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474" r:id="rId4"/>
    <p:sldId id="477" r:id="rId5"/>
    <p:sldId id="479" r:id="rId6"/>
    <p:sldId id="480" r:id="rId7"/>
    <p:sldId id="481" r:id="rId8"/>
    <p:sldId id="476" r:id="rId9"/>
    <p:sldId id="487" r:id="rId10"/>
    <p:sldId id="488" r:id="rId11"/>
    <p:sldId id="490" r:id="rId12"/>
    <p:sldId id="491" r:id="rId13"/>
    <p:sldId id="492" r:id="rId14"/>
    <p:sldId id="493" r:id="rId15"/>
    <p:sldId id="495" r:id="rId16"/>
    <p:sldId id="496" r:id="rId17"/>
    <p:sldId id="498" r:id="rId18"/>
    <p:sldId id="499" r:id="rId19"/>
    <p:sldId id="500" r:id="rId20"/>
    <p:sldId id="501" r:id="rId21"/>
    <p:sldId id="502" r:id="rId22"/>
    <p:sldId id="503" r:id="rId23"/>
    <p:sldId id="504" r:id="rId24"/>
    <p:sldId id="505" r:id="rId25"/>
    <p:sldId id="506" r:id="rId26"/>
    <p:sldId id="507" r:id="rId27"/>
    <p:sldId id="508" r:id="rId28"/>
    <p:sldId id="509" r:id="rId29"/>
    <p:sldId id="510" r:id="rId30"/>
    <p:sldId id="511" r:id="rId31"/>
    <p:sldId id="512" r:id="rId32"/>
    <p:sldId id="47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CC725-B99E-4CFD-BA9B-CA2507FF522F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16951-13AF-419F-ACB6-8F14C9AA01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483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16951-13AF-419F-ACB6-8F14C9AA0133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793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3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6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2685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46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025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5539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557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51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62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839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26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2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Module 3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96881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Module 3 Syllabus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Extracting Meaning from Data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Feature Generation and Feature Selection , </a:t>
            </a:r>
          </a:p>
          <a:p>
            <a:pPr lvl="1"/>
            <a:r>
              <a:rPr lang="en-US" dirty="0" smtClean="0"/>
              <a:t>Motivating application: user (customer) retention. </a:t>
            </a:r>
          </a:p>
          <a:p>
            <a:pPr lvl="1"/>
            <a:r>
              <a:rPr lang="en-US" dirty="0" smtClean="0"/>
              <a:t>Feature Generation (brainstorming, role of domain expertise, and place for imagination), </a:t>
            </a:r>
            <a:r>
              <a:rPr lang="en-US" b="1" dirty="0" smtClean="0"/>
              <a:t>Feature Selection algorithms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Filters; Wrappers; </a:t>
            </a:r>
            <a:r>
              <a:rPr lang="en-US" b="1" dirty="0" smtClean="0"/>
              <a:t>Decision Trees; Random Forests</a:t>
            </a:r>
            <a:r>
              <a:rPr lang="en-US" dirty="0" smtClean="0"/>
              <a:t>. </a:t>
            </a:r>
          </a:p>
          <a:p>
            <a:r>
              <a:rPr lang="en-US" b="1" dirty="0" smtClean="0"/>
              <a:t>Recommendation Systems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Building a User-Facing Data Product, </a:t>
            </a:r>
          </a:p>
          <a:p>
            <a:pPr lvl="1"/>
            <a:r>
              <a:rPr lang="en-US" dirty="0" smtClean="0"/>
              <a:t>Algorithmic ingredients of a Recommendation Engine, </a:t>
            </a:r>
          </a:p>
          <a:p>
            <a:pPr lvl="1"/>
            <a:r>
              <a:rPr lang="en-US" b="1" dirty="0" smtClean="0"/>
              <a:t>Dimensionality Reduction, Singular Value Decomposition, </a:t>
            </a:r>
          </a:p>
          <a:p>
            <a:pPr lvl="1"/>
            <a:r>
              <a:rPr lang="en-US" b="1" dirty="0" smtClean="0"/>
              <a:t>Principal Component Analysis</a:t>
            </a:r>
            <a:r>
              <a:rPr lang="en-US" dirty="0" smtClean="0"/>
              <a:t>, </a:t>
            </a:r>
          </a:p>
          <a:p>
            <a:pPr lvl="1"/>
            <a:r>
              <a:rPr lang="en-US" b="1" dirty="0" smtClean="0"/>
              <a:t>Exercise: build your own recommendation system.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5932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983" y="2921713"/>
            <a:ext cx="11319588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Exercise: </a:t>
            </a:r>
            <a:r>
              <a:rPr lang="en-US" b="1" dirty="0" smtClean="0"/>
              <a:t>Build </a:t>
            </a:r>
            <a:r>
              <a:rPr lang="en-US" b="1" dirty="0"/>
              <a:t>your own recommendation system</a:t>
            </a:r>
            <a:r>
              <a:rPr lang="en-US" b="1" dirty="0" smtClean="0"/>
              <a:t>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0283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Python Inbuilt Libraries </a:t>
            </a:r>
            <a:r>
              <a:rPr lang="en-IN" b="1" dirty="0" smtClean="0"/>
              <a:t>to be Used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0013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math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err="1" smtClean="0"/>
              <a:t>numpy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7091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1.math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31159"/>
          </a:xfrm>
        </p:spPr>
        <p:txBody>
          <a:bodyPr>
            <a:normAutofit/>
          </a:bodyPr>
          <a:lstStyle/>
          <a:p>
            <a:r>
              <a:rPr lang="en-US" b="1" dirty="0"/>
              <a:t>Purpose</a:t>
            </a:r>
            <a:r>
              <a:rPr lang="en-US" dirty="0"/>
              <a:t>: Provides mathematical </a:t>
            </a:r>
            <a:r>
              <a:rPr lang="en-US" dirty="0" smtClean="0"/>
              <a:t>functions. </a:t>
            </a:r>
          </a:p>
          <a:p>
            <a:r>
              <a:rPr lang="en-US" b="1" dirty="0" smtClean="0"/>
              <a:t>Functions</a:t>
            </a:r>
            <a:r>
              <a:rPr lang="en-US" dirty="0" smtClean="0"/>
              <a:t>: </a:t>
            </a:r>
            <a:r>
              <a:rPr lang="en-US" b="1" dirty="0" err="1" smtClean="0"/>
              <a:t>math.sqrt</a:t>
            </a:r>
            <a:r>
              <a:rPr lang="en-US" b="1" dirty="0" smtClean="0"/>
              <a:t>(x</a:t>
            </a:r>
            <a:r>
              <a:rPr lang="en-US" b="1" dirty="0"/>
              <a:t>)</a:t>
            </a:r>
            <a:r>
              <a:rPr lang="en-US" dirty="0"/>
              <a:t>: Returns the square root of x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Usage </a:t>
            </a:r>
            <a:r>
              <a:rPr lang="en-US" b="1" dirty="0"/>
              <a:t>in Code</a:t>
            </a:r>
            <a:r>
              <a:rPr lang="en-US" dirty="0"/>
              <a:t>: To calculate the root mean squared error (RMSE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Example1</a:t>
            </a:r>
            <a:r>
              <a:rPr lang="en-US" dirty="0" smtClean="0"/>
              <a:t> </a:t>
            </a:r>
            <a:r>
              <a:rPr lang="en-US" dirty="0"/>
              <a:t>: </a:t>
            </a: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import </a:t>
            </a:r>
            <a:r>
              <a:rPr lang="en-US" b="1" dirty="0"/>
              <a:t>math</a:t>
            </a:r>
          </a:p>
          <a:p>
            <a:pPr marL="457200" lvl="1" indent="0">
              <a:buNone/>
            </a:pPr>
            <a:r>
              <a:rPr lang="en-US" b="1" dirty="0"/>
              <a:t>result = </a:t>
            </a:r>
            <a:r>
              <a:rPr lang="en-US" b="1" dirty="0" err="1"/>
              <a:t>math.sqrt</a:t>
            </a:r>
            <a:r>
              <a:rPr lang="en-US" b="1" dirty="0"/>
              <a:t>(16)  # result will be </a:t>
            </a:r>
            <a:r>
              <a:rPr lang="en-US" b="1" dirty="0" smtClean="0"/>
              <a:t>4.0</a:t>
            </a:r>
          </a:p>
          <a:p>
            <a:r>
              <a:rPr lang="en-US" b="1" dirty="0" smtClean="0"/>
              <a:t>Example2: </a:t>
            </a:r>
          </a:p>
          <a:p>
            <a:pPr marL="457200" lvl="1" indent="0">
              <a:buNone/>
            </a:pPr>
            <a:r>
              <a:rPr lang="en-US" b="1" dirty="0"/>
              <a:t>import math </a:t>
            </a:r>
            <a:endParaRPr lang="en-US" b="1" dirty="0" smtClean="0"/>
          </a:p>
          <a:p>
            <a:pPr marL="457200" lvl="1" indent="0">
              <a:buNone/>
            </a:pPr>
            <a:r>
              <a:rPr lang="en-US" b="1" dirty="0" smtClean="0"/>
              <a:t># </a:t>
            </a:r>
            <a:r>
              <a:rPr lang="en-US" b="1" dirty="0"/>
              <a:t>Calculating root mean squared error </a:t>
            </a:r>
            <a:endParaRPr lang="en-US" b="1" dirty="0" smtClean="0"/>
          </a:p>
          <a:p>
            <a:pPr marL="457200" lvl="1" indent="0">
              <a:buNone/>
            </a:pPr>
            <a:r>
              <a:rPr lang="en-US" b="1" dirty="0" smtClean="0"/>
              <a:t>error </a:t>
            </a:r>
            <a:r>
              <a:rPr lang="en-US" b="1" dirty="0"/>
              <a:t>= </a:t>
            </a:r>
            <a:r>
              <a:rPr lang="en-US" b="1" dirty="0" err="1"/>
              <a:t>math.sqrt</a:t>
            </a:r>
            <a:r>
              <a:rPr lang="en-US" b="1" dirty="0"/>
              <a:t>(</a:t>
            </a:r>
            <a:r>
              <a:rPr lang="en-US" b="1" dirty="0" err="1"/>
              <a:t>total_error</a:t>
            </a:r>
            <a:r>
              <a:rPr lang="en-US" b="1" dirty="0"/>
              <a:t> / </a:t>
            </a:r>
            <a:r>
              <a:rPr lang="en-US" b="1" dirty="0" err="1"/>
              <a:t>number_of_elements</a:t>
            </a:r>
            <a:r>
              <a:rPr lang="en-US" b="1" dirty="0"/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946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2.numpy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Purpose: </a:t>
            </a:r>
            <a:r>
              <a:rPr lang="en-US" dirty="0"/>
              <a:t>Array and matrix operations, linear </a:t>
            </a:r>
            <a:r>
              <a:rPr lang="en-US" dirty="0" smtClean="0"/>
              <a:t>algebra. Supports </a:t>
            </a:r>
            <a:r>
              <a:rPr lang="en-US" dirty="0"/>
              <a:t>large, multi-dimensional arrays and matrices, along with a collection of mathematical functions to operate on these arrays</a:t>
            </a:r>
            <a:r>
              <a:rPr lang="en-US" dirty="0" smtClean="0"/>
              <a:t>.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smtClean="0"/>
              <a:t>Key </a:t>
            </a:r>
            <a:r>
              <a:rPr lang="en-US" b="1" dirty="0"/>
              <a:t>Functions</a:t>
            </a:r>
            <a:r>
              <a:rPr lang="en-US" dirty="0" smtClean="0"/>
              <a:t>:</a:t>
            </a:r>
          </a:p>
          <a:p>
            <a:pPr lvl="1"/>
            <a:r>
              <a:rPr lang="en-US" b="1" dirty="0" err="1" smtClean="0"/>
              <a:t>numpy.mat</a:t>
            </a:r>
            <a:r>
              <a:rPr lang="en-US" b="1" dirty="0" smtClean="0"/>
              <a:t>(data</a:t>
            </a:r>
            <a:r>
              <a:rPr lang="en-US" b="1" dirty="0"/>
              <a:t>)</a:t>
            </a:r>
            <a:r>
              <a:rPr lang="en-US" dirty="0"/>
              <a:t>: Creates a matrix from an array-like object or a string of data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numpy.zeros</a:t>
            </a:r>
            <a:r>
              <a:rPr lang="en-US" b="1" dirty="0" smtClean="0"/>
              <a:t>(shape</a:t>
            </a:r>
            <a:r>
              <a:rPr lang="en-US" b="1" dirty="0"/>
              <a:t>)</a:t>
            </a:r>
            <a:r>
              <a:rPr lang="en-US" dirty="0"/>
              <a:t>: Returns a new array of given shape and type, filled with zeros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numpy.eye</a:t>
            </a:r>
            <a:r>
              <a:rPr lang="en-US" b="1" dirty="0" smtClean="0"/>
              <a:t>(N</a:t>
            </a:r>
            <a:r>
              <a:rPr lang="en-US" b="1" dirty="0"/>
              <a:t>): </a:t>
            </a:r>
            <a:r>
              <a:rPr lang="en-US" dirty="0"/>
              <a:t>Returns a 2-D array with ones on the diagonal and zeros elsewhere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numpy.linalg.inv</a:t>
            </a:r>
            <a:r>
              <a:rPr lang="en-US" b="1" dirty="0" smtClean="0"/>
              <a:t>(a</a:t>
            </a:r>
            <a:r>
              <a:rPr lang="en-US" b="1" dirty="0"/>
              <a:t>)</a:t>
            </a:r>
            <a:r>
              <a:rPr lang="en-US" dirty="0"/>
              <a:t>: Computes the (multiplicative) inverse of a matrix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numpy.vstack</a:t>
            </a:r>
            <a:r>
              <a:rPr lang="en-US" b="1" dirty="0" smtClean="0"/>
              <a:t>(</a:t>
            </a:r>
            <a:r>
              <a:rPr lang="en-US" b="1" dirty="0" err="1" smtClean="0"/>
              <a:t>tup</a:t>
            </a:r>
            <a:r>
              <a:rPr lang="en-US" b="1" dirty="0"/>
              <a:t>): </a:t>
            </a:r>
            <a:r>
              <a:rPr lang="en-US" dirty="0"/>
              <a:t>Stacks arrays in sequence vertically (row wise</a:t>
            </a:r>
            <a:r>
              <a:rPr lang="en-US" dirty="0" smtClean="0"/>
              <a:t>).</a:t>
            </a:r>
          </a:p>
          <a:p>
            <a:r>
              <a:rPr lang="en-US" b="1" dirty="0" smtClean="0"/>
              <a:t>Usage </a:t>
            </a:r>
            <a:r>
              <a:rPr lang="en-US" b="1" dirty="0"/>
              <a:t>in Code:</a:t>
            </a:r>
            <a:r>
              <a:rPr lang="en-US" dirty="0"/>
              <a:t> For creating and manipulating matrices and performing linear algebra operations.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226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886" y="75877"/>
            <a:ext cx="10515600" cy="95982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4870677"/>
          </a:xfrm>
        </p:spPr>
        <p:txBody>
          <a:bodyPr>
            <a:normAutofit fontScale="85000" lnSpcReduction="20000"/>
          </a:bodyPr>
          <a:lstStyle/>
          <a:p>
            <a:r>
              <a:rPr lang="en-IN" sz="3300" dirty="0"/>
              <a:t>import </a:t>
            </a:r>
            <a:r>
              <a:rPr lang="en-IN" sz="3300" dirty="0" err="1"/>
              <a:t>numpy</a:t>
            </a:r>
            <a:endParaRPr lang="en-IN" sz="3300" dirty="0"/>
          </a:p>
          <a:p>
            <a:r>
              <a:rPr lang="en-IN" sz="3300" b="1" dirty="0"/>
              <a:t># Creating a matrix</a:t>
            </a:r>
          </a:p>
          <a:p>
            <a:pPr marL="457200" lvl="1" indent="0">
              <a:buNone/>
            </a:pPr>
            <a:r>
              <a:rPr lang="en-IN" sz="2900" dirty="0" smtClean="0"/>
              <a:t>  V </a:t>
            </a:r>
            <a:r>
              <a:rPr lang="en-IN" sz="2900" dirty="0"/>
              <a:t>= </a:t>
            </a:r>
            <a:r>
              <a:rPr lang="en-IN" sz="2900" b="1" dirty="0" err="1"/>
              <a:t>numpy.mat</a:t>
            </a:r>
            <a:r>
              <a:rPr lang="en-IN" sz="2900" dirty="0"/>
              <a:t>([[0.15968384, 0.9441198, 0.83651085], </a:t>
            </a:r>
          </a:p>
          <a:p>
            <a:pPr marL="457200" lvl="1" indent="0">
              <a:buNone/>
            </a:pPr>
            <a:r>
              <a:rPr lang="en-IN" sz="2900" dirty="0"/>
              <a:t>               [0.73573009, 0.24906915, 0.85338239], </a:t>
            </a:r>
          </a:p>
          <a:p>
            <a:pPr marL="457200" lvl="1" indent="0">
              <a:buNone/>
            </a:pPr>
            <a:r>
              <a:rPr lang="en-IN" sz="2900" dirty="0"/>
              <a:t>               [0.25605814, 0.6990532, 0.50900407]])</a:t>
            </a:r>
          </a:p>
          <a:p>
            <a:r>
              <a:rPr lang="en-IN" sz="3300" b="1" dirty="0" smtClean="0"/>
              <a:t># </a:t>
            </a:r>
            <a:r>
              <a:rPr lang="en-IN" sz="3300" b="1" dirty="0"/>
              <a:t>Creating a zero matrix</a:t>
            </a:r>
          </a:p>
          <a:p>
            <a:pPr marL="457200" lvl="1" indent="0">
              <a:buNone/>
            </a:pPr>
            <a:r>
              <a:rPr lang="en-IN" sz="2900" dirty="0" smtClean="0"/>
              <a:t> U </a:t>
            </a:r>
            <a:r>
              <a:rPr lang="en-IN" sz="2900" dirty="0"/>
              <a:t>= </a:t>
            </a:r>
            <a:r>
              <a:rPr lang="en-IN" sz="2900" dirty="0" err="1"/>
              <a:t>numpy.mat</a:t>
            </a:r>
            <a:r>
              <a:rPr lang="en-IN" sz="2900" dirty="0"/>
              <a:t>(</a:t>
            </a:r>
            <a:r>
              <a:rPr lang="en-IN" sz="2900" dirty="0" err="1"/>
              <a:t>numpy.zeros</a:t>
            </a:r>
            <a:r>
              <a:rPr lang="en-IN" sz="2900" dirty="0"/>
              <a:t>([6, 3]))</a:t>
            </a:r>
          </a:p>
          <a:p>
            <a:r>
              <a:rPr lang="en-IN" sz="3300" b="1" dirty="0" smtClean="0"/>
              <a:t># </a:t>
            </a:r>
            <a:r>
              <a:rPr lang="en-IN" sz="3300" b="1" dirty="0"/>
              <a:t>Identity matrix for regularization</a:t>
            </a:r>
          </a:p>
          <a:p>
            <a:pPr marL="457200" lvl="1" indent="0">
              <a:buNone/>
            </a:pPr>
            <a:r>
              <a:rPr lang="en-IN" sz="2900" dirty="0" smtClean="0"/>
              <a:t> </a:t>
            </a:r>
            <a:r>
              <a:rPr lang="en-IN" sz="2900" dirty="0" err="1" smtClean="0"/>
              <a:t>L_identity</a:t>
            </a:r>
            <a:r>
              <a:rPr lang="en-IN" sz="2900" dirty="0" smtClean="0"/>
              <a:t> </a:t>
            </a:r>
            <a:r>
              <a:rPr lang="en-IN" sz="2900" dirty="0"/>
              <a:t>= L * </a:t>
            </a:r>
            <a:r>
              <a:rPr lang="en-IN" sz="2900" dirty="0" err="1"/>
              <a:t>numpy.mat</a:t>
            </a:r>
            <a:r>
              <a:rPr lang="en-IN" sz="2900" dirty="0"/>
              <a:t>(</a:t>
            </a:r>
            <a:r>
              <a:rPr lang="en-IN" sz="2900" dirty="0" err="1"/>
              <a:t>numpy.eye</a:t>
            </a:r>
            <a:r>
              <a:rPr lang="en-IN" sz="2900" dirty="0"/>
              <a:t>(3))</a:t>
            </a:r>
          </a:p>
          <a:p>
            <a:endParaRPr lang="en-IN" sz="3300" dirty="0"/>
          </a:p>
          <a:p>
            <a:r>
              <a:rPr lang="en-IN" sz="3300" b="1" dirty="0"/>
              <a:t># Inverting a matrix</a:t>
            </a:r>
          </a:p>
          <a:p>
            <a:pPr marL="457200" lvl="1" indent="0">
              <a:buNone/>
            </a:pPr>
            <a:r>
              <a:rPr lang="en-IN" sz="2900" dirty="0" smtClean="0"/>
              <a:t> </a:t>
            </a:r>
            <a:r>
              <a:rPr lang="en-IN" sz="2900" dirty="0" err="1" smtClean="0"/>
              <a:t>inv_matrix</a:t>
            </a:r>
            <a:r>
              <a:rPr lang="en-IN" sz="2900" dirty="0" smtClean="0"/>
              <a:t> </a:t>
            </a:r>
            <a:r>
              <a:rPr lang="en-IN" sz="2900" dirty="0"/>
              <a:t>= </a:t>
            </a:r>
            <a:r>
              <a:rPr lang="en-IN" sz="2900" dirty="0" err="1"/>
              <a:t>numpy.linalg.inv</a:t>
            </a:r>
            <a:r>
              <a:rPr lang="en-IN" sz="2900" dirty="0"/>
              <a:t>(</a:t>
            </a:r>
            <a:r>
              <a:rPr lang="en-IN" sz="2900" dirty="0" err="1"/>
              <a:t>some_matrix</a:t>
            </a:r>
            <a:r>
              <a:rPr lang="en-IN" sz="2900" dirty="0"/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330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Building a Recommendation System: Sample Code Explanation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20" y="2152197"/>
            <a:ext cx="10515600" cy="4500530"/>
          </a:xfrm>
        </p:spPr>
        <p:txBody>
          <a:bodyPr>
            <a:normAutofit/>
          </a:bodyPr>
          <a:lstStyle/>
          <a:p>
            <a:r>
              <a:rPr lang="en-US" dirty="0"/>
              <a:t>The code provided is an implementation of the </a:t>
            </a:r>
            <a:r>
              <a:rPr lang="en-US" b="1" dirty="0"/>
              <a:t>Alternating Least Squares (ALS) algorithm</a:t>
            </a:r>
            <a:r>
              <a:rPr lang="en-US" dirty="0"/>
              <a:t> for </a:t>
            </a:r>
            <a:r>
              <a:rPr lang="en-US" b="1" dirty="0"/>
              <a:t>collaborative filtering</a:t>
            </a:r>
            <a:r>
              <a:rPr lang="en-US" dirty="0"/>
              <a:t>, a popular technique used in recommendation systems. </a:t>
            </a:r>
            <a:endParaRPr lang="en-US" dirty="0" smtClean="0"/>
          </a:p>
          <a:p>
            <a:r>
              <a:rPr lang="en-US" dirty="0"/>
              <a:t>ALS is used to factorize the </a:t>
            </a:r>
            <a:r>
              <a:rPr lang="en-US" b="1" dirty="0"/>
              <a:t>user-item interaction matrix </a:t>
            </a:r>
            <a:r>
              <a:rPr lang="en-US" dirty="0"/>
              <a:t>into two lower-dimensional matrices, </a:t>
            </a:r>
            <a:r>
              <a:rPr lang="en-US" b="1" dirty="0" smtClean="0"/>
              <a:t>U </a:t>
            </a:r>
            <a:r>
              <a:rPr lang="en-US" b="1" dirty="0"/>
              <a:t>(user matrix) </a:t>
            </a:r>
            <a:r>
              <a:rPr lang="en-US" dirty="0"/>
              <a:t>and </a:t>
            </a:r>
            <a:r>
              <a:rPr lang="en-US" b="1" dirty="0" smtClean="0"/>
              <a:t>V </a:t>
            </a:r>
            <a:r>
              <a:rPr lang="en-US" b="1" dirty="0"/>
              <a:t>(item matrix), </a:t>
            </a:r>
            <a:r>
              <a:rPr lang="en-US" dirty="0"/>
              <a:t>such that their product approximates the original matrix.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factorization helps to </a:t>
            </a:r>
            <a:r>
              <a:rPr lang="en-US" b="1" dirty="0"/>
              <a:t>uncover latent factors </a:t>
            </a:r>
            <a:r>
              <a:rPr lang="en-US" dirty="0"/>
              <a:t>that explain the observed interactions.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83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Steps of ALS Algorithm: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b="1" dirty="0"/>
              <a:t>Initialize Matrices</a:t>
            </a:r>
            <a:r>
              <a:rPr lang="en-IN" dirty="0"/>
              <a:t>: Start with random initialization of matrices </a:t>
            </a:r>
            <a:r>
              <a:rPr lang="en-IN" dirty="0" smtClean="0"/>
              <a:t>𝑈 </a:t>
            </a:r>
            <a:r>
              <a:rPr lang="en-IN" dirty="0"/>
              <a:t>and </a:t>
            </a:r>
            <a:r>
              <a:rPr lang="en-IN" dirty="0" smtClean="0"/>
              <a:t>𝑉.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Fix 𝑉, </a:t>
            </a:r>
            <a:r>
              <a:rPr lang="en-IN" b="1" dirty="0"/>
              <a:t>Solve for </a:t>
            </a:r>
            <a:r>
              <a:rPr lang="en-IN" b="1" dirty="0" smtClean="0"/>
              <a:t>𝑈</a:t>
            </a:r>
            <a:r>
              <a:rPr lang="en-IN" dirty="0" smtClean="0"/>
              <a:t>: </a:t>
            </a:r>
            <a:r>
              <a:rPr lang="en-IN" dirty="0"/>
              <a:t>Using the current estimate of </a:t>
            </a:r>
            <a:r>
              <a:rPr lang="en-IN" dirty="0" smtClean="0"/>
              <a:t>𝑉, </a:t>
            </a:r>
            <a:r>
              <a:rPr lang="en-IN" dirty="0"/>
              <a:t>update </a:t>
            </a:r>
            <a:r>
              <a:rPr lang="en-IN" dirty="0" smtClean="0"/>
              <a:t>𝑈 </a:t>
            </a:r>
            <a:r>
              <a:rPr lang="en-IN" dirty="0"/>
              <a:t>by solving a least squares problem</a:t>
            </a:r>
            <a:r>
              <a:rPr lang="en-IN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Fix 𝑈, </a:t>
            </a:r>
            <a:r>
              <a:rPr lang="en-IN" b="1" dirty="0"/>
              <a:t>Solve for </a:t>
            </a:r>
            <a:r>
              <a:rPr lang="en-IN" b="1" dirty="0" smtClean="0"/>
              <a:t>𝑉</a:t>
            </a:r>
            <a:r>
              <a:rPr lang="en-IN" dirty="0" smtClean="0"/>
              <a:t>: </a:t>
            </a:r>
            <a:r>
              <a:rPr lang="en-IN" dirty="0"/>
              <a:t>Using the updated </a:t>
            </a:r>
            <a:r>
              <a:rPr lang="en-IN" dirty="0" smtClean="0"/>
              <a:t>𝑈, </a:t>
            </a:r>
            <a:r>
              <a:rPr lang="en-IN" dirty="0"/>
              <a:t>update </a:t>
            </a:r>
            <a:r>
              <a:rPr lang="en-IN" dirty="0" smtClean="0"/>
              <a:t>𝑉 </a:t>
            </a:r>
            <a:r>
              <a:rPr lang="en-IN" dirty="0"/>
              <a:t>by solving a least squares problem</a:t>
            </a:r>
            <a:r>
              <a:rPr lang="en-IN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Compute </a:t>
            </a:r>
            <a:r>
              <a:rPr lang="en-IN" b="1" dirty="0"/>
              <a:t>Error</a:t>
            </a:r>
            <a:r>
              <a:rPr lang="en-IN" dirty="0"/>
              <a:t>: After each iteration, compute the root mean square error (RMSE) to monitor convergence</a:t>
            </a:r>
            <a:r>
              <a:rPr lang="en-IN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Repeat: </a:t>
            </a:r>
            <a:r>
              <a:rPr lang="en-IN" dirty="0"/>
              <a:t>Iterate the above steps until convergence or for a fixed number of iterations.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101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7" y="365125"/>
            <a:ext cx="11896530" cy="1325563"/>
          </a:xfrm>
        </p:spPr>
        <p:txBody>
          <a:bodyPr>
            <a:normAutofit/>
          </a:bodyPr>
          <a:lstStyle/>
          <a:p>
            <a:r>
              <a:rPr lang="en-US" b="1" dirty="0" smtClean="0"/>
              <a:t>Import Libraries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366" y="2600468"/>
            <a:ext cx="6063853" cy="120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Input </a:t>
            </a:r>
            <a:r>
              <a:rPr lang="en-IN" b="1" dirty="0"/>
              <a:t>Data Structure - User-Item Interactions (</a:t>
            </a:r>
            <a:r>
              <a:rPr lang="en-IN" b="1" dirty="0" err="1"/>
              <a:t>pu</a:t>
            </a:r>
            <a:r>
              <a:rPr lang="en-IN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20008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pu</a:t>
            </a:r>
            <a:r>
              <a:rPr lang="en-US" b="1" dirty="0"/>
              <a:t>:</a:t>
            </a:r>
            <a:r>
              <a:rPr lang="en-US" dirty="0"/>
              <a:t> List of tuples representing user-item interactions</a:t>
            </a:r>
            <a:r>
              <a:rPr lang="en-US" dirty="0" smtClean="0"/>
              <a:t>.</a:t>
            </a:r>
          </a:p>
          <a:p>
            <a:r>
              <a:rPr lang="en-IN" b="1" dirty="0"/>
              <a:t>Format:</a:t>
            </a:r>
            <a:r>
              <a:rPr lang="en-IN" dirty="0"/>
              <a:t> [(user, item, rating), </a:t>
            </a:r>
            <a:r>
              <a:rPr lang="en-IN" dirty="0" smtClean="0"/>
              <a:t>...]</a:t>
            </a:r>
          </a:p>
          <a:p>
            <a:r>
              <a:rPr lang="en-US" b="1" dirty="0"/>
              <a:t>Explanation:</a:t>
            </a:r>
            <a:r>
              <a:rPr lang="en-US" dirty="0"/>
              <a:t> Each tuple (user, item, rating) represents how a user rated an item.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99" y="3680570"/>
            <a:ext cx="10650543" cy="280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829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Input Data Structure - Item-User Interactions (</a:t>
            </a:r>
            <a:r>
              <a:rPr lang="en-US" b="1" dirty="0" err="1"/>
              <a:t>pv</a:t>
            </a:r>
            <a:r>
              <a:rPr lang="en-US" b="1" dirty="0"/>
              <a:t>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62808"/>
          </a:xfrm>
        </p:spPr>
        <p:txBody>
          <a:bodyPr/>
          <a:lstStyle/>
          <a:p>
            <a:r>
              <a:rPr lang="en-US" b="1" dirty="0" err="1"/>
              <a:t>pv</a:t>
            </a:r>
            <a:r>
              <a:rPr lang="en-US" b="1" dirty="0"/>
              <a:t>:</a:t>
            </a:r>
            <a:r>
              <a:rPr lang="en-US" dirty="0"/>
              <a:t> List of tuples representing item-user interactions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Format</a:t>
            </a:r>
            <a:r>
              <a:rPr lang="en-US" b="1" dirty="0"/>
              <a:t>: </a:t>
            </a:r>
            <a:r>
              <a:rPr lang="en-US" dirty="0"/>
              <a:t>[(item, user, rating), ...]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2764"/>
            <a:ext cx="10395857" cy="310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281" y="178513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Initializing </a:t>
            </a:r>
            <a:r>
              <a:rPr lang="en-IN" dirty="0" smtClean="0"/>
              <a:t>Matrices  V and U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81" y="1590484"/>
            <a:ext cx="10713100" cy="526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8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Regularization Parameter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81469"/>
          </a:xfrm>
        </p:spPr>
        <p:txBody>
          <a:bodyPr/>
          <a:lstStyle/>
          <a:p>
            <a:r>
              <a:rPr lang="en-US" b="1" dirty="0"/>
              <a:t>L:</a:t>
            </a:r>
            <a:r>
              <a:rPr lang="en-US" dirty="0"/>
              <a:t> Regularization parameter to prevent overfitting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L =0.03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101" y="3674076"/>
            <a:ext cx="6160598" cy="100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668" y="83977"/>
            <a:ext cx="11431555" cy="57849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IN" b="1" dirty="0"/>
              <a:t>ALS Algorithm - Update User Features (U)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99" y="820614"/>
            <a:ext cx="11655491" cy="603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637" y="75876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ALS Algorithm - Update Item Features (V)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637" y="1507553"/>
            <a:ext cx="11328918" cy="522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Calculating Error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41576"/>
            <a:ext cx="8885902" cy="34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9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Final Predictions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print(U * V.T)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86765"/>
            <a:ext cx="11189687" cy="123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8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87" y="3078464"/>
            <a:ext cx="4414935" cy="70976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Complete Program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8423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92" y="177259"/>
            <a:ext cx="11657530" cy="652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88" y="294150"/>
            <a:ext cx="10888824" cy="63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6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7" y="671127"/>
            <a:ext cx="11117226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56" y="369023"/>
            <a:ext cx="11333929" cy="601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25" y="256987"/>
            <a:ext cx="11172504" cy="35129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25" y="4870026"/>
            <a:ext cx="11551372" cy="138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2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1032" y="2305892"/>
            <a:ext cx="2166257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Output</a:t>
            </a:r>
            <a:r>
              <a:rPr lang="en-US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19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09" y="402039"/>
            <a:ext cx="8356063" cy="573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2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52" y="316844"/>
            <a:ext cx="9526554" cy="591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1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824" y="158777"/>
            <a:ext cx="7380549" cy="554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42" y="470696"/>
            <a:ext cx="10840970" cy="562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66" y="587830"/>
            <a:ext cx="11159413" cy="470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1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Exercise: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2142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Modify </a:t>
            </a:r>
            <a:r>
              <a:rPr lang="en-US" sz="3600" dirty="0"/>
              <a:t>the sample code to work with the </a:t>
            </a:r>
            <a:r>
              <a:rPr lang="en-US" sz="3600" dirty="0" err="1" smtClean="0"/>
              <a:t>GetGlue</a:t>
            </a:r>
            <a:r>
              <a:rPr lang="en-US" sz="3600" dirty="0" smtClean="0"/>
              <a:t> (Any </a:t>
            </a:r>
            <a:r>
              <a:rPr lang="en-US" sz="3600" dirty="0" err="1" smtClean="0"/>
              <a:t>Realtime</a:t>
            </a:r>
            <a:r>
              <a:rPr lang="en-US" sz="3600" dirty="0" smtClean="0"/>
              <a:t>) </a:t>
            </a:r>
            <a:r>
              <a:rPr lang="en-US" sz="3600" dirty="0"/>
              <a:t>dataset</a:t>
            </a:r>
            <a:r>
              <a:rPr lang="en-US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014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9474" y="2492504"/>
            <a:ext cx="4844144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End of Module 5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09137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</TotalTime>
  <Words>681</Words>
  <Application>Microsoft Office PowerPoint</Application>
  <PresentationFormat>Widescreen</PresentationFormat>
  <Paragraphs>83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Module 3</vt:lpstr>
      <vt:lpstr>Module 3 Syllabus</vt:lpstr>
      <vt:lpstr>Exercise: Build your own recommendation system.</vt:lpstr>
      <vt:lpstr>Python Inbuilt Libraries to be Used</vt:lpstr>
      <vt:lpstr>1.math</vt:lpstr>
      <vt:lpstr>2.numpy</vt:lpstr>
      <vt:lpstr>Example:</vt:lpstr>
      <vt:lpstr>Building a Recommendation System: Sample Code Explanation</vt:lpstr>
      <vt:lpstr>Steps of ALS Algorithm:</vt:lpstr>
      <vt:lpstr>Import Libraries</vt:lpstr>
      <vt:lpstr>Input Data Structure - User-Item Interactions (pu)</vt:lpstr>
      <vt:lpstr>Input Data Structure - Item-User Interactions (pv)</vt:lpstr>
      <vt:lpstr>Initializing Matrices  V and U</vt:lpstr>
      <vt:lpstr>Regularization Parameter</vt:lpstr>
      <vt:lpstr>ALS Algorithm - Update User Features (U)</vt:lpstr>
      <vt:lpstr>ALS Algorithm - Update Item Features (V)</vt:lpstr>
      <vt:lpstr>Calculating Error</vt:lpstr>
      <vt:lpstr>Final Predictions</vt:lpstr>
      <vt:lpstr>Complete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Output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Exercise:</vt:lpstr>
      <vt:lpstr>End of Module 5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</dc:title>
  <dc:creator>Thyagaraju GS</dc:creator>
  <cp:lastModifiedBy>Thyagaraju GS</cp:lastModifiedBy>
  <cp:revision>334</cp:revision>
  <dcterms:created xsi:type="dcterms:W3CDTF">2024-05-29T23:38:52Z</dcterms:created>
  <dcterms:modified xsi:type="dcterms:W3CDTF">2024-06-27T11:15:37Z</dcterms:modified>
</cp:coreProperties>
</file>