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5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298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354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702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257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25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9553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545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26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46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56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485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236D4-01CF-4AE4-A889-C233DD7DF60F}" type="datetimeFigureOut">
              <a:rPr lang="en-IN" smtClean="0"/>
              <a:t>18-07-2024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FF1F6-B621-4737-AF42-FE2D7C631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4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Module5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Data Science and Visualization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9404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5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Syllabus: </a:t>
            </a:r>
            <a:r>
              <a:rPr lang="en-IN" b="1" dirty="0" smtClean="0"/>
              <a:t>A Deep Dive into </a:t>
            </a:r>
            <a:r>
              <a:rPr lang="en-IN" b="1" dirty="0" err="1" smtClean="0"/>
              <a:t>Matplotlib</a:t>
            </a:r>
            <a:r>
              <a:rPr lang="en-IN" b="1" dirty="0" smtClean="0"/>
              <a:t>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4368"/>
            <a:ext cx="10515600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Introduction</a:t>
            </a:r>
            <a:r>
              <a:rPr lang="en-US" dirty="0" smtClean="0"/>
              <a:t>,</a:t>
            </a:r>
            <a:r>
              <a:rPr lang="en-IN" dirty="0" smtClean="0"/>
              <a:t>Overview of Plots in </a:t>
            </a:r>
            <a:r>
              <a:rPr lang="en-IN" dirty="0" err="1" smtClean="0"/>
              <a:t>Matplotlib</a:t>
            </a:r>
            <a:r>
              <a:rPr lang="en-IN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Pyplot Basics</a:t>
            </a:r>
            <a:r>
              <a:rPr lang="en-IN" dirty="0" smtClean="0"/>
              <a:t>: Creating Figures, Closing Figures, Format Strings, Plotting, Plotting Using pandas </a:t>
            </a:r>
            <a:r>
              <a:rPr lang="en-IN" dirty="0" err="1" smtClean="0"/>
              <a:t>DataFrames</a:t>
            </a:r>
            <a:r>
              <a:rPr lang="en-IN" dirty="0" smtClean="0"/>
              <a:t>, Displaying Figures, Saving Figures;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Basic Text and Legend Functions</a:t>
            </a:r>
            <a:r>
              <a:rPr lang="en-IN" dirty="0" smtClean="0"/>
              <a:t>: Labels, Titles, Text, Annotations, Legends;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Basic Plots: </a:t>
            </a:r>
            <a:r>
              <a:rPr lang="en-IN" dirty="0" smtClean="0"/>
              <a:t>Bar Chart, Pie Chart, Stacked Bar Chart, Stacked Area Chart, Histogram, Box Plot, Scatter Plot, Bubble Plot;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Layouts</a:t>
            </a:r>
            <a:r>
              <a:rPr lang="en-IN" dirty="0" smtClean="0"/>
              <a:t>: Subplots, Tight Layout, Radar Charts, </a:t>
            </a:r>
            <a:r>
              <a:rPr lang="en-IN" dirty="0" err="1" smtClean="0"/>
              <a:t>GridSpec</a:t>
            </a:r>
            <a:r>
              <a:rPr lang="en-IN" dirty="0" smtClean="0"/>
              <a:t>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Images: </a:t>
            </a:r>
            <a:r>
              <a:rPr lang="en-IN" dirty="0" smtClean="0"/>
              <a:t>Basic Image Operations, Writing Mathematical Expressions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976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5.1 Introduction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91608"/>
          </a:xfrm>
        </p:spPr>
        <p:txBody>
          <a:bodyPr/>
          <a:lstStyle/>
          <a:p>
            <a:r>
              <a:rPr lang="en-US" b="1" dirty="0" smtClean="0"/>
              <a:t>Matplotlib</a:t>
            </a:r>
            <a:r>
              <a:rPr lang="en-US" dirty="0" smtClean="0"/>
              <a:t> is probably the most popular plotting library for Python, used for data science and machine learning visualizations all around the world.</a:t>
            </a:r>
          </a:p>
          <a:p>
            <a:r>
              <a:rPr lang="en-US" b="1" dirty="0" smtClean="0"/>
              <a:t>John Hunter </a:t>
            </a:r>
            <a:r>
              <a:rPr lang="en-US" dirty="0" smtClean="0"/>
              <a:t>, an American neurobiologist developed Matplotlib in 2003.</a:t>
            </a:r>
          </a:p>
          <a:p>
            <a:r>
              <a:rPr lang="en-US" b="1" dirty="0" smtClean="0"/>
              <a:t>Matplotlib</a:t>
            </a:r>
            <a:r>
              <a:rPr lang="en-US" dirty="0" smtClean="0"/>
              <a:t> is derived version of </a:t>
            </a:r>
            <a:r>
              <a:rPr lang="en-US" b="1" dirty="0" smtClean="0"/>
              <a:t>MATLAB.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309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Overview of Plots in Matplotlib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60979"/>
          </a:xfrm>
        </p:spPr>
        <p:txBody>
          <a:bodyPr/>
          <a:lstStyle/>
          <a:p>
            <a:r>
              <a:rPr lang="en-US" b="1" dirty="0" smtClean="0"/>
              <a:t>Plots</a:t>
            </a:r>
            <a:r>
              <a:rPr lang="en-US" dirty="0" smtClean="0"/>
              <a:t> in Matplotlib have a </a:t>
            </a:r>
            <a:r>
              <a:rPr lang="en-US" b="1" dirty="0" smtClean="0"/>
              <a:t>hierarchical structure </a:t>
            </a:r>
            <a:r>
              <a:rPr lang="en-US" dirty="0" smtClean="0"/>
              <a:t>that </a:t>
            </a:r>
            <a:r>
              <a:rPr lang="en-US" b="1" dirty="0" smtClean="0"/>
              <a:t>nests Python objects </a:t>
            </a:r>
            <a:r>
              <a:rPr lang="en-US" dirty="0" smtClean="0"/>
              <a:t>to create a </a:t>
            </a:r>
            <a:r>
              <a:rPr lang="en-US" b="1" dirty="0" smtClean="0"/>
              <a:t>tree-like structure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Each </a:t>
            </a:r>
            <a:r>
              <a:rPr lang="en-US" b="1" dirty="0" smtClean="0"/>
              <a:t>plot is encapsulated </a:t>
            </a:r>
            <a:r>
              <a:rPr lang="en-US" dirty="0" smtClean="0"/>
              <a:t>in a </a:t>
            </a:r>
            <a:r>
              <a:rPr lang="en-US" b="1" dirty="0" smtClean="0"/>
              <a:t>Figure object</a:t>
            </a:r>
            <a:r>
              <a:rPr lang="en-US" dirty="0" smtClean="0"/>
              <a:t>. </a:t>
            </a:r>
          </a:p>
          <a:p>
            <a:r>
              <a:rPr lang="en-US" b="1" dirty="0" smtClean="0"/>
              <a:t>This Figure </a:t>
            </a:r>
            <a:r>
              <a:rPr lang="en-US" dirty="0" smtClean="0"/>
              <a:t>is the </a:t>
            </a:r>
            <a:r>
              <a:rPr lang="en-US" b="1" dirty="0" smtClean="0"/>
              <a:t>top-level container </a:t>
            </a:r>
            <a:r>
              <a:rPr lang="en-US" dirty="0" smtClean="0"/>
              <a:t>of the visualization. </a:t>
            </a:r>
          </a:p>
          <a:p>
            <a:r>
              <a:rPr lang="en-US" dirty="0" smtClean="0"/>
              <a:t>It can have </a:t>
            </a:r>
            <a:r>
              <a:rPr lang="en-US" b="1" dirty="0" smtClean="0"/>
              <a:t>multiple axes</a:t>
            </a:r>
            <a:r>
              <a:rPr lang="en-US" dirty="0" smtClean="0"/>
              <a:t>, which are basically </a:t>
            </a:r>
            <a:r>
              <a:rPr lang="en-US" b="1" dirty="0" smtClean="0"/>
              <a:t>individual plots </a:t>
            </a:r>
            <a:r>
              <a:rPr lang="en-US" dirty="0" smtClean="0"/>
              <a:t>inside this top-level container.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986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A Figure contains at least one axes object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two main components of a plot are as follows: </a:t>
            </a:r>
          </a:p>
          <a:p>
            <a:r>
              <a:rPr lang="en-US" b="1" dirty="0" smtClean="0"/>
              <a:t>Figure:</a:t>
            </a:r>
            <a:r>
              <a:rPr lang="en-US" dirty="0" smtClean="0"/>
              <a:t> The Figure is an </a:t>
            </a:r>
            <a:r>
              <a:rPr lang="en-US" b="1" dirty="0" smtClean="0"/>
              <a:t>outermost container </a:t>
            </a:r>
            <a:r>
              <a:rPr lang="en-US" dirty="0" smtClean="0"/>
              <a:t>that allows you to draw </a:t>
            </a:r>
            <a:r>
              <a:rPr lang="en-US" b="1" dirty="0" smtClean="0"/>
              <a:t>multiple plots within it</a:t>
            </a:r>
            <a:r>
              <a:rPr lang="en-US" dirty="0" smtClean="0"/>
              <a:t>. It not only holds the Axes object but also has the ability to configure the Title.</a:t>
            </a:r>
          </a:p>
          <a:p>
            <a:r>
              <a:rPr lang="en-US" b="1" dirty="0" smtClean="0"/>
              <a:t>Axes: </a:t>
            </a:r>
            <a:r>
              <a:rPr lang="en-US" dirty="0" smtClean="0"/>
              <a:t>The axes are an </a:t>
            </a:r>
            <a:r>
              <a:rPr lang="en-US" b="1" dirty="0" smtClean="0"/>
              <a:t>actual plot, or subplot</a:t>
            </a:r>
            <a:r>
              <a:rPr lang="en-US" dirty="0" smtClean="0"/>
              <a:t>, depending on whether you want to plot </a:t>
            </a:r>
            <a:r>
              <a:rPr lang="en-US" b="1" dirty="0" smtClean="0"/>
              <a:t>single or multiple visualizations</a:t>
            </a:r>
            <a:r>
              <a:rPr lang="en-US" dirty="0" smtClean="0"/>
              <a:t>. Its sub-objects include the </a:t>
            </a:r>
            <a:r>
              <a:rPr lang="en-US" b="1" i="1" dirty="0" smtClean="0"/>
              <a:t>x-axis, y-axis, spines, and legends</a:t>
            </a:r>
            <a:endParaRPr lang="en-IN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878" y="1690688"/>
            <a:ext cx="5651584" cy="208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Anatomy of a Matplotlib Figure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Spines: </a:t>
            </a:r>
            <a:r>
              <a:rPr lang="en-US" dirty="0" smtClean="0"/>
              <a:t>Lines connecting the axis </a:t>
            </a:r>
            <a:r>
              <a:rPr lang="en-US" b="1" dirty="0" smtClean="0"/>
              <a:t>tick marks </a:t>
            </a:r>
          </a:p>
          <a:p>
            <a:r>
              <a:rPr lang="en-US" b="1" dirty="0" smtClean="0"/>
              <a:t>Title: </a:t>
            </a:r>
            <a:r>
              <a:rPr lang="en-US" dirty="0" smtClean="0"/>
              <a:t>Text label of the whole Figure object </a:t>
            </a:r>
          </a:p>
          <a:p>
            <a:r>
              <a:rPr lang="en-US" b="1" dirty="0" smtClean="0"/>
              <a:t>Legend:</a:t>
            </a:r>
            <a:r>
              <a:rPr lang="en-US" dirty="0" smtClean="0"/>
              <a:t> Describes the content of the plot </a:t>
            </a:r>
          </a:p>
          <a:p>
            <a:r>
              <a:rPr lang="en-US" b="1" dirty="0" smtClean="0"/>
              <a:t>Grid:</a:t>
            </a:r>
            <a:r>
              <a:rPr lang="en-US" dirty="0" smtClean="0"/>
              <a:t> Vertical and horizontal lines used as an extension of the tick marks </a:t>
            </a:r>
          </a:p>
          <a:p>
            <a:r>
              <a:rPr lang="en-US" b="1" dirty="0" smtClean="0"/>
              <a:t>X/Y axis label</a:t>
            </a:r>
            <a:r>
              <a:rPr lang="en-US" dirty="0" smtClean="0"/>
              <a:t>: Text labels for the X and Y axes below the spines</a:t>
            </a:r>
          </a:p>
        </p:txBody>
      </p:sp>
    </p:spTree>
    <p:extLst>
      <p:ext uri="{BB962C8B-B14F-4D97-AF65-F5344CB8AC3E}">
        <p14:creationId xmlns:p14="http://schemas.microsoft.com/office/powerpoint/2010/main" val="409789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Anatomy of a Matplotlib Figure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Minor tick</a:t>
            </a:r>
            <a:r>
              <a:rPr lang="en-US" dirty="0" smtClean="0"/>
              <a:t>: Small value indicators between the major tick marks </a:t>
            </a:r>
          </a:p>
          <a:p>
            <a:r>
              <a:rPr lang="en-US" b="1" dirty="0" smtClean="0"/>
              <a:t>Minor tick label</a:t>
            </a:r>
            <a:r>
              <a:rPr lang="en-US" dirty="0" smtClean="0"/>
              <a:t>: Text label that will be displayed at the minor ticks</a:t>
            </a:r>
          </a:p>
          <a:p>
            <a:r>
              <a:rPr lang="en-US" b="1" dirty="0" smtClean="0"/>
              <a:t>Major tick: </a:t>
            </a:r>
            <a:r>
              <a:rPr lang="en-US" dirty="0" smtClean="0"/>
              <a:t>Major value indicators on the spines </a:t>
            </a:r>
          </a:p>
          <a:p>
            <a:r>
              <a:rPr lang="en-US" b="1" dirty="0" smtClean="0"/>
              <a:t>Major tick label</a:t>
            </a:r>
            <a:r>
              <a:rPr lang="en-US" dirty="0" smtClean="0"/>
              <a:t>: Text label that will be displayed at the major ticks </a:t>
            </a:r>
          </a:p>
          <a:p>
            <a:r>
              <a:rPr lang="en-US" b="1" dirty="0" smtClean="0"/>
              <a:t>Line: </a:t>
            </a:r>
            <a:r>
              <a:rPr lang="en-US" dirty="0" smtClean="0"/>
              <a:t>Plotting type that connects data points with a line </a:t>
            </a:r>
          </a:p>
          <a:p>
            <a:r>
              <a:rPr lang="en-US" b="1" dirty="0" smtClean="0"/>
              <a:t>Markers:</a:t>
            </a:r>
            <a:r>
              <a:rPr lang="en-US" dirty="0" smtClean="0"/>
              <a:t> Plotting type that plots every data point with a defined marker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627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0"/>
            <a:ext cx="11392678" cy="676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5.2. Pyplot Basics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Pyplot </a:t>
            </a:r>
            <a:r>
              <a:rPr lang="en-US" dirty="0" smtClean="0"/>
              <a:t>is a </a:t>
            </a:r>
            <a:r>
              <a:rPr lang="en-US" dirty="0" err="1" smtClean="0"/>
              <a:t>Matplotlib's</a:t>
            </a:r>
            <a:r>
              <a:rPr lang="en-US" dirty="0" smtClean="0"/>
              <a:t> submodule, which provides MATLAB-like plotting</a:t>
            </a:r>
          </a:p>
          <a:p>
            <a:r>
              <a:rPr lang="en-US" b="1" dirty="0" smtClean="0"/>
              <a:t>Pyplot </a:t>
            </a:r>
            <a:r>
              <a:rPr lang="en-US" dirty="0" smtClean="0"/>
              <a:t>offers a simple interface for creating visualizations without manually configuring the Figure and Axes, which are automatically set up. </a:t>
            </a:r>
          </a:p>
          <a:p>
            <a:r>
              <a:rPr lang="en-US" dirty="0" smtClean="0"/>
              <a:t>Use the </a:t>
            </a:r>
            <a:r>
              <a:rPr lang="en-US" b="1" dirty="0" smtClean="0"/>
              <a:t>alias </a:t>
            </a:r>
            <a:r>
              <a:rPr lang="en-US" b="1" dirty="0" err="1" smtClean="0"/>
              <a:t>plt</a:t>
            </a:r>
            <a:r>
              <a:rPr lang="en-US" b="1" dirty="0" smtClean="0"/>
              <a:t> </a:t>
            </a:r>
            <a:r>
              <a:rPr lang="en-US" dirty="0" smtClean="0"/>
              <a:t>to reference the imported submodule for convenience.</a:t>
            </a:r>
          </a:p>
          <a:p>
            <a:r>
              <a:rPr lang="en-IN" b="1" dirty="0" smtClean="0"/>
              <a:t>import </a:t>
            </a:r>
            <a:r>
              <a:rPr lang="en-IN" b="1" dirty="0" err="1" smtClean="0"/>
              <a:t>matplotlib.pyplot</a:t>
            </a:r>
            <a:r>
              <a:rPr lang="en-IN" b="1" dirty="0" smtClean="0"/>
              <a:t> as </a:t>
            </a:r>
            <a:r>
              <a:rPr lang="en-IN" b="1" dirty="0" err="1" smtClean="0"/>
              <a:t>plt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81161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4184" y="2371206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Common operations that are performed using pyplot.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3992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 smtClean="0"/>
              <a:t>Creating Figures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9093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b="1" dirty="0" err="1" smtClean="0"/>
              <a:t>plt.figure</a:t>
            </a:r>
            <a:r>
              <a:rPr lang="en-US" b="1" dirty="0" smtClean="0"/>
              <a:t>() </a:t>
            </a:r>
            <a:r>
              <a:rPr lang="en-US" dirty="0" smtClean="0"/>
              <a:t>to create a new Figure.</a:t>
            </a:r>
          </a:p>
          <a:p>
            <a:r>
              <a:rPr lang="en-US" dirty="0" smtClean="0"/>
              <a:t>By default, the Figure has a width of 6.4 inches and a height of 4.8 inches with a dpi (dots per inch) of 100</a:t>
            </a:r>
          </a:p>
          <a:p>
            <a:r>
              <a:rPr lang="en-US" dirty="0" smtClean="0"/>
              <a:t>To change the default values of the </a:t>
            </a:r>
            <a:r>
              <a:rPr lang="en-US" b="1" dirty="0" smtClean="0"/>
              <a:t>Figure</a:t>
            </a:r>
            <a:r>
              <a:rPr lang="en-US" dirty="0" smtClean="0"/>
              <a:t>, we can use the parameters </a:t>
            </a:r>
            <a:r>
              <a:rPr lang="en-US" b="1" dirty="0" err="1" smtClean="0"/>
              <a:t>figsize</a:t>
            </a:r>
            <a:r>
              <a:rPr lang="en-US" b="1" dirty="0" smtClean="0"/>
              <a:t> and dpi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612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Code Snippet to change </a:t>
            </a:r>
            <a:r>
              <a:rPr lang="en-US" dirty="0" err="1" smtClean="0"/>
              <a:t>width,height</a:t>
            </a:r>
            <a:r>
              <a:rPr lang="en-US" dirty="0" smtClean="0"/>
              <a:t> and dpi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1980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#To change the width and the height </a:t>
            </a:r>
          </a:p>
          <a:p>
            <a:pPr marL="0" indent="0">
              <a:buNone/>
            </a:pPr>
            <a:r>
              <a:rPr lang="en-US" b="1" dirty="0" err="1" smtClean="0"/>
              <a:t>plt.figure</a:t>
            </a:r>
            <a:r>
              <a:rPr lang="en-US" b="1" dirty="0" smtClean="0"/>
              <a:t>(</a:t>
            </a:r>
            <a:r>
              <a:rPr lang="en-US" b="1" dirty="0" err="1" smtClean="0"/>
              <a:t>figsize</a:t>
            </a:r>
            <a:r>
              <a:rPr lang="en-US" b="1" dirty="0" smtClean="0"/>
              <a:t>=(10, 5)) </a:t>
            </a:r>
          </a:p>
          <a:p>
            <a:pPr marL="0" indent="0">
              <a:buNone/>
            </a:pPr>
            <a:r>
              <a:rPr lang="en-US" dirty="0" smtClean="0"/>
              <a:t>#To change the dpi </a:t>
            </a:r>
          </a:p>
          <a:p>
            <a:pPr marL="0" indent="0">
              <a:buNone/>
            </a:pPr>
            <a:r>
              <a:rPr lang="en-US" b="1" dirty="0" err="1" smtClean="0"/>
              <a:t>plt.figure</a:t>
            </a:r>
            <a:r>
              <a:rPr lang="en-US" b="1" dirty="0" smtClean="0"/>
              <a:t>(dpi=300)</a:t>
            </a:r>
            <a:endParaRPr lang="en-IN" b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849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Closing Figures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Figures that are no longer used should be closed by explicitly calling </a:t>
            </a:r>
            <a:r>
              <a:rPr lang="en-US" b="1" dirty="0" err="1" smtClean="0"/>
              <a:t>plt.close</a:t>
            </a:r>
            <a:r>
              <a:rPr lang="en-US" b="1" dirty="0" smtClean="0"/>
              <a:t>(), </a:t>
            </a:r>
            <a:r>
              <a:rPr lang="en-US" dirty="0" smtClean="0"/>
              <a:t>which also cleans up </a:t>
            </a:r>
            <a:r>
              <a:rPr lang="en-US" b="1" dirty="0" smtClean="0"/>
              <a:t>memory efficiently.</a:t>
            </a:r>
          </a:p>
          <a:p>
            <a:r>
              <a:rPr lang="en-US" dirty="0" smtClean="0"/>
              <a:t>If nothing is specified, the </a:t>
            </a:r>
            <a:r>
              <a:rPr lang="en-US" b="1" dirty="0" err="1" smtClean="0"/>
              <a:t>plt.close</a:t>
            </a:r>
            <a:r>
              <a:rPr lang="en-US" b="1" dirty="0" smtClean="0"/>
              <a:t>() </a:t>
            </a:r>
            <a:r>
              <a:rPr lang="en-US" dirty="0" smtClean="0"/>
              <a:t>command will close the current Figure.</a:t>
            </a:r>
          </a:p>
          <a:p>
            <a:r>
              <a:rPr lang="en-US" dirty="0" smtClean="0"/>
              <a:t>To find the number of a Figure object, we can make use of the number attribute, as follows:  </a:t>
            </a:r>
            <a:r>
              <a:rPr lang="en-IN" b="1" dirty="0" err="1" smtClean="0"/>
              <a:t>plt.gcf</a:t>
            </a:r>
            <a:r>
              <a:rPr lang="en-IN" b="1" dirty="0" smtClean="0"/>
              <a:t>().number</a:t>
            </a:r>
          </a:p>
          <a:p>
            <a:r>
              <a:rPr lang="en-US" b="1" dirty="0" err="1" smtClean="0"/>
              <a:t>plt.close</a:t>
            </a:r>
            <a:r>
              <a:rPr lang="en-US" b="1" dirty="0" smtClean="0"/>
              <a:t>('all') </a:t>
            </a:r>
            <a:r>
              <a:rPr lang="en-US" dirty="0" smtClean="0"/>
              <a:t>command is used to close all active Figures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848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Example: </a:t>
            </a:r>
            <a:r>
              <a:rPr lang="en-US" dirty="0" smtClean="0"/>
              <a:t>The following example shows how a Figure can be created and closed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812" y="2478768"/>
            <a:ext cx="10515600" cy="2811689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#Create Figure with Figure number 10 </a:t>
            </a:r>
          </a:p>
          <a:p>
            <a:pPr marL="457200" lvl="1" indent="0">
              <a:buNone/>
            </a:pPr>
            <a:r>
              <a:rPr lang="en-US" sz="3200" b="1" dirty="0" err="1" smtClean="0"/>
              <a:t>plt.figure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num</a:t>
            </a:r>
            <a:r>
              <a:rPr lang="en-US" sz="3200" b="1" dirty="0" smtClean="0"/>
              <a:t>=10) </a:t>
            </a:r>
          </a:p>
          <a:p>
            <a:r>
              <a:rPr lang="en-US" sz="3600" b="1" dirty="0" smtClean="0"/>
              <a:t>#Close Figure with Figure number 10 </a:t>
            </a:r>
          </a:p>
          <a:p>
            <a:pPr marL="457200" lvl="1" indent="0">
              <a:buNone/>
            </a:pPr>
            <a:r>
              <a:rPr lang="en-US" sz="3200" b="1" dirty="0" err="1" smtClean="0"/>
              <a:t>plt.close</a:t>
            </a:r>
            <a:r>
              <a:rPr lang="en-US" sz="3200" b="1" dirty="0" smtClean="0"/>
              <a:t>(10)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9517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329" y="365125"/>
            <a:ext cx="10963471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Format Strings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329" y="1769641"/>
            <a:ext cx="11450217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Format strings are a handy way to quickly </a:t>
            </a:r>
            <a:r>
              <a:rPr lang="en-US" b="1" dirty="0" smtClean="0"/>
              <a:t>customize colors, marker types, and line styles</a:t>
            </a:r>
          </a:p>
          <a:p>
            <a:r>
              <a:rPr lang="en-US" dirty="0" smtClean="0"/>
              <a:t>A format string is specified as </a:t>
            </a:r>
            <a:r>
              <a:rPr lang="en-US" b="1" dirty="0" smtClean="0"/>
              <a:t>[color][marker][line], </a:t>
            </a:r>
            <a:r>
              <a:rPr lang="en-US" dirty="0" smtClean="0"/>
              <a:t>where each item is optional.</a:t>
            </a:r>
          </a:p>
          <a:p>
            <a:r>
              <a:rPr lang="en-US" dirty="0" smtClean="0"/>
              <a:t>If the color argument is the only argument of the format string, you can use </a:t>
            </a:r>
            <a:r>
              <a:rPr lang="en-US" b="1" dirty="0" err="1" smtClean="0"/>
              <a:t>matplotlib.colors</a:t>
            </a:r>
            <a:r>
              <a:rPr lang="en-US" b="1" dirty="0" smtClean="0"/>
              <a:t>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Matplotlib recognizes the following formats, among others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/>
              <a:t>RGB or RGBA float tuples (for example, (0.2, 0.4, 0.3) or (0.2, 0.4, 0.3, 0.5)) </a:t>
            </a:r>
          </a:p>
          <a:p>
            <a:pPr lvl="1"/>
            <a:r>
              <a:rPr lang="en-US" b="1" dirty="0" smtClean="0"/>
              <a:t>RGB or RGBA hex strings (for example, '#0F0F0F' or '#0F0F0F0F')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4323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Example:</a:t>
            </a:r>
            <a:r>
              <a:rPr lang="en-US" dirty="0" smtClean="0"/>
              <a:t> Color specified in string format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0" y="1924951"/>
            <a:ext cx="2147822" cy="445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6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346" y="113199"/>
            <a:ext cx="11590175" cy="63325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IN" b="1" dirty="0" smtClean="0"/>
              <a:t>Markers in format strings 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46" y="746450"/>
            <a:ext cx="10795398" cy="54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379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Line styles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09510"/>
            <a:ext cx="8744339" cy="50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Plotting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</a:t>
            </a:r>
            <a:r>
              <a:rPr lang="en-US" b="1" dirty="0"/>
              <a:t>plt.plot([x], y, [</a:t>
            </a:r>
            <a:r>
              <a:rPr lang="en-US" b="1" dirty="0" err="1"/>
              <a:t>fmt</a:t>
            </a:r>
            <a:r>
              <a:rPr lang="en-US" b="1" dirty="0"/>
              <a:t>]), </a:t>
            </a:r>
            <a:r>
              <a:rPr lang="en-US" dirty="0"/>
              <a:t>you can plot data points as lines and/or markers</a:t>
            </a:r>
            <a:r>
              <a:rPr lang="en-US" dirty="0" smtClean="0"/>
              <a:t>.</a:t>
            </a:r>
          </a:p>
          <a:p>
            <a:r>
              <a:rPr lang="en-US" dirty="0"/>
              <a:t>The function returns a list of </a:t>
            </a:r>
            <a:r>
              <a:rPr lang="en-US" b="1" dirty="0"/>
              <a:t>Line2D objects </a:t>
            </a:r>
            <a:r>
              <a:rPr lang="en-US" dirty="0"/>
              <a:t>representing the plotted data.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default, if you do not provide a format string </a:t>
            </a:r>
            <a:r>
              <a:rPr lang="en-US" b="1" dirty="0"/>
              <a:t>(</a:t>
            </a:r>
            <a:r>
              <a:rPr lang="en-US" b="1" dirty="0" err="1"/>
              <a:t>fmt</a:t>
            </a:r>
            <a:r>
              <a:rPr lang="en-US" b="1" dirty="0"/>
              <a:t>), </a:t>
            </a:r>
            <a:r>
              <a:rPr lang="en-US" dirty="0"/>
              <a:t>the data points will be connected with </a:t>
            </a:r>
            <a:r>
              <a:rPr lang="en-US" b="1" dirty="0"/>
              <a:t>straight, solid lines</a:t>
            </a:r>
            <a:r>
              <a:rPr lang="en-US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67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02" y="365125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Plotting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63008" cy="4351338"/>
          </a:xfrm>
        </p:spPr>
        <p:txBody>
          <a:bodyPr/>
          <a:lstStyle/>
          <a:p>
            <a:r>
              <a:rPr lang="en-US" dirty="0"/>
              <a:t>plt.plot</a:t>
            </a:r>
            <a:r>
              <a:rPr lang="en-US" b="1" dirty="0"/>
              <a:t>([0, 1, 2, 3], [2, 4, 6, 8]) </a:t>
            </a:r>
            <a:r>
              <a:rPr lang="en-US" dirty="0"/>
              <a:t>produces a plot, as shown in the following diagram. </a:t>
            </a:r>
            <a:endParaRPr lang="en-IN" dirty="0"/>
          </a:p>
          <a:p>
            <a:r>
              <a:rPr lang="en-US" dirty="0"/>
              <a:t>Since x is optional and the default values are [0, …, N-1], plt.plot([2, 4, 6, 8]) results in the same plot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894" y="1690688"/>
            <a:ext cx="6687483" cy="438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4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Plotting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97286" cy="4351338"/>
          </a:xfrm>
        </p:spPr>
        <p:txBody>
          <a:bodyPr>
            <a:normAutofit/>
          </a:bodyPr>
          <a:lstStyle/>
          <a:p>
            <a:r>
              <a:rPr lang="en-US" dirty="0"/>
              <a:t>If you want to plot </a:t>
            </a:r>
            <a:r>
              <a:rPr lang="en-US" b="1" dirty="0"/>
              <a:t>markers instead of lines</a:t>
            </a:r>
            <a:r>
              <a:rPr lang="en-US" dirty="0"/>
              <a:t>, you can just specify a format string with any marker type.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</a:t>
            </a:r>
            <a:endParaRPr lang="en-US" dirty="0" smtClean="0"/>
          </a:p>
          <a:p>
            <a:r>
              <a:rPr lang="en-US" b="1" dirty="0" smtClean="0"/>
              <a:t>plt.plot</a:t>
            </a:r>
            <a:r>
              <a:rPr lang="en-US" b="1" dirty="0"/>
              <a:t>([0, 1, 2, 3], [2, 4, 6, 8], 'o') </a:t>
            </a:r>
            <a:r>
              <a:rPr lang="en-US" dirty="0"/>
              <a:t>displays data points as circles, as shown in the following diagram: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776" y="1803660"/>
            <a:ext cx="5099126" cy="43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4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183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Plotting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911" y="1536376"/>
            <a:ext cx="11188958" cy="4351338"/>
          </a:xfrm>
        </p:spPr>
        <p:txBody>
          <a:bodyPr/>
          <a:lstStyle/>
          <a:p>
            <a:r>
              <a:rPr lang="en-US" dirty="0"/>
              <a:t>To plot </a:t>
            </a:r>
            <a:r>
              <a:rPr lang="en-US" b="1" dirty="0"/>
              <a:t>multiple data pairs,</a:t>
            </a:r>
            <a:r>
              <a:rPr lang="en-US" dirty="0"/>
              <a:t> the syntax </a:t>
            </a:r>
            <a:r>
              <a:rPr lang="en-US" b="1" dirty="0"/>
              <a:t>plt.plot([x], y, [</a:t>
            </a:r>
            <a:r>
              <a:rPr lang="en-US" b="1" dirty="0" err="1"/>
              <a:t>fmt</a:t>
            </a:r>
            <a:r>
              <a:rPr lang="en-US" b="1" dirty="0"/>
              <a:t>], [x], y2, [fmt2], …) </a:t>
            </a:r>
            <a:r>
              <a:rPr lang="en-US" dirty="0"/>
              <a:t>can be used. </a:t>
            </a:r>
            <a:endParaRPr lang="en-US" dirty="0" smtClean="0"/>
          </a:p>
          <a:p>
            <a:r>
              <a:rPr lang="en-US" dirty="0" smtClean="0"/>
              <a:t>plt.plot</a:t>
            </a:r>
            <a:r>
              <a:rPr lang="en-US" b="1" dirty="0"/>
              <a:t>([2, 4, 6, 8], 'o', [1, 5, 9, 13], 's') </a:t>
            </a:r>
            <a:r>
              <a:rPr lang="en-US" dirty="0"/>
              <a:t>results in the following diagram.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989" y="3028115"/>
            <a:ext cx="6639852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714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Plotting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911" y="1536376"/>
            <a:ext cx="11188958" cy="2606416"/>
          </a:xfrm>
        </p:spPr>
        <p:txBody>
          <a:bodyPr/>
          <a:lstStyle/>
          <a:p>
            <a:r>
              <a:rPr lang="en-US" dirty="0"/>
              <a:t>Any </a:t>
            </a:r>
            <a:r>
              <a:rPr lang="en-US" b="1" dirty="0"/>
              <a:t>Line2D properties can be used instead </a:t>
            </a:r>
            <a:r>
              <a:rPr lang="en-US" dirty="0"/>
              <a:t>of format strings to further customize the plot.</a:t>
            </a:r>
            <a:endParaRPr lang="en-IN" dirty="0" smtClean="0"/>
          </a:p>
          <a:p>
            <a:r>
              <a:rPr lang="en-IN" b="1" dirty="0" err="1" smtClean="0"/>
              <a:t>plt.plot</a:t>
            </a:r>
            <a:r>
              <a:rPr lang="en-IN" b="1" dirty="0"/>
              <a:t>(</a:t>
            </a:r>
            <a:r>
              <a:rPr lang="en-IN" dirty="0"/>
              <a:t>[2, 4, 6, 8], </a:t>
            </a:r>
            <a:r>
              <a:rPr lang="en-IN" dirty="0" err="1"/>
              <a:t>color</a:t>
            </a:r>
            <a:r>
              <a:rPr lang="en-IN" dirty="0"/>
              <a:t>='blue', marker='o', </a:t>
            </a:r>
            <a:r>
              <a:rPr lang="en-IN" dirty="0" err="1" smtClean="0"/>
              <a:t>linestyle</a:t>
            </a:r>
            <a:r>
              <a:rPr lang="en-IN" dirty="0"/>
              <a:t>='dashed', </a:t>
            </a:r>
            <a:r>
              <a:rPr lang="en-IN" dirty="0" smtClean="0"/>
              <a:t>\ linewidth=2</a:t>
            </a:r>
            <a:r>
              <a:rPr lang="en-IN" dirty="0"/>
              <a:t>, </a:t>
            </a:r>
            <a:r>
              <a:rPr lang="en-IN" dirty="0" err="1"/>
              <a:t>markersize</a:t>
            </a:r>
            <a:r>
              <a:rPr lang="en-IN" dirty="0"/>
              <a:t>=12)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106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Plotting Using pandas </a:t>
            </a:r>
            <a:r>
              <a:rPr lang="en-IN" b="1" dirty="0" err="1"/>
              <a:t>DataFrames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pretty straightforward to use </a:t>
            </a:r>
            <a:r>
              <a:rPr lang="en-US" dirty="0" err="1"/>
              <a:t>pandas.DataFrame</a:t>
            </a:r>
            <a:r>
              <a:rPr lang="en-US" dirty="0"/>
              <a:t> as a data source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Instead of providing x and y values, you can provide the </a:t>
            </a:r>
            <a:r>
              <a:rPr lang="en-US" dirty="0" err="1"/>
              <a:t>pandas.DataFrame</a:t>
            </a:r>
            <a:r>
              <a:rPr lang="en-US" dirty="0"/>
              <a:t> in the data parameter and give keys for x and y, as follows</a:t>
            </a:r>
            <a:r>
              <a:rPr lang="en-US" dirty="0" smtClean="0"/>
              <a:t>:</a:t>
            </a:r>
          </a:p>
          <a:p>
            <a:r>
              <a:rPr lang="en-IN" b="1" dirty="0"/>
              <a:t>import pandas as </a:t>
            </a:r>
            <a:r>
              <a:rPr lang="en-IN" b="1" dirty="0" err="1" smtClean="0"/>
              <a:t>pd</a:t>
            </a:r>
            <a:endParaRPr lang="en-IN" b="1" dirty="0" smtClean="0"/>
          </a:p>
          <a:p>
            <a:r>
              <a:rPr lang="en-IN" b="1" dirty="0" err="1" smtClean="0"/>
              <a:t>df</a:t>
            </a:r>
            <a:r>
              <a:rPr lang="en-IN" b="1" dirty="0" smtClean="0"/>
              <a:t> = </a:t>
            </a:r>
            <a:r>
              <a:rPr lang="en-IN" b="1" dirty="0" err="1" smtClean="0"/>
              <a:t>pd.read_csv</a:t>
            </a:r>
            <a:r>
              <a:rPr lang="en-IN" b="1" dirty="0"/>
              <a:t>('../../</a:t>
            </a:r>
            <a:r>
              <a:rPr lang="en-IN" b="1" dirty="0" smtClean="0"/>
              <a:t>Datasets/example.csv‘)</a:t>
            </a:r>
            <a:endParaRPr lang="en-IN" b="1" dirty="0"/>
          </a:p>
          <a:p>
            <a:r>
              <a:rPr lang="en-IN" b="1" dirty="0" err="1" smtClean="0"/>
              <a:t>plt.plot</a:t>
            </a:r>
            <a:r>
              <a:rPr lang="en-IN" b="1" dirty="0"/>
              <a:t>('</a:t>
            </a:r>
            <a:r>
              <a:rPr lang="en-IN" b="1" dirty="0" err="1"/>
              <a:t>x_key</a:t>
            </a:r>
            <a:r>
              <a:rPr lang="en-IN" b="1" dirty="0"/>
              <a:t>', '</a:t>
            </a:r>
            <a:r>
              <a:rPr lang="en-IN" b="1" dirty="0" err="1"/>
              <a:t>y_key</a:t>
            </a:r>
            <a:r>
              <a:rPr lang="en-IN" b="1" dirty="0"/>
              <a:t>', data=</a:t>
            </a:r>
            <a:r>
              <a:rPr lang="en-IN" b="1" dirty="0" err="1"/>
              <a:t>df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10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Ticks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Tick locations and labels can be set manually if </a:t>
            </a:r>
            <a:r>
              <a:rPr lang="en-US" dirty="0" err="1"/>
              <a:t>Matplotlib's</a:t>
            </a:r>
            <a:r>
              <a:rPr lang="en-US" dirty="0"/>
              <a:t> default isn't sufficient</a:t>
            </a:r>
            <a:r>
              <a:rPr lang="en-US" dirty="0" smtClean="0"/>
              <a:t>.</a:t>
            </a:r>
          </a:p>
          <a:p>
            <a:r>
              <a:rPr lang="en-US" b="1" dirty="0" err="1"/>
              <a:t>plt.xticks</a:t>
            </a:r>
            <a:r>
              <a:rPr lang="en-US" b="1" dirty="0"/>
              <a:t>(ticks, [labels], [**</a:t>
            </a:r>
            <a:r>
              <a:rPr lang="en-US" b="1" dirty="0" err="1"/>
              <a:t>kwargs</a:t>
            </a:r>
            <a:r>
              <a:rPr lang="en-US" b="1" dirty="0"/>
              <a:t>]) </a:t>
            </a:r>
            <a:r>
              <a:rPr lang="en-US" dirty="0"/>
              <a:t>sets the current tick locations and labels of the x-axis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Parameters: </a:t>
            </a:r>
            <a:endParaRPr lang="en-US" b="1" dirty="0" smtClean="0"/>
          </a:p>
          <a:p>
            <a:r>
              <a:rPr lang="en-US" b="1" dirty="0" smtClean="0"/>
              <a:t>ticks</a:t>
            </a:r>
            <a:r>
              <a:rPr lang="en-US" b="1" dirty="0"/>
              <a:t>:</a:t>
            </a:r>
            <a:r>
              <a:rPr lang="en-US" dirty="0"/>
              <a:t> List of tick locations; if an empty list is passed, ticks will be disabled. </a:t>
            </a:r>
            <a:endParaRPr lang="en-US" dirty="0" smtClean="0"/>
          </a:p>
          <a:p>
            <a:r>
              <a:rPr lang="en-US" b="1" dirty="0" smtClean="0"/>
              <a:t>labels </a:t>
            </a:r>
            <a:r>
              <a:rPr lang="en-US" b="1" dirty="0"/>
              <a:t>(optional): </a:t>
            </a:r>
            <a:r>
              <a:rPr lang="en-US" dirty="0"/>
              <a:t>You can optionally pass a list of labels for the specified locations. </a:t>
            </a:r>
            <a:endParaRPr lang="en-US" dirty="0" smtClean="0"/>
          </a:p>
          <a:p>
            <a:r>
              <a:rPr lang="en-US" b="1" dirty="0" smtClean="0"/>
              <a:t>**</a:t>
            </a:r>
            <a:r>
              <a:rPr lang="en-US" b="1" dirty="0" err="1"/>
              <a:t>kwargs</a:t>
            </a:r>
            <a:r>
              <a:rPr lang="en-US" b="1" dirty="0"/>
              <a:t> (optional): </a:t>
            </a:r>
            <a:r>
              <a:rPr lang="en-US" b="1" dirty="0" err="1"/>
              <a:t>matplotlib.text.Text</a:t>
            </a:r>
            <a:r>
              <a:rPr lang="en-US" b="1" dirty="0"/>
              <a:t>() </a:t>
            </a:r>
            <a:r>
              <a:rPr lang="en-US" dirty="0"/>
              <a:t>properties can be used to customize the appearance of the tick labels.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quite useful property is rotation; this allows you to rotate the tick labels to use space more efficiently.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621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Example: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515" y="1489723"/>
            <a:ext cx="10515600" cy="18599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import </a:t>
            </a:r>
            <a:r>
              <a:rPr lang="en-IN" b="1" dirty="0" err="1"/>
              <a:t>numpy</a:t>
            </a:r>
            <a:r>
              <a:rPr lang="en-IN" b="1" dirty="0"/>
              <a:t> as np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plt.figure</a:t>
            </a:r>
            <a:r>
              <a:rPr lang="en-IN" b="1" dirty="0" smtClean="0"/>
              <a:t>(</a:t>
            </a:r>
            <a:r>
              <a:rPr lang="en-IN" b="1" dirty="0" err="1" smtClean="0"/>
              <a:t>figsize</a:t>
            </a:r>
            <a:r>
              <a:rPr lang="en-IN" b="1" dirty="0"/>
              <a:t>=(6, 3))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plt.plot</a:t>
            </a:r>
            <a:r>
              <a:rPr lang="en-IN" b="1" dirty="0"/>
              <a:t>([2, 4, 6, 8], 'o', [1, 5, 9, 13], 's')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plt.xticks</a:t>
            </a:r>
            <a:r>
              <a:rPr lang="en-IN" b="1" dirty="0" smtClean="0"/>
              <a:t>(ticks=</a:t>
            </a:r>
            <a:r>
              <a:rPr lang="en-IN" b="1" dirty="0" err="1" smtClean="0"/>
              <a:t>np.arange</a:t>
            </a:r>
            <a:r>
              <a:rPr lang="en-IN" b="1" dirty="0" smtClean="0"/>
              <a:t>(4</a:t>
            </a:r>
            <a:r>
              <a:rPr lang="en-IN" b="1" dirty="0"/>
              <a:t>))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80" y="2808515"/>
            <a:ext cx="6230219" cy="379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1" y="30147"/>
            <a:ext cx="11170298" cy="80027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It's also possible to specify tick labels, as follows: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21" y="985870"/>
            <a:ext cx="10515600" cy="2214530"/>
          </a:xfrm>
        </p:spPr>
        <p:txBody>
          <a:bodyPr/>
          <a:lstStyle/>
          <a:p>
            <a:pPr marL="0" indent="0">
              <a:buNone/>
            </a:pPr>
            <a:r>
              <a:rPr lang="en-IN" b="1" dirty="0" err="1"/>
              <a:t>plt.figure</a:t>
            </a:r>
            <a:r>
              <a:rPr lang="en-IN" b="1" dirty="0"/>
              <a:t>(</a:t>
            </a:r>
            <a:r>
              <a:rPr lang="en-IN" b="1" dirty="0" err="1"/>
              <a:t>figsize</a:t>
            </a:r>
            <a:r>
              <a:rPr lang="en-IN" b="1" dirty="0"/>
              <a:t>=(6, 3))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plt.plot</a:t>
            </a:r>
            <a:r>
              <a:rPr lang="en-IN" b="1" dirty="0"/>
              <a:t>([2, 4, 6, 8], 'o', [1, 5, 9, 13], 's')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plt.xticks</a:t>
            </a:r>
            <a:r>
              <a:rPr lang="en-IN" b="1" dirty="0" smtClean="0"/>
              <a:t>(ticks=</a:t>
            </a:r>
            <a:r>
              <a:rPr lang="en-IN" b="1" dirty="0" err="1" smtClean="0"/>
              <a:t>np.arange</a:t>
            </a:r>
            <a:r>
              <a:rPr lang="en-IN" b="1" dirty="0" smtClean="0"/>
              <a:t>(4</a:t>
            </a:r>
            <a:r>
              <a:rPr lang="en-IN" b="1" dirty="0"/>
              <a:t>), \ labels=['January', 'February', 'March', 'April'], \ rotation=20)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39" y="2873829"/>
            <a:ext cx="7259063" cy="362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Displaying Figures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8546"/>
          </a:xfrm>
        </p:spPr>
        <p:txBody>
          <a:bodyPr/>
          <a:lstStyle/>
          <a:p>
            <a:r>
              <a:rPr lang="en-US" b="1" dirty="0" err="1"/>
              <a:t>plt.show</a:t>
            </a:r>
            <a:r>
              <a:rPr lang="en-US" b="1" dirty="0"/>
              <a:t>() is </a:t>
            </a:r>
            <a:r>
              <a:rPr lang="en-US" dirty="0"/>
              <a:t>used to display a Figure or multiple Figures.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display Figures within a </a:t>
            </a:r>
            <a:r>
              <a:rPr lang="en-US" dirty="0" err="1"/>
              <a:t>Jupyter</a:t>
            </a:r>
            <a:r>
              <a:rPr lang="en-US" dirty="0"/>
              <a:t> Notebook, simply set the </a:t>
            </a:r>
            <a:r>
              <a:rPr lang="en-US" b="1" dirty="0"/>
              <a:t>%</a:t>
            </a:r>
            <a:r>
              <a:rPr lang="en-US" b="1" dirty="0" err="1"/>
              <a:t>matplotlib</a:t>
            </a:r>
            <a:r>
              <a:rPr lang="en-US" b="1" dirty="0"/>
              <a:t> inline </a:t>
            </a:r>
            <a:r>
              <a:rPr lang="en-US" dirty="0"/>
              <a:t>command at the beginning of the code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12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Saving Figures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79" y="1825625"/>
            <a:ext cx="723278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b="1" dirty="0" err="1"/>
              <a:t>plt.savefig</a:t>
            </a:r>
            <a:r>
              <a:rPr lang="en-US" sz="2400" b="1" dirty="0"/>
              <a:t>(</a:t>
            </a:r>
            <a:r>
              <a:rPr lang="en-US" sz="2400" b="1" dirty="0" err="1"/>
              <a:t>fname</a:t>
            </a:r>
            <a:r>
              <a:rPr lang="en-US" sz="2400" b="1" dirty="0"/>
              <a:t>) saves the current </a:t>
            </a:r>
            <a:r>
              <a:rPr lang="en-US" sz="2400" b="1" dirty="0" smtClean="0"/>
              <a:t>Figure</a:t>
            </a:r>
          </a:p>
          <a:p>
            <a:r>
              <a:rPr lang="en-US" sz="2400" dirty="0" smtClean="0"/>
              <a:t>Example : </a:t>
            </a:r>
          </a:p>
          <a:p>
            <a:pPr marL="0" indent="0">
              <a:buNone/>
            </a:pPr>
            <a:r>
              <a:rPr lang="en-IN" sz="2400" b="1" dirty="0" err="1"/>
              <a:t>plt.figure</a:t>
            </a:r>
            <a:r>
              <a:rPr lang="en-IN" sz="2400" b="1" dirty="0"/>
              <a:t>() </a:t>
            </a:r>
            <a:endParaRPr lang="en-IN" sz="2400" b="1" dirty="0" smtClean="0"/>
          </a:p>
          <a:p>
            <a:pPr marL="0" indent="0">
              <a:buNone/>
            </a:pPr>
            <a:r>
              <a:rPr lang="en-IN" sz="2400" b="1" dirty="0" err="1" smtClean="0"/>
              <a:t>plt.plot</a:t>
            </a:r>
            <a:r>
              <a:rPr lang="en-IN" sz="2400" b="1" dirty="0"/>
              <a:t>([1, 2, 4, 5], [1, 3, 4, 3], '-o') </a:t>
            </a:r>
            <a:endParaRPr lang="en-IN" sz="2400" b="1" dirty="0" smtClean="0"/>
          </a:p>
          <a:p>
            <a:pPr marL="0" indent="0">
              <a:buNone/>
            </a:pPr>
            <a:r>
              <a:rPr lang="en-IN" sz="2400" dirty="0" smtClean="0"/>
              <a:t>#</a:t>
            </a:r>
            <a:r>
              <a:rPr lang="en-IN" sz="2400" dirty="0" err="1"/>
              <a:t>bbox_inches</a:t>
            </a:r>
            <a:r>
              <a:rPr lang="en-IN" sz="2400" dirty="0"/>
              <a:t>='</a:t>
            </a:r>
            <a:r>
              <a:rPr lang="en-IN" sz="2400" b="1" dirty="0"/>
              <a:t>tight</a:t>
            </a:r>
            <a:r>
              <a:rPr lang="en-IN" sz="2400" dirty="0"/>
              <a:t>' removes the outer white margins </a:t>
            </a:r>
            <a:r>
              <a:rPr lang="en-IN" sz="2400" b="1" dirty="0" err="1"/>
              <a:t>plt.savefig</a:t>
            </a:r>
            <a:r>
              <a:rPr lang="en-IN" sz="2400" b="1" dirty="0"/>
              <a:t>('lineplot.png', dpi=300, </a:t>
            </a:r>
            <a:r>
              <a:rPr lang="en-IN" sz="2400" b="1" dirty="0" err="1"/>
              <a:t>bbox_inches</a:t>
            </a:r>
            <a:r>
              <a:rPr lang="en-IN" sz="2400" b="1" dirty="0"/>
              <a:t>='tight')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386" y="1959526"/>
            <a:ext cx="4751614" cy="35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5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Syllabus: </a:t>
            </a:r>
            <a:r>
              <a:rPr lang="en-IN" b="1" dirty="0" smtClean="0"/>
              <a:t>A Deep Dive into </a:t>
            </a:r>
            <a:r>
              <a:rPr lang="en-IN" b="1" dirty="0" err="1" smtClean="0"/>
              <a:t>Matplotlib</a:t>
            </a:r>
            <a:r>
              <a:rPr lang="en-IN" b="1" dirty="0" smtClean="0"/>
              <a:t>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09" y="1564368"/>
            <a:ext cx="11383346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Introduction</a:t>
            </a:r>
            <a:r>
              <a:rPr lang="en-US" dirty="0" smtClean="0"/>
              <a:t>,</a:t>
            </a:r>
            <a:r>
              <a:rPr lang="en-IN" dirty="0" smtClean="0"/>
              <a:t>Overview of Plots in </a:t>
            </a:r>
            <a:r>
              <a:rPr lang="en-IN" dirty="0" err="1" smtClean="0"/>
              <a:t>Matplotlib</a:t>
            </a:r>
            <a:r>
              <a:rPr lang="en-IN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Pyplot Basics</a:t>
            </a:r>
            <a:r>
              <a:rPr lang="en-IN" dirty="0" smtClean="0"/>
              <a:t>: Creating Figures, Closing Figures, Format Strings, Plotting, Plotting Using pandas </a:t>
            </a:r>
            <a:r>
              <a:rPr lang="en-IN" dirty="0" err="1" smtClean="0"/>
              <a:t>DataFrames</a:t>
            </a:r>
            <a:r>
              <a:rPr lang="en-IN" dirty="0" smtClean="0"/>
              <a:t>, Displaying Figures, Saving Figures;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Basic Text and Legend Functions</a:t>
            </a:r>
            <a:r>
              <a:rPr lang="en-IN" dirty="0" smtClean="0"/>
              <a:t>: Labels, Titles, Text, Annotations, Legends;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Basic Plots: </a:t>
            </a:r>
            <a:r>
              <a:rPr lang="en-IN" dirty="0" smtClean="0"/>
              <a:t>Bar Chart, Pie Chart, Stacked Bar Chart, Stacked Area Chart, Histogram, Box Plot, Scatter Plot, Bubble Plot;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Layouts</a:t>
            </a:r>
            <a:r>
              <a:rPr lang="en-IN" dirty="0" smtClean="0"/>
              <a:t>: Subplots, Tight Layout, Radar Charts, </a:t>
            </a:r>
            <a:r>
              <a:rPr lang="en-IN" dirty="0" err="1" smtClean="0"/>
              <a:t>GridSpec</a:t>
            </a:r>
            <a:r>
              <a:rPr lang="en-IN" dirty="0" smtClean="0"/>
              <a:t>;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Images: </a:t>
            </a:r>
            <a:r>
              <a:rPr lang="en-IN" dirty="0" smtClean="0"/>
              <a:t>Basic Image Operations, Writing Mathematical Expressions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784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Basic Text and Legend Functions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825625"/>
            <a:ext cx="10961914" cy="4351338"/>
          </a:xfrm>
        </p:spPr>
        <p:txBody>
          <a:bodyPr/>
          <a:lstStyle/>
          <a:p>
            <a:r>
              <a:rPr lang="en-US" dirty="0"/>
              <a:t>All of the functions we discuss in this topic, </a:t>
            </a:r>
            <a:r>
              <a:rPr lang="en-US" dirty="0" smtClean="0"/>
              <a:t>create </a:t>
            </a:r>
            <a:r>
              <a:rPr lang="en-US" dirty="0"/>
              <a:t>and return a </a:t>
            </a:r>
            <a:r>
              <a:rPr lang="en-US" b="1" dirty="0" err="1"/>
              <a:t>matplotlib.text.Text</a:t>
            </a:r>
            <a:r>
              <a:rPr lang="en-US" b="1" dirty="0"/>
              <a:t>() instance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Note 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 smtClean="0"/>
              <a:t>https</a:t>
            </a:r>
            <a:r>
              <a:rPr lang="en-US" b="1" dirty="0"/>
              <a:t>://github.com/PacktWorkshops/The-Data-Visualization-Workshop/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7323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Labels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Matplotlib</a:t>
            </a:r>
            <a:r>
              <a:rPr lang="en-US" dirty="0"/>
              <a:t> provides a few label functions that we can use for setting labels to the </a:t>
            </a:r>
            <a:r>
              <a:rPr lang="en-US" b="1" dirty="0"/>
              <a:t>x- and y-axes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err="1"/>
              <a:t>plt.xlabel</a:t>
            </a:r>
            <a:r>
              <a:rPr lang="en-US" b="1" dirty="0"/>
              <a:t>() </a:t>
            </a:r>
            <a:r>
              <a:rPr lang="en-US" dirty="0"/>
              <a:t>and </a:t>
            </a:r>
            <a:r>
              <a:rPr lang="en-US" b="1" dirty="0" err="1"/>
              <a:t>plt.ylabel</a:t>
            </a:r>
            <a:r>
              <a:rPr lang="en-US" b="1" dirty="0"/>
              <a:t>() </a:t>
            </a:r>
            <a:r>
              <a:rPr lang="en-US" dirty="0"/>
              <a:t>functions are used to set the label for the current axes.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err="1"/>
              <a:t>set_xlabel</a:t>
            </a:r>
            <a:r>
              <a:rPr lang="en-US" b="1" dirty="0"/>
              <a:t>() </a:t>
            </a:r>
            <a:r>
              <a:rPr lang="en-US" dirty="0"/>
              <a:t>and </a:t>
            </a:r>
            <a:r>
              <a:rPr lang="en-US" b="1" dirty="0" err="1"/>
              <a:t>set_ylabel</a:t>
            </a:r>
            <a:r>
              <a:rPr lang="en-US" b="1" dirty="0"/>
              <a:t>() </a:t>
            </a:r>
            <a:r>
              <a:rPr lang="en-US" dirty="0"/>
              <a:t>functions are used to set the label for specified axes.</a:t>
            </a:r>
            <a:endParaRPr lang="en-IN" b="1" dirty="0" smtClean="0"/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 err="1" smtClean="0"/>
              <a:t>ax.set_xlabel</a:t>
            </a:r>
            <a:r>
              <a:rPr lang="en-IN" b="1" dirty="0"/>
              <a:t>('X Label') </a:t>
            </a:r>
            <a:endParaRPr lang="en-IN" b="1" dirty="0" smtClean="0"/>
          </a:p>
          <a:p>
            <a:pPr marL="0" indent="0">
              <a:buNone/>
            </a:pPr>
            <a:r>
              <a:rPr lang="en-IN" b="1" dirty="0" err="1" smtClean="0"/>
              <a:t>ax.set_ylabel</a:t>
            </a:r>
            <a:r>
              <a:rPr lang="en-IN" b="1" dirty="0"/>
              <a:t>('Y Label')</a:t>
            </a:r>
          </a:p>
        </p:txBody>
      </p:sp>
    </p:spTree>
    <p:extLst>
      <p:ext uri="{BB962C8B-B14F-4D97-AF65-F5344CB8AC3E}">
        <p14:creationId xmlns:p14="http://schemas.microsoft.com/office/powerpoint/2010/main" val="26495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Titles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title describes a particular chart/graph. The titles are placed above the axes in the center, left edge, or right edge.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two options for titles – you can either set the </a:t>
            </a:r>
            <a:r>
              <a:rPr lang="en-US" b="1" dirty="0"/>
              <a:t>Figure title or the title of an Axes. </a:t>
            </a: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b="1" dirty="0" err="1"/>
              <a:t>suptitle</a:t>
            </a:r>
            <a:r>
              <a:rPr lang="en-US" b="1" dirty="0"/>
              <a:t>() function </a:t>
            </a:r>
            <a:r>
              <a:rPr lang="en-US" dirty="0"/>
              <a:t>sets the title for the current and specified Figure.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/>
              <a:t>title() function </a:t>
            </a:r>
            <a:r>
              <a:rPr lang="en-US" dirty="0"/>
              <a:t>helps in setting the title for the current and specified axes.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594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1825625"/>
            <a:ext cx="10747310" cy="4351338"/>
          </a:xfrm>
        </p:spPr>
        <p:txBody>
          <a:bodyPr/>
          <a:lstStyle/>
          <a:p>
            <a:r>
              <a:rPr lang="en-IN" b="1" dirty="0" smtClean="0"/>
              <a:t>fig </a:t>
            </a:r>
            <a:r>
              <a:rPr lang="en-IN" b="1" dirty="0"/>
              <a:t>= </a:t>
            </a:r>
            <a:r>
              <a:rPr lang="en-IN" b="1" dirty="0" err="1"/>
              <a:t>plt.figure</a:t>
            </a:r>
            <a:r>
              <a:rPr lang="en-IN" b="1" dirty="0"/>
              <a:t>() </a:t>
            </a:r>
            <a:endParaRPr lang="en-IN" b="1" dirty="0" smtClean="0"/>
          </a:p>
          <a:p>
            <a:r>
              <a:rPr lang="en-IN" b="1" dirty="0" err="1" smtClean="0"/>
              <a:t>fig.suptitle</a:t>
            </a:r>
            <a:r>
              <a:rPr lang="en-IN" b="1" dirty="0"/>
              <a:t>('</a:t>
            </a:r>
            <a:r>
              <a:rPr lang="en-IN" b="1" dirty="0" err="1"/>
              <a:t>Suptitle</a:t>
            </a:r>
            <a:r>
              <a:rPr lang="en-IN" b="1" dirty="0"/>
              <a:t>', </a:t>
            </a:r>
            <a:r>
              <a:rPr lang="en-IN" b="1" dirty="0" err="1"/>
              <a:t>fontsize</a:t>
            </a:r>
            <a:r>
              <a:rPr lang="en-IN" b="1" dirty="0"/>
              <a:t>=10, </a:t>
            </a:r>
            <a:r>
              <a:rPr lang="en-IN" b="1" dirty="0" err="1"/>
              <a:t>fontweight</a:t>
            </a:r>
            <a:r>
              <a:rPr lang="en-IN" b="1" dirty="0"/>
              <a:t>='bold</a:t>
            </a:r>
            <a:r>
              <a:rPr lang="en-IN" b="1" dirty="0" smtClean="0"/>
              <a:t>')</a:t>
            </a:r>
          </a:p>
          <a:p>
            <a:pPr marL="0" indent="0">
              <a:buNone/>
            </a:pPr>
            <a:r>
              <a:rPr lang="en-US" b="1" dirty="0"/>
              <a:t>This creates a bold Figure title with a text subtitle and a font size of 10</a:t>
            </a:r>
            <a:r>
              <a:rPr lang="en-US" b="1" dirty="0" smtClean="0"/>
              <a:t>:</a:t>
            </a:r>
          </a:p>
          <a:p>
            <a:r>
              <a:rPr lang="en-IN" dirty="0" err="1"/>
              <a:t>plt.title</a:t>
            </a:r>
            <a:r>
              <a:rPr lang="en-IN" dirty="0"/>
              <a:t>('Title', </a:t>
            </a:r>
            <a:r>
              <a:rPr lang="en-IN" dirty="0" err="1"/>
              <a:t>fontsize</a:t>
            </a:r>
            <a:r>
              <a:rPr lang="en-IN" dirty="0"/>
              <a:t>=16</a:t>
            </a:r>
            <a:r>
              <a:rPr lang="en-IN" dirty="0" smtClean="0"/>
              <a:t>)</a:t>
            </a:r>
          </a:p>
          <a:p>
            <a:pPr marL="0" indent="0">
              <a:buNone/>
            </a:pPr>
            <a:r>
              <a:rPr lang="en-US" b="1" dirty="0"/>
              <a:t>The </a:t>
            </a:r>
            <a:r>
              <a:rPr lang="en-US" b="1" dirty="0" err="1"/>
              <a:t>plt.title</a:t>
            </a:r>
            <a:r>
              <a:rPr lang="en-US" b="1" dirty="0"/>
              <a:t> function will add a title to the Figure with text as Title and font size of 16 in this case.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0534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options for text – you can either add </a:t>
            </a:r>
            <a:r>
              <a:rPr lang="en-US" b="1" dirty="0"/>
              <a:t>text to a Figure </a:t>
            </a:r>
            <a:r>
              <a:rPr lang="en-US" dirty="0"/>
              <a:t>or </a:t>
            </a:r>
            <a:r>
              <a:rPr lang="en-US" b="1" dirty="0"/>
              <a:t>text to an Axes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err="1"/>
              <a:t>figtext</a:t>
            </a:r>
            <a:r>
              <a:rPr lang="en-US" b="1" dirty="0"/>
              <a:t>(x, y, text) </a:t>
            </a:r>
            <a:r>
              <a:rPr lang="en-US" dirty="0"/>
              <a:t>and </a:t>
            </a:r>
            <a:r>
              <a:rPr lang="en-US" b="1" dirty="0"/>
              <a:t>text(x, y, text) </a:t>
            </a:r>
            <a:r>
              <a:rPr lang="en-US" dirty="0"/>
              <a:t>functions add text at locations x or y for a Figure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Example: </a:t>
            </a:r>
          </a:p>
          <a:p>
            <a:r>
              <a:rPr lang="en-IN" b="1" dirty="0" err="1"/>
              <a:t>ax.text</a:t>
            </a:r>
            <a:r>
              <a:rPr lang="en-IN" b="1" dirty="0"/>
              <a:t>(4, 6, 'Text in Data </a:t>
            </a:r>
            <a:r>
              <a:rPr lang="en-IN" b="1" dirty="0" err="1"/>
              <a:t>Coords</a:t>
            </a:r>
            <a:r>
              <a:rPr lang="en-IN" b="1" dirty="0"/>
              <a:t>', </a:t>
            </a:r>
            <a:r>
              <a:rPr lang="en-IN" b="1" dirty="0" err="1" smtClean="0"/>
              <a:t>bbox</a:t>
            </a:r>
            <a:r>
              <a:rPr lang="en-IN" b="1" dirty="0"/>
              <a:t>={'</a:t>
            </a:r>
            <a:r>
              <a:rPr lang="en-IN" b="1" dirty="0" err="1"/>
              <a:t>facecolor</a:t>
            </a:r>
            <a:r>
              <a:rPr lang="en-IN" b="1" dirty="0"/>
              <a:t>': 'yellow', 'alpha':0.5, 'pad':10</a:t>
            </a:r>
            <a:r>
              <a:rPr lang="en-IN" b="1" dirty="0" smtClean="0"/>
              <a:t>})</a:t>
            </a:r>
          </a:p>
          <a:p>
            <a:r>
              <a:rPr lang="en-US" dirty="0"/>
              <a:t>This creates a yellow text box with the text </a:t>
            </a:r>
            <a:r>
              <a:rPr lang="en-US" b="1" i="1" dirty="0" err="1"/>
              <a:t>Text</a:t>
            </a:r>
            <a:r>
              <a:rPr lang="en-US" b="1" i="1" dirty="0"/>
              <a:t> in Data </a:t>
            </a:r>
            <a:r>
              <a:rPr lang="en-US" b="1" i="1" dirty="0" err="1"/>
              <a:t>Coords</a:t>
            </a:r>
            <a:r>
              <a:rPr lang="en-US" dirty="0"/>
              <a:t>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08357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Annotations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annotations, there are two locations to consider: </a:t>
            </a:r>
            <a:endParaRPr lang="en-US" dirty="0" smtClean="0"/>
          </a:p>
          <a:p>
            <a:r>
              <a:rPr lang="en-US" b="1" dirty="0" smtClean="0"/>
              <a:t>the </a:t>
            </a:r>
            <a:r>
              <a:rPr lang="en-US" b="1" dirty="0"/>
              <a:t>annotated location, </a:t>
            </a:r>
            <a:r>
              <a:rPr lang="en-US" b="1" dirty="0" err="1"/>
              <a:t>xy</a:t>
            </a:r>
            <a:r>
              <a:rPr lang="en-US" dirty="0"/>
              <a:t>, and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location of the annotation, text </a:t>
            </a:r>
            <a:r>
              <a:rPr lang="en-US" b="1" dirty="0" err="1"/>
              <a:t>xytext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is useful to specify the parameter </a:t>
            </a:r>
            <a:r>
              <a:rPr lang="en-US" b="1" dirty="0" err="1"/>
              <a:t>arrowprops</a:t>
            </a:r>
            <a:r>
              <a:rPr lang="en-US" dirty="0"/>
              <a:t>, which results in an </a:t>
            </a:r>
            <a:r>
              <a:rPr lang="en-US" b="1" dirty="0"/>
              <a:t>arrow pointing to the annotated location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78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ax.annotate</a:t>
            </a:r>
            <a:r>
              <a:rPr lang="en-US" dirty="0"/>
              <a:t>(</a:t>
            </a:r>
            <a:r>
              <a:rPr lang="en-US" b="1" dirty="0"/>
              <a:t>'Example of Annotate</a:t>
            </a:r>
            <a:r>
              <a:rPr lang="en-US" dirty="0"/>
              <a:t>', </a:t>
            </a:r>
            <a:r>
              <a:rPr lang="en-US" dirty="0" err="1"/>
              <a:t>xy</a:t>
            </a:r>
            <a:r>
              <a:rPr lang="en-US" dirty="0"/>
              <a:t>=(4,2), </a:t>
            </a:r>
            <a:r>
              <a:rPr lang="en-US" b="1" dirty="0" err="1" smtClean="0"/>
              <a:t>xytext</a:t>
            </a:r>
            <a:r>
              <a:rPr lang="en-US" b="1" dirty="0"/>
              <a:t>=(8,4),  </a:t>
            </a:r>
            <a:r>
              <a:rPr lang="en-US" b="1" dirty="0" err="1" smtClean="0"/>
              <a:t>arrowprops</a:t>
            </a:r>
            <a:r>
              <a:rPr lang="en-US" b="1" dirty="0" smtClean="0"/>
              <a:t>=</a:t>
            </a:r>
            <a:r>
              <a:rPr lang="en-US" b="1" dirty="0" err="1" smtClean="0"/>
              <a:t>dict</a:t>
            </a:r>
            <a:r>
              <a:rPr lang="en-US" b="1" dirty="0" smtClean="0"/>
              <a:t>(</a:t>
            </a:r>
            <a:r>
              <a:rPr lang="en-US" b="1" dirty="0" err="1" smtClean="0"/>
              <a:t>facecolor</a:t>
            </a:r>
            <a:r>
              <a:rPr lang="en-US" b="1" dirty="0"/>
              <a:t>='green', shrink=0.05)</a:t>
            </a:r>
            <a:r>
              <a:rPr lang="en-US" dirty="0"/>
              <a:t>)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creates a green arrow pointing to the data coordinates (4, 2) with the </a:t>
            </a:r>
            <a:r>
              <a:rPr lang="en-US" b="1" dirty="0"/>
              <a:t>text Example of Annotate at data coordinates (8, 4):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915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205" y="532996"/>
            <a:ext cx="7449590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Legends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Legend describes the content of the plot. To add a legend to your Axes, we have to specify the label parameter at the time of plot creation. </a:t>
            </a:r>
            <a:endParaRPr lang="en-US" dirty="0" smtClean="0"/>
          </a:p>
          <a:p>
            <a:r>
              <a:rPr lang="en-US" dirty="0" smtClean="0"/>
              <a:t>Calling </a:t>
            </a:r>
            <a:r>
              <a:rPr lang="en-US" b="1" dirty="0" err="1"/>
              <a:t>plt.legend</a:t>
            </a:r>
            <a:r>
              <a:rPr lang="en-US" b="1" dirty="0"/>
              <a:t>() </a:t>
            </a:r>
            <a:r>
              <a:rPr lang="en-US" dirty="0"/>
              <a:t>for the current Axes or </a:t>
            </a:r>
            <a:r>
              <a:rPr lang="en-US" b="1" dirty="0" err="1"/>
              <a:t>Axes.legend</a:t>
            </a:r>
            <a:r>
              <a:rPr lang="en-US" b="1" dirty="0"/>
              <a:t>() </a:t>
            </a:r>
            <a:r>
              <a:rPr lang="en-US" dirty="0"/>
              <a:t>for a specific Axes will add the legend.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err="1"/>
              <a:t>loc</a:t>
            </a:r>
            <a:r>
              <a:rPr lang="en-US" b="1" dirty="0"/>
              <a:t> </a:t>
            </a:r>
            <a:r>
              <a:rPr lang="en-US" dirty="0"/>
              <a:t>parameter specifies the location of the legend.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24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339" y="112583"/>
            <a:ext cx="11534192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63" y="1611021"/>
            <a:ext cx="5236029" cy="4351338"/>
          </a:xfrm>
        </p:spPr>
        <p:txBody>
          <a:bodyPr/>
          <a:lstStyle/>
          <a:p>
            <a:r>
              <a:rPr lang="en-IN" dirty="0" err="1"/>
              <a:t>plt.plot</a:t>
            </a:r>
            <a:r>
              <a:rPr lang="en-IN" dirty="0"/>
              <a:t>([1, 2, 3], label='Label 1') </a:t>
            </a:r>
            <a:endParaRPr lang="en-IN" dirty="0" smtClean="0"/>
          </a:p>
          <a:p>
            <a:r>
              <a:rPr lang="en-IN" dirty="0" err="1" smtClean="0"/>
              <a:t>plt.plot</a:t>
            </a:r>
            <a:r>
              <a:rPr lang="en-IN" dirty="0"/>
              <a:t>([2, 4, 3], label='Label 2') </a:t>
            </a:r>
            <a:endParaRPr lang="en-IN" dirty="0" smtClean="0"/>
          </a:p>
          <a:p>
            <a:r>
              <a:rPr lang="en-IN" dirty="0" err="1" smtClean="0"/>
              <a:t>plt.legend</a:t>
            </a:r>
            <a:r>
              <a:rPr lang="en-IN" dirty="0"/>
              <a:t>()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078" y="1611021"/>
            <a:ext cx="6416922" cy="506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9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</TotalTime>
  <Words>1980</Words>
  <Application>Microsoft Office PowerPoint</Application>
  <PresentationFormat>Widescreen</PresentationFormat>
  <Paragraphs>172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Module5</vt:lpstr>
      <vt:lpstr>Syllabus: A Deep Dive into Matplotlib </vt:lpstr>
      <vt:lpstr>5.1 Introduction</vt:lpstr>
      <vt:lpstr>Overview of Plots in Matplotlib</vt:lpstr>
      <vt:lpstr>A Figure contains at least one axes object</vt:lpstr>
      <vt:lpstr>Anatomy of a Matplotlib Figure</vt:lpstr>
      <vt:lpstr>Anatomy of a Matplotlib Figure</vt:lpstr>
      <vt:lpstr>PowerPoint Presentation</vt:lpstr>
      <vt:lpstr>5.2. Pyplot Basics</vt:lpstr>
      <vt:lpstr>Common operations that are performed using pyplot.</vt:lpstr>
      <vt:lpstr>Creating Figures</vt:lpstr>
      <vt:lpstr>Code Snippet to change width,height and dpi</vt:lpstr>
      <vt:lpstr>Closing Figures</vt:lpstr>
      <vt:lpstr>Example: The following example shows how a Figure can be created and closed</vt:lpstr>
      <vt:lpstr>Format Strings</vt:lpstr>
      <vt:lpstr>Example: Color specified in string format</vt:lpstr>
      <vt:lpstr>Markers in format strings </vt:lpstr>
      <vt:lpstr>Line styles</vt:lpstr>
      <vt:lpstr>Plotting</vt:lpstr>
      <vt:lpstr>Plotting</vt:lpstr>
      <vt:lpstr>Plotting</vt:lpstr>
      <vt:lpstr>Plotting</vt:lpstr>
      <vt:lpstr>Plotting</vt:lpstr>
      <vt:lpstr>Plotting Using pandas DataFrames</vt:lpstr>
      <vt:lpstr>Ticks</vt:lpstr>
      <vt:lpstr>Example:</vt:lpstr>
      <vt:lpstr>It's also possible to specify tick labels, as follows:</vt:lpstr>
      <vt:lpstr>Displaying Figures</vt:lpstr>
      <vt:lpstr>Saving Figures</vt:lpstr>
      <vt:lpstr>Syllabus: A Deep Dive into Matplotlib </vt:lpstr>
      <vt:lpstr>Basic Text and Legend Functions</vt:lpstr>
      <vt:lpstr>Labels</vt:lpstr>
      <vt:lpstr>Titles</vt:lpstr>
      <vt:lpstr>Example:</vt:lpstr>
      <vt:lpstr>Text</vt:lpstr>
      <vt:lpstr>Annotations</vt:lpstr>
      <vt:lpstr>Example:</vt:lpstr>
      <vt:lpstr>PowerPoint Presentation</vt:lpstr>
      <vt:lpstr>Legends</vt:lpstr>
      <vt:lpstr>Example: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Module5</dc:title>
  <dc:creator>Thyagaraju GS</dc:creator>
  <cp:lastModifiedBy>Thyagaraju GS</cp:lastModifiedBy>
  <cp:revision>75</cp:revision>
  <dcterms:created xsi:type="dcterms:W3CDTF">2024-07-08T00:16:45Z</dcterms:created>
  <dcterms:modified xsi:type="dcterms:W3CDTF">2024-07-18T04:34:46Z</dcterms:modified>
</cp:coreProperties>
</file>