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2"/>
  </p:notesMasterIdLst>
  <p:sldIdLst>
    <p:sldId id="256" r:id="rId2"/>
    <p:sldId id="257" r:id="rId3"/>
    <p:sldId id="261" r:id="rId4"/>
    <p:sldId id="265" r:id="rId5"/>
    <p:sldId id="266" r:id="rId6"/>
    <p:sldId id="272" r:id="rId7"/>
    <p:sldId id="262" r:id="rId8"/>
    <p:sldId id="263" r:id="rId9"/>
    <p:sldId id="297" r:id="rId10"/>
    <p:sldId id="275" r:id="rId11"/>
    <p:sldId id="259" r:id="rId12"/>
    <p:sldId id="267" r:id="rId13"/>
    <p:sldId id="268" r:id="rId14"/>
    <p:sldId id="269" r:id="rId15"/>
    <p:sldId id="270" r:id="rId16"/>
    <p:sldId id="271" r:id="rId17"/>
    <p:sldId id="273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5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8" r:id="rId36"/>
    <p:sldId id="306" r:id="rId37"/>
    <p:sldId id="299" r:id="rId38"/>
    <p:sldId id="300" r:id="rId39"/>
    <p:sldId id="310" r:id="rId40"/>
    <p:sldId id="311" r:id="rId41"/>
    <p:sldId id="312" r:id="rId42"/>
    <p:sldId id="301" r:id="rId43"/>
    <p:sldId id="302" r:id="rId44"/>
    <p:sldId id="303" r:id="rId45"/>
    <p:sldId id="314" r:id="rId46"/>
    <p:sldId id="315" r:id="rId47"/>
    <p:sldId id="316" r:id="rId48"/>
    <p:sldId id="313" r:id="rId49"/>
    <p:sldId id="317" r:id="rId50"/>
    <p:sldId id="318" r:id="rId51"/>
    <p:sldId id="304" r:id="rId52"/>
    <p:sldId id="305" r:id="rId53"/>
    <p:sldId id="319" r:id="rId54"/>
    <p:sldId id="320" r:id="rId55"/>
    <p:sldId id="321" r:id="rId56"/>
    <p:sldId id="322" r:id="rId57"/>
    <p:sldId id="323" r:id="rId58"/>
    <p:sldId id="307" r:id="rId59"/>
    <p:sldId id="308" r:id="rId60"/>
    <p:sldId id="309" r:id="rId61"/>
    <p:sldId id="325" r:id="rId62"/>
    <p:sldId id="324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49" r:id="rId72"/>
    <p:sldId id="334" r:id="rId73"/>
    <p:sldId id="335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50" r:id="rId82"/>
    <p:sldId id="351" r:id="rId83"/>
    <p:sldId id="336" r:id="rId84"/>
    <p:sldId id="345" r:id="rId85"/>
    <p:sldId id="346" r:id="rId86"/>
    <p:sldId id="347" r:id="rId87"/>
    <p:sldId id="348" r:id="rId88"/>
    <p:sldId id="352" r:id="rId89"/>
    <p:sldId id="353" r:id="rId90"/>
    <p:sldId id="354" r:id="rId91"/>
    <p:sldId id="355" r:id="rId92"/>
    <p:sldId id="356" r:id="rId93"/>
    <p:sldId id="357" r:id="rId94"/>
    <p:sldId id="358" r:id="rId95"/>
    <p:sldId id="359" r:id="rId96"/>
    <p:sldId id="360" r:id="rId97"/>
    <p:sldId id="361" r:id="rId98"/>
    <p:sldId id="362" r:id="rId99"/>
    <p:sldId id="366" r:id="rId100"/>
    <p:sldId id="344" r:id="rId101"/>
    <p:sldId id="363" r:id="rId102"/>
    <p:sldId id="367" r:id="rId103"/>
    <p:sldId id="368" r:id="rId104"/>
    <p:sldId id="369" r:id="rId105"/>
    <p:sldId id="370" r:id="rId106"/>
    <p:sldId id="371" r:id="rId107"/>
    <p:sldId id="372" r:id="rId108"/>
    <p:sldId id="373" r:id="rId109"/>
    <p:sldId id="374" r:id="rId110"/>
    <p:sldId id="375" r:id="rId111"/>
    <p:sldId id="379" r:id="rId112"/>
    <p:sldId id="380" r:id="rId113"/>
    <p:sldId id="381" r:id="rId114"/>
    <p:sldId id="382" r:id="rId115"/>
    <p:sldId id="376" r:id="rId116"/>
    <p:sldId id="377" r:id="rId117"/>
    <p:sldId id="378" r:id="rId118"/>
    <p:sldId id="383" r:id="rId119"/>
    <p:sldId id="384" r:id="rId120"/>
    <p:sldId id="385" r:id="rId121"/>
    <p:sldId id="386" r:id="rId122"/>
    <p:sldId id="387" r:id="rId123"/>
    <p:sldId id="388" r:id="rId124"/>
    <p:sldId id="389" r:id="rId125"/>
    <p:sldId id="390" r:id="rId126"/>
    <p:sldId id="391" r:id="rId127"/>
    <p:sldId id="392" r:id="rId128"/>
    <p:sldId id="393" r:id="rId129"/>
    <p:sldId id="394" r:id="rId130"/>
    <p:sldId id="395" r:id="rId131"/>
    <p:sldId id="396" r:id="rId132"/>
    <p:sldId id="397" r:id="rId133"/>
    <p:sldId id="398" r:id="rId134"/>
    <p:sldId id="399" r:id="rId135"/>
    <p:sldId id="400" r:id="rId136"/>
    <p:sldId id="401" r:id="rId137"/>
    <p:sldId id="402" r:id="rId138"/>
    <p:sldId id="403" r:id="rId139"/>
    <p:sldId id="404" r:id="rId140"/>
    <p:sldId id="405" r:id="rId141"/>
    <p:sldId id="406" r:id="rId142"/>
    <p:sldId id="408" r:id="rId143"/>
    <p:sldId id="409" r:id="rId144"/>
    <p:sldId id="410" r:id="rId145"/>
    <p:sldId id="411" r:id="rId146"/>
    <p:sldId id="414" r:id="rId147"/>
    <p:sldId id="415" r:id="rId148"/>
    <p:sldId id="416" r:id="rId149"/>
    <p:sldId id="417" r:id="rId150"/>
    <p:sldId id="418" r:id="rId151"/>
    <p:sldId id="419" r:id="rId152"/>
    <p:sldId id="420" r:id="rId153"/>
    <p:sldId id="421" r:id="rId154"/>
    <p:sldId id="422" r:id="rId155"/>
    <p:sldId id="423" r:id="rId156"/>
    <p:sldId id="424" r:id="rId157"/>
    <p:sldId id="448" r:id="rId158"/>
    <p:sldId id="449" r:id="rId159"/>
    <p:sldId id="450" r:id="rId160"/>
    <p:sldId id="451" r:id="rId161"/>
    <p:sldId id="452" r:id="rId162"/>
    <p:sldId id="444" r:id="rId163"/>
    <p:sldId id="445" r:id="rId164"/>
    <p:sldId id="446" r:id="rId165"/>
    <p:sldId id="447" r:id="rId166"/>
    <p:sldId id="441" r:id="rId167"/>
    <p:sldId id="442" r:id="rId168"/>
    <p:sldId id="443" r:id="rId169"/>
    <p:sldId id="429" r:id="rId170"/>
    <p:sldId id="430" r:id="rId171"/>
    <p:sldId id="425" r:id="rId172"/>
    <p:sldId id="427" r:id="rId173"/>
    <p:sldId id="428" r:id="rId174"/>
    <p:sldId id="432" r:id="rId175"/>
    <p:sldId id="433" r:id="rId176"/>
    <p:sldId id="434" r:id="rId177"/>
    <p:sldId id="431" r:id="rId178"/>
    <p:sldId id="435" r:id="rId179"/>
    <p:sldId id="436" r:id="rId180"/>
    <p:sldId id="437" r:id="rId181"/>
    <p:sldId id="438" r:id="rId182"/>
    <p:sldId id="439" r:id="rId183"/>
    <p:sldId id="440" r:id="rId184"/>
    <p:sldId id="460" r:id="rId185"/>
    <p:sldId id="461" r:id="rId186"/>
    <p:sldId id="462" r:id="rId187"/>
    <p:sldId id="463" r:id="rId188"/>
    <p:sldId id="453" r:id="rId189"/>
    <p:sldId id="454" r:id="rId190"/>
    <p:sldId id="459" r:id="rId191"/>
    <p:sldId id="464" r:id="rId192"/>
    <p:sldId id="465" r:id="rId193"/>
    <p:sldId id="466" r:id="rId194"/>
    <p:sldId id="467" r:id="rId195"/>
    <p:sldId id="468" r:id="rId196"/>
    <p:sldId id="469" r:id="rId197"/>
    <p:sldId id="470" r:id="rId198"/>
    <p:sldId id="471" r:id="rId199"/>
    <p:sldId id="472" r:id="rId200"/>
    <p:sldId id="473" r:id="rId2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204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notesMaster" Target="notesMasters/notesMaster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CC725-B99E-4CFD-BA9B-CA2507FF522F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16951-13AF-419F-ACB6-8F14C9AA01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4830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16951-13AF-419F-ACB6-8F14C9AA0133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98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3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6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2685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46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025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5539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557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51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628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839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26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A58D5-B31F-44DD-AFC5-2F85A3731471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772F-2197-4A1D-98EB-C262D4B5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62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aggle.com/competitions/titanic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Module 3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96881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Module 3 Syllabus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432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Extracting Meaning from Data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Feature Generation and Feature Selection , </a:t>
            </a:r>
          </a:p>
          <a:p>
            <a:pPr lvl="1"/>
            <a:r>
              <a:rPr lang="en-US" dirty="0" smtClean="0"/>
              <a:t>Motivating application: user (customer) retention. </a:t>
            </a:r>
          </a:p>
          <a:p>
            <a:pPr lvl="1"/>
            <a:r>
              <a:rPr lang="en-US" dirty="0" smtClean="0"/>
              <a:t>Feature Generation (brainstorming, role of domain expertise, and place for imagination), </a:t>
            </a:r>
            <a:r>
              <a:rPr lang="en-US" b="1" dirty="0" smtClean="0"/>
              <a:t>Feature Selection algorithms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Filters; Wrappers; </a:t>
            </a:r>
            <a:r>
              <a:rPr lang="en-US" b="1" dirty="0" smtClean="0"/>
              <a:t>Decision Trees; Random Forests</a:t>
            </a:r>
            <a:r>
              <a:rPr lang="en-US" dirty="0" smtClean="0"/>
              <a:t>. </a:t>
            </a:r>
          </a:p>
          <a:p>
            <a:r>
              <a:rPr lang="en-US" b="1" dirty="0" smtClean="0"/>
              <a:t>Recommendation Systems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Building a User-Facing Data Product, </a:t>
            </a:r>
          </a:p>
          <a:p>
            <a:pPr lvl="1"/>
            <a:r>
              <a:rPr lang="en-US" dirty="0" smtClean="0"/>
              <a:t>Algorithmic ingredients of a Recommendation Engine, </a:t>
            </a:r>
          </a:p>
          <a:p>
            <a:pPr lvl="1"/>
            <a:r>
              <a:rPr lang="en-US" b="1" dirty="0" smtClean="0"/>
              <a:t>Dimensionality Reduction, Singular Value Decomposition, </a:t>
            </a:r>
          </a:p>
          <a:p>
            <a:pPr lvl="1"/>
            <a:r>
              <a:rPr lang="en-US" b="1" dirty="0" smtClean="0"/>
              <a:t>Principal Component Analysis</a:t>
            </a:r>
            <a:r>
              <a:rPr lang="en-US" dirty="0" smtClean="0"/>
              <a:t>, </a:t>
            </a:r>
          </a:p>
          <a:p>
            <a:pPr lvl="1"/>
            <a:r>
              <a:rPr lang="en-US" b="1" dirty="0" smtClean="0"/>
              <a:t>Exercise</a:t>
            </a:r>
            <a:r>
              <a:rPr lang="en-US" dirty="0" smtClean="0"/>
              <a:t>: build your own recommendation system.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932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Kaggle Data Science Competition</a:t>
            </a:r>
            <a:br>
              <a:rPr lang="en-US" dirty="0" smtClean="0"/>
            </a:br>
            <a:r>
              <a:rPr lang="en-US" b="1" dirty="0" smtClean="0"/>
              <a:t>https://www.kaggle.com/competitions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What </a:t>
            </a:r>
            <a:r>
              <a:rPr lang="en-US" b="1" dirty="0"/>
              <a:t>is Kaggle?</a:t>
            </a:r>
            <a:endParaRPr lang="en-US" dirty="0"/>
          </a:p>
          <a:p>
            <a:pPr lvl="1"/>
            <a:r>
              <a:rPr lang="en-US" dirty="0"/>
              <a:t>Kaggle is a platform for data science competitions.</a:t>
            </a:r>
          </a:p>
          <a:p>
            <a:pPr lvl="1"/>
            <a:r>
              <a:rPr lang="en-US" dirty="0"/>
              <a:t>Hosts challenges for data scientists and machine learning practitioners globally.</a:t>
            </a:r>
          </a:p>
          <a:p>
            <a:pPr lvl="1"/>
            <a:r>
              <a:rPr lang="en-US" dirty="0"/>
              <a:t>Provides a community for collaboration and learning.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Purpose </a:t>
            </a:r>
            <a:r>
              <a:rPr lang="en-US" b="1" dirty="0"/>
              <a:t>of Competitions:</a:t>
            </a:r>
            <a:endParaRPr lang="en-US" dirty="0"/>
          </a:p>
          <a:p>
            <a:pPr lvl="1"/>
            <a:r>
              <a:rPr lang="en-US" dirty="0"/>
              <a:t>Solve real-world data problems.</a:t>
            </a:r>
          </a:p>
          <a:p>
            <a:pPr lvl="1"/>
            <a:r>
              <a:rPr lang="en-US" dirty="0"/>
              <a:t>Advance data science and machine learning fields.</a:t>
            </a:r>
          </a:p>
          <a:p>
            <a:pPr lvl="1"/>
            <a:r>
              <a:rPr lang="en-US" dirty="0"/>
              <a:t>Provide learning and networking opportunities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595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Structure and Types of Kaggle Competitions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7781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Competition Structure:</a:t>
            </a:r>
            <a:endParaRPr lang="en-US" dirty="0"/>
          </a:p>
          <a:p>
            <a:pPr lvl="1"/>
            <a:r>
              <a:rPr lang="en-US" b="1" dirty="0"/>
              <a:t>Problem Statement:</a:t>
            </a:r>
            <a:r>
              <a:rPr lang="en-US" dirty="0"/>
              <a:t> Detailed description of the challenge.</a:t>
            </a:r>
          </a:p>
          <a:p>
            <a:pPr lvl="1"/>
            <a:r>
              <a:rPr lang="en-US" b="1" dirty="0"/>
              <a:t>Datasets:</a:t>
            </a:r>
            <a:r>
              <a:rPr lang="en-US" dirty="0"/>
              <a:t> Training set (with targets) and test set (without targets).</a:t>
            </a:r>
          </a:p>
          <a:p>
            <a:pPr lvl="1"/>
            <a:r>
              <a:rPr lang="en-US" b="1" dirty="0"/>
              <a:t>Evaluation Metric:</a:t>
            </a:r>
            <a:r>
              <a:rPr lang="en-US" dirty="0"/>
              <a:t> Criteria for judging model performance (e.g., accuracy, MSE).</a:t>
            </a:r>
          </a:p>
          <a:p>
            <a:pPr lvl="1"/>
            <a:r>
              <a:rPr lang="en-US" b="1" dirty="0"/>
              <a:t>Submissions:</a:t>
            </a:r>
            <a:r>
              <a:rPr lang="en-US" dirty="0"/>
              <a:t> Multiple model submissions allowed.</a:t>
            </a:r>
          </a:p>
          <a:p>
            <a:pPr lvl="1"/>
            <a:r>
              <a:rPr lang="en-US" b="1" dirty="0"/>
              <a:t>Leaderboard:</a:t>
            </a:r>
            <a:r>
              <a:rPr lang="en-US" dirty="0"/>
              <a:t> Ranks participants based on their scores.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Types </a:t>
            </a:r>
            <a:r>
              <a:rPr lang="en-US" b="1" dirty="0"/>
              <a:t>of Competitions:</a:t>
            </a:r>
            <a:endParaRPr lang="en-US" dirty="0"/>
          </a:p>
          <a:p>
            <a:pPr lvl="1"/>
            <a:r>
              <a:rPr lang="en-US" b="1" dirty="0"/>
              <a:t>Featured Competitions:</a:t>
            </a:r>
            <a:r>
              <a:rPr lang="en-US" dirty="0"/>
              <a:t> Sponsored by companies, with cash prizes.</a:t>
            </a:r>
          </a:p>
          <a:p>
            <a:pPr lvl="1"/>
            <a:r>
              <a:rPr lang="en-US" b="1" dirty="0"/>
              <a:t>Research Competitions:</a:t>
            </a:r>
            <a:r>
              <a:rPr lang="en-US" dirty="0"/>
              <a:t> Focused on academic research.</a:t>
            </a:r>
          </a:p>
          <a:p>
            <a:pPr lvl="1"/>
            <a:r>
              <a:rPr lang="en-US" b="1" dirty="0"/>
              <a:t>Community Competitions:</a:t>
            </a:r>
            <a:r>
              <a:rPr lang="en-US" dirty="0"/>
              <a:t> Created by the Kaggle community for learning.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329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46363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Benefits of Participating in Kaggle Competitions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71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1. Skill Development:</a:t>
            </a:r>
            <a:endParaRPr lang="en-US" dirty="0"/>
          </a:p>
          <a:p>
            <a:pPr lvl="1"/>
            <a:r>
              <a:rPr lang="en-US" dirty="0"/>
              <a:t>Hands-on experience with real-world data problems.</a:t>
            </a:r>
          </a:p>
          <a:p>
            <a:pPr lvl="1"/>
            <a:r>
              <a:rPr lang="en-US" dirty="0"/>
              <a:t>Learn data cleaning, feature engineering, and model evaluation.</a:t>
            </a:r>
          </a:p>
          <a:p>
            <a:pPr marL="0" indent="0">
              <a:buNone/>
            </a:pPr>
            <a:r>
              <a:rPr lang="en-US" b="1" dirty="0"/>
              <a:t>2. Networking:</a:t>
            </a:r>
            <a:endParaRPr lang="en-US" dirty="0"/>
          </a:p>
          <a:p>
            <a:pPr lvl="1"/>
            <a:r>
              <a:rPr lang="en-US" dirty="0"/>
              <a:t>Connect with a global community of data scientists.</a:t>
            </a:r>
          </a:p>
          <a:p>
            <a:pPr lvl="1"/>
            <a:r>
              <a:rPr lang="en-US" dirty="0"/>
              <a:t>Collaborate and share insights on Kaggle forums.</a:t>
            </a:r>
          </a:p>
          <a:p>
            <a:pPr marL="0" indent="0">
              <a:buNone/>
            </a:pPr>
            <a:r>
              <a:rPr lang="en-US" b="1" dirty="0"/>
              <a:t>3. Exposure:</a:t>
            </a:r>
            <a:endParaRPr lang="en-US" dirty="0"/>
          </a:p>
          <a:p>
            <a:pPr lvl="1"/>
            <a:r>
              <a:rPr lang="en-US" dirty="0"/>
              <a:t>Gain visibility in the data science community.</a:t>
            </a:r>
          </a:p>
          <a:p>
            <a:pPr lvl="1"/>
            <a:r>
              <a:rPr lang="en-US" dirty="0"/>
              <a:t>Attract job offers and consulting opportunities.</a:t>
            </a:r>
          </a:p>
          <a:p>
            <a:pPr marL="0" indent="0">
              <a:buNone/>
            </a:pPr>
            <a:r>
              <a:rPr lang="en-US" b="1" dirty="0"/>
              <a:t>4. Crowdsourcing Solutions:</a:t>
            </a:r>
            <a:endParaRPr lang="en-US" dirty="0"/>
          </a:p>
          <a:p>
            <a:pPr lvl="1"/>
            <a:r>
              <a:rPr lang="en-US" dirty="0"/>
              <a:t>Companies can crowdsource innovative solutions.</a:t>
            </a:r>
          </a:p>
          <a:p>
            <a:pPr lvl="1"/>
            <a:r>
              <a:rPr lang="en-US" dirty="0"/>
              <a:t>Access diverse talent and ideas.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022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06" y="0"/>
            <a:ext cx="11859208" cy="156754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Example Competition: Titanic: Machine Learning from </a:t>
            </a:r>
            <a:r>
              <a:rPr lang="en-US" b="1" dirty="0" smtClean="0"/>
              <a:t>Disaster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628" y="1567543"/>
            <a:ext cx="11440886" cy="517849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One of the most famous and beginner-friendly competitions on Kaggle is the </a:t>
            </a:r>
            <a:r>
              <a:rPr lang="en-US" b="1" dirty="0"/>
              <a:t>"Titanic: Machine Learning from Disaster" </a:t>
            </a:r>
            <a:r>
              <a:rPr lang="en-US" dirty="0"/>
              <a:t>competition. In this competition, participants are challenged to </a:t>
            </a:r>
            <a:r>
              <a:rPr lang="en-US" b="1" dirty="0"/>
              <a:t>build a predictive model </a:t>
            </a:r>
            <a:r>
              <a:rPr lang="en-US" dirty="0"/>
              <a:t>that determines whether a passenger on the </a:t>
            </a:r>
            <a:r>
              <a:rPr lang="en-US" b="1" dirty="0"/>
              <a:t>Titanic survived or perished based on features such as age, gender, and class</a:t>
            </a:r>
            <a:r>
              <a:rPr lang="en-US" dirty="0"/>
              <a:t>.</a:t>
            </a:r>
          </a:p>
          <a:p>
            <a:r>
              <a:rPr lang="en-US" b="1" dirty="0"/>
              <a:t>Training Data:</a:t>
            </a:r>
            <a:r>
              <a:rPr lang="en-US" dirty="0"/>
              <a:t> Includes information about each passenger and whether they survived.</a:t>
            </a:r>
          </a:p>
          <a:p>
            <a:r>
              <a:rPr lang="en-US" b="1" dirty="0"/>
              <a:t>Test Data:</a:t>
            </a:r>
            <a:r>
              <a:rPr lang="en-US" dirty="0"/>
              <a:t> Includes similar information but without the survival outcome, which participants must predict.</a:t>
            </a:r>
          </a:p>
          <a:p>
            <a:r>
              <a:rPr lang="en-US" b="1" dirty="0"/>
              <a:t>Evaluation Metric:</a:t>
            </a:r>
            <a:r>
              <a:rPr lang="en-US" dirty="0"/>
              <a:t> Accuracy, which is the percentage of correct predictions out of the total predictions made.</a:t>
            </a:r>
          </a:p>
          <a:p>
            <a:pPr marL="0" indent="0">
              <a:buNone/>
            </a:pPr>
            <a:r>
              <a:rPr lang="en-US" dirty="0"/>
              <a:t>This competition serves as an excellent starting point for those new to data science, allowing them to learn about data cleaning, feature engineering, and model evaluation in a hands-on way.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682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15" y="80132"/>
            <a:ext cx="11892643" cy="677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28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62" y="242596"/>
            <a:ext cx="11476653" cy="582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4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901"/>
            <a:ext cx="12192000" cy="691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79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9548" y="1480849"/>
            <a:ext cx="9396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hlinkClick r:id="rId2"/>
              </a:rPr>
              <a:t>Titanic - Machine Learning from Disaster | Kaggle</a:t>
            </a:r>
            <a:endParaRPr lang="en-IN" sz="3600" dirty="0"/>
          </a:p>
        </p:txBody>
      </p:sp>
      <p:sp>
        <p:nvSpPr>
          <p:cNvPr id="4" name="Rectangle 3"/>
          <p:cNvSpPr/>
          <p:nvPr/>
        </p:nvSpPr>
        <p:spPr>
          <a:xfrm>
            <a:off x="74645" y="2535209"/>
            <a:ext cx="12117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800" b="1" dirty="0" smtClean="0"/>
              <a:t>https://www.kaggle.com/competitions/titanic</a:t>
            </a:r>
            <a:endParaRPr lang="en-IN" sz="4800" b="1" dirty="0"/>
          </a:p>
        </p:txBody>
      </p:sp>
    </p:spTree>
    <p:extLst>
      <p:ext uri="{BB962C8B-B14F-4D97-AF65-F5344CB8AC3E}">
        <p14:creationId xmlns:p14="http://schemas.microsoft.com/office/powerpoint/2010/main" val="107732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6" y="65315"/>
            <a:ext cx="11019453" cy="36962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94041" y="300319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 smtClean="0">
                <a:solidFill>
                  <a:srgbClr val="3C4043"/>
                </a:solidFill>
                <a:effectLst/>
                <a:latin typeface="Inter"/>
              </a:rPr>
              <a:t>PhD, Biomedical Engineering - Rutgers University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i="0" dirty="0" smtClean="0">
                <a:solidFill>
                  <a:srgbClr val="3C4043"/>
                </a:solidFill>
                <a:effectLst/>
                <a:latin typeface="Inter"/>
              </a:rPr>
              <a:t>BA, Physics - Cornell University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220823" y="3909756"/>
            <a:ext cx="116103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 smtClean="0">
                <a:solidFill>
                  <a:srgbClr val="0D0D0D"/>
                </a:solidFill>
                <a:effectLst/>
                <a:latin typeface="ui-sans-serif"/>
              </a:rPr>
              <a:t>William </a:t>
            </a:r>
            <a:r>
              <a:rPr lang="en-US" sz="2400" b="0" i="0" dirty="0" err="1" smtClean="0">
                <a:solidFill>
                  <a:srgbClr val="0D0D0D"/>
                </a:solidFill>
                <a:effectLst/>
                <a:latin typeface="ui-sans-serif"/>
              </a:rPr>
              <a:t>Cukierski</a:t>
            </a:r>
            <a:r>
              <a:rPr lang="en-US" sz="2400" b="0" i="0" dirty="0" smtClean="0">
                <a:solidFill>
                  <a:srgbClr val="0D0D0D"/>
                </a:solidFill>
                <a:effectLst/>
                <a:latin typeface="ui-sans-serif"/>
              </a:rPr>
              <a:t> is a prominent figure in the data science community, known for his significant contributions at Kaggle.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0" dirty="0" smtClean="0">
                <a:solidFill>
                  <a:srgbClr val="0D0D0D"/>
                </a:solidFill>
                <a:effectLst/>
                <a:latin typeface="ui-sans-serif"/>
              </a:rPr>
              <a:t>Kaggle </a:t>
            </a:r>
            <a:r>
              <a:rPr lang="en-US" sz="2400" b="0" i="0" dirty="0" smtClean="0">
                <a:solidFill>
                  <a:srgbClr val="0D0D0D"/>
                </a:solidFill>
                <a:effectLst/>
                <a:latin typeface="ui-sans-serif"/>
              </a:rPr>
              <a:t>is a platform renowned for its data science competitions, where data scientists and machine learning practitioners come together to solve complex data problems.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 err="1" smtClean="0">
                <a:solidFill>
                  <a:srgbClr val="0D0D0D"/>
                </a:solidFill>
                <a:effectLst/>
                <a:latin typeface="ui-sans-serif"/>
              </a:rPr>
              <a:t>Cukierski</a:t>
            </a:r>
            <a:r>
              <a:rPr lang="en-US" sz="2400" b="0" i="0" dirty="0" smtClean="0">
                <a:solidFill>
                  <a:srgbClr val="0D0D0D"/>
                </a:solidFill>
                <a:effectLst/>
                <a:latin typeface="ui-sans-serif"/>
              </a:rPr>
              <a:t> has played a pivotal role in shaping Kaggle’s approach to </a:t>
            </a:r>
            <a:r>
              <a:rPr lang="en-US" sz="2400" b="1" i="0" dirty="0" smtClean="0">
                <a:solidFill>
                  <a:srgbClr val="0D0D0D"/>
                </a:solidFill>
                <a:effectLst/>
                <a:latin typeface="ui-sans-serif"/>
              </a:rPr>
              <a:t>crowdsourcing </a:t>
            </a:r>
            <a:r>
              <a:rPr lang="en-US" sz="2400" b="0" i="0" dirty="0" smtClean="0">
                <a:solidFill>
                  <a:srgbClr val="0D0D0D"/>
                </a:solidFill>
                <a:effectLst/>
                <a:latin typeface="ui-sans-serif"/>
              </a:rPr>
              <a:t>solutions for data science challenges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59051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Background and Role: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Cukierski</a:t>
            </a:r>
            <a:r>
              <a:rPr lang="en-US" dirty="0"/>
              <a:t> holds a Ph.D. in biomedical engineering and has extensive experience in machine learning and data science.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/>
              <a:t>Kaggle, he has been instrumental in designing and managing competitions that help companies leverage the collective intelligence of the global data science community to tackle their toughest data challenges.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258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Contributions: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 work involves ensuring that data problems are well-posed and that the competition structure allows for iterative improvement and innovation. </a:t>
            </a:r>
            <a:endParaRPr lang="en-US" dirty="0" smtClean="0"/>
          </a:p>
          <a:p>
            <a:r>
              <a:rPr lang="en-US" dirty="0" smtClean="0"/>
              <a:t>Through </a:t>
            </a:r>
            <a:r>
              <a:rPr lang="en-US" dirty="0"/>
              <a:t>these competitions, </a:t>
            </a:r>
            <a:r>
              <a:rPr lang="en-US" dirty="0" err="1"/>
              <a:t>Cukierski</a:t>
            </a:r>
            <a:r>
              <a:rPr lang="en-US" dirty="0"/>
              <a:t> has helped foster a collaborative environment where data scientists can test their skills, share insights, and contribute to solving real-world problems.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435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694" y="0"/>
            <a:ext cx="10515600" cy="100637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David </a:t>
            </a:r>
            <a:r>
              <a:rPr lang="en-IN" b="1" dirty="0" err="1"/>
              <a:t>Huffaker</a:t>
            </a:r>
            <a:r>
              <a:rPr lang="en-IN" b="1" dirty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694" y="1452916"/>
            <a:ext cx="10985241" cy="172841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David Huffaker </a:t>
            </a:r>
            <a:r>
              <a:rPr lang="en-US" dirty="0"/>
              <a:t>is a distinguished researcher and data scientist at Google, specializing in social research and data analysis. </a:t>
            </a:r>
            <a:endParaRPr lang="en-US" dirty="0" smtClean="0"/>
          </a:p>
          <a:p>
            <a:r>
              <a:rPr lang="en-US" b="1" dirty="0" smtClean="0"/>
              <a:t>Google</a:t>
            </a:r>
            <a:r>
              <a:rPr lang="en-US" b="1" dirty="0"/>
              <a:t>,</a:t>
            </a:r>
            <a:r>
              <a:rPr lang="en-US" dirty="0"/>
              <a:t> as a tech giant, relies heavily on data-driven insights to refine its products and services, and </a:t>
            </a:r>
            <a:r>
              <a:rPr lang="en-US" b="1" dirty="0"/>
              <a:t>Huffaker’s</a:t>
            </a:r>
            <a:r>
              <a:rPr lang="en-US" dirty="0"/>
              <a:t> work is central to these efforts.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59" y="3181331"/>
            <a:ext cx="10459617" cy="349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6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Background and Role: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Huffaker has a background in communication and technology, with a focus on understanding user behavior and social interactions through data.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/>
              <a:t>Google, he combines qualitative and quantitative research methods to extract meaningful insights from data, helping to inform product development and user experience strategies.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1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Contributions: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Huffaker is known for his </a:t>
            </a:r>
            <a:r>
              <a:rPr lang="en-US" b="1" dirty="0"/>
              <a:t>hybrid approach to data analysis</a:t>
            </a:r>
            <a:r>
              <a:rPr lang="en-US" dirty="0"/>
              <a:t>, which integrates large-scale data analytics with qualitative insights.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approach provides a </a:t>
            </a:r>
            <a:r>
              <a:rPr lang="en-US" b="1" dirty="0"/>
              <a:t>more comprehensive understanding of user behavior, enabling Google to create products </a:t>
            </a:r>
            <a:r>
              <a:rPr lang="en-US" dirty="0"/>
              <a:t>that better meet user needs and expectations.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also emphasizes the importance of ethical considerations and </a:t>
            </a:r>
            <a:r>
              <a:rPr lang="en-US" b="1" dirty="0"/>
              <a:t>privacy in data handling, ensuring that user data</a:t>
            </a:r>
            <a:r>
              <a:rPr lang="en-US" dirty="0"/>
              <a:t> is used responsibly and transparently.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1791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Extracting Meaning from </a:t>
            </a:r>
            <a:r>
              <a:rPr lang="en-IN" b="1" dirty="0" smtClean="0"/>
              <a:t>Data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Extracting meaning from data involves </a:t>
            </a:r>
            <a:r>
              <a:rPr lang="en-US" dirty="0"/>
              <a:t>interpreting raw data to gain insights, identify patterns, and make informed decisions.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process is fundamental in data science and can be achieved through various methodologies, including statistical analysis, machine learning, and data visualization.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1791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Insights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Insights are deep understandings derived from analyzing data, which can lead to actionable conclusions. These insights often reveal underlying trends, behaviors, or issues that were not immediately apparent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8130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Example 1: Customer Behavior in Retail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Data:</a:t>
            </a:r>
            <a:r>
              <a:rPr lang="en-US" dirty="0"/>
              <a:t> Sales transactions, customer demographics, and purchase history.</a:t>
            </a:r>
          </a:p>
          <a:p>
            <a:r>
              <a:rPr lang="en-US" b="1" dirty="0"/>
              <a:t>Insight:</a:t>
            </a:r>
            <a:r>
              <a:rPr lang="en-US" dirty="0"/>
              <a:t> Analysis reveals that customers aged 25-34 are significantly more likely to purchase eco-friendly products compared to other age groups.</a:t>
            </a:r>
          </a:p>
          <a:p>
            <a:r>
              <a:rPr lang="en-US" b="1" dirty="0"/>
              <a:t>Action:</a:t>
            </a:r>
            <a:r>
              <a:rPr lang="en-US" dirty="0"/>
              <a:t> The retailer can increase marketing efforts and product offerings targeted at this demographic to boost sales of eco-friendly products.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6772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 2: Website Performance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Data:</a:t>
            </a:r>
            <a:r>
              <a:rPr lang="en-US" dirty="0"/>
              <a:t> Web traffic, user engagement metrics, and conversion rates.</a:t>
            </a:r>
          </a:p>
          <a:p>
            <a:r>
              <a:rPr lang="en-US" b="1" dirty="0"/>
              <a:t>Insight:</a:t>
            </a:r>
            <a:r>
              <a:rPr lang="en-US" dirty="0"/>
              <a:t> A high bounce rate on a specific landing page suggests that visitors are not finding what they expect.</a:t>
            </a:r>
          </a:p>
          <a:p>
            <a:r>
              <a:rPr lang="en-US" b="1" dirty="0"/>
              <a:t>Action:</a:t>
            </a:r>
            <a:r>
              <a:rPr lang="en-US" dirty="0"/>
              <a:t> Revise the content and layout of the landing page to better align with user expectations and improve engagement.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6443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Patterns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Patterns are recurring themes or structures in data that can be identified through statistical analysis or data mining techniques. </a:t>
            </a:r>
            <a:endParaRPr lang="en-US" dirty="0" smtClean="0"/>
          </a:p>
          <a:p>
            <a:r>
              <a:rPr lang="en-US" dirty="0" smtClean="0"/>
              <a:t>Recognizing </a:t>
            </a:r>
            <a:r>
              <a:rPr lang="en-US" dirty="0"/>
              <a:t>patterns can help in predicting future events or behaviors.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0562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Example 1: Seasonal Sales Patterns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Data:</a:t>
            </a:r>
            <a:r>
              <a:rPr lang="en-US" dirty="0"/>
              <a:t> Monthly sales data over several years.</a:t>
            </a:r>
          </a:p>
          <a:p>
            <a:r>
              <a:rPr lang="en-US" b="1" dirty="0"/>
              <a:t>Pattern:</a:t>
            </a:r>
            <a:r>
              <a:rPr lang="en-US" dirty="0"/>
              <a:t> There is a consistent spike in sales every December, followed by a dip in January.</a:t>
            </a:r>
          </a:p>
          <a:p>
            <a:r>
              <a:rPr lang="en-US" b="1" dirty="0"/>
              <a:t>Action:</a:t>
            </a:r>
            <a:r>
              <a:rPr lang="en-US" dirty="0"/>
              <a:t> Prepare for increased inventory and marketing campaigns in November and December to capitalize on the holiday season, and plan promotions or discounts to boost sales in January.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9454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Example 2: Customer Churn in Subscription Services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Data:</a:t>
            </a:r>
            <a:r>
              <a:rPr lang="en-US" dirty="0"/>
              <a:t> User activity logs, subscription renewal rates, and customer service interactions.</a:t>
            </a:r>
          </a:p>
          <a:p>
            <a:r>
              <a:rPr lang="en-US" b="1" dirty="0"/>
              <a:t>Pattern:</a:t>
            </a:r>
            <a:r>
              <a:rPr lang="en-US" dirty="0"/>
              <a:t> Customers who have not used the service in the last two weeks and have contacted customer service with complaints are more likely to churn.</a:t>
            </a:r>
          </a:p>
          <a:p>
            <a:r>
              <a:rPr lang="en-US" b="1" dirty="0"/>
              <a:t>Action:</a:t>
            </a:r>
            <a:r>
              <a:rPr lang="en-US" dirty="0"/>
              <a:t> Implement a proactive outreach program to re-engage these at-risk customers and address their issues before they decide to cancel their subscriptions.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0964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Combining Insights and </a:t>
            </a:r>
            <a:r>
              <a:rPr lang="en-IN" b="1" dirty="0" smtClean="0"/>
              <a:t>Patterns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Combining insights and patterns can provide a more comprehensive understanding of data, leading to more effective strategies and decisions.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9489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 Health Care Analytics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Data:</a:t>
            </a:r>
            <a:r>
              <a:rPr lang="en-US" dirty="0"/>
              <a:t> Patient records, treatment outcomes, and demographic information.</a:t>
            </a:r>
          </a:p>
          <a:p>
            <a:r>
              <a:rPr lang="en-US" b="1" dirty="0"/>
              <a:t>Insight:</a:t>
            </a:r>
            <a:r>
              <a:rPr lang="en-US" dirty="0"/>
              <a:t> Patients with chronic conditions who engage in regular follow-up visits have better health outcomes.</a:t>
            </a:r>
          </a:p>
          <a:p>
            <a:r>
              <a:rPr lang="en-US" b="1" dirty="0"/>
              <a:t>Pattern:</a:t>
            </a:r>
            <a:r>
              <a:rPr lang="en-US" dirty="0"/>
              <a:t> A pattern is observed that patients tend to miss follow-up visits during certain times of the year (e.g., holiday seasons).</a:t>
            </a:r>
          </a:p>
          <a:p>
            <a:r>
              <a:rPr lang="en-US" b="1" dirty="0"/>
              <a:t>Action:</a:t>
            </a:r>
            <a:r>
              <a:rPr lang="en-US" dirty="0"/>
              <a:t> Develop a targeted communication and support program to remind patients of follow-up visits, especially during the identified periods when they are more likely to miss appointments.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9804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How do companies extract meaning from the data they have</a:t>
            </a:r>
            <a:r>
              <a:rPr lang="en-US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28058"/>
            <a:ext cx="10515600" cy="293298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Feature Extraction and Feature </a:t>
            </a:r>
            <a:r>
              <a:rPr lang="en-US" b="1" dirty="0" smtClean="0"/>
              <a:t>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Decision </a:t>
            </a:r>
            <a:r>
              <a:rPr lang="en-US" b="1" dirty="0" smtClean="0"/>
              <a:t>Trees</a:t>
            </a:r>
            <a:r>
              <a:rPr lang="en-US" dirty="0"/>
              <a:t>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Bagging and Random </a:t>
            </a:r>
            <a:r>
              <a:rPr lang="en-US" b="1" dirty="0" smtClean="0"/>
              <a:t>Forests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Combining Qualitative and Quantitative </a:t>
            </a:r>
            <a:r>
              <a:rPr lang="en-US" b="1" dirty="0" smtClean="0"/>
              <a:t>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User Retention </a:t>
            </a:r>
            <a:r>
              <a:rPr lang="en-US" b="1" dirty="0" smtClean="0"/>
              <a:t>Analysis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36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1. Feature </a:t>
            </a:r>
            <a:r>
              <a:rPr lang="en-US" b="1" dirty="0"/>
              <a:t>Extraction and Feature Selection</a:t>
            </a:r>
            <a:r>
              <a:rPr lang="en-US" dirty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Feature Extraction</a:t>
            </a:r>
            <a:r>
              <a:rPr lang="en-US" dirty="0"/>
              <a:t>: This involves transforming raw data into a more </a:t>
            </a:r>
            <a:r>
              <a:rPr lang="en-US" b="1" dirty="0"/>
              <a:t>usable format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instead of feeding raw data directly into an algorithm, which could lead to the "garbage in, garbage out" problem, companies carefully </a:t>
            </a:r>
            <a:r>
              <a:rPr lang="en-US" b="1" dirty="0"/>
              <a:t>curate</a:t>
            </a:r>
            <a:r>
              <a:rPr lang="en-US" dirty="0"/>
              <a:t> the data. This process ensures that the </a:t>
            </a:r>
            <a:r>
              <a:rPr lang="en-US" b="1" dirty="0"/>
              <a:t>data is clean </a:t>
            </a:r>
            <a:r>
              <a:rPr lang="en-US" dirty="0"/>
              <a:t>and </a:t>
            </a:r>
            <a:r>
              <a:rPr lang="en-US" dirty="0" smtClean="0"/>
              <a:t>relevant</a:t>
            </a:r>
          </a:p>
          <a:p>
            <a:r>
              <a:rPr lang="en-US" b="1" dirty="0"/>
              <a:t>Feature Selection</a:t>
            </a:r>
            <a:r>
              <a:rPr lang="en-US" dirty="0"/>
              <a:t>: This process involves choosing </a:t>
            </a:r>
            <a:r>
              <a:rPr lang="en-US" b="1" dirty="0"/>
              <a:t>a subset of the data </a:t>
            </a:r>
            <a:r>
              <a:rPr lang="en-US" dirty="0"/>
              <a:t>to </a:t>
            </a:r>
            <a:r>
              <a:rPr lang="en-US" b="1" dirty="0"/>
              <a:t>use as predictors or variables </a:t>
            </a:r>
            <a:r>
              <a:rPr lang="en-US" dirty="0"/>
              <a:t>in models and algorithms. It helps in constructing a meaningful dataset by eliminating redundant or less informative variables.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instance, transforming a </a:t>
            </a:r>
            <a:r>
              <a:rPr lang="en-US" b="1" dirty="0"/>
              <a:t>continuous variable into a binary variable </a:t>
            </a:r>
            <a:r>
              <a:rPr lang="en-US" dirty="0"/>
              <a:t>can be a form of feature selection that simplifies the model without losing essential information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256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2.Decision </a:t>
            </a:r>
            <a:r>
              <a:rPr lang="en-IN" b="1" dirty="0"/>
              <a:t>Trees</a:t>
            </a:r>
            <a:r>
              <a:rPr lang="en-IN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Companies use decision trees to </a:t>
            </a:r>
            <a:r>
              <a:rPr lang="en-US" b="1" dirty="0"/>
              <a:t>identify patterns </a:t>
            </a:r>
            <a:r>
              <a:rPr lang="en-US" dirty="0"/>
              <a:t>and make </a:t>
            </a:r>
            <a:r>
              <a:rPr lang="en-US" b="1" dirty="0"/>
              <a:t>predictions</a:t>
            </a:r>
            <a:r>
              <a:rPr lang="en-US" dirty="0"/>
              <a:t> based on the data.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</a:t>
            </a:r>
            <a:r>
              <a:rPr lang="en-US" b="1" dirty="0"/>
              <a:t>a decision tree </a:t>
            </a:r>
            <a:r>
              <a:rPr lang="en-US" dirty="0"/>
              <a:t>might reveal that the likelihood of a user returning to an app next month is higher </a:t>
            </a:r>
            <a:r>
              <a:rPr lang="en-US" b="1" dirty="0"/>
              <a:t>if they play a certain number of times</a:t>
            </a:r>
            <a:r>
              <a:rPr lang="en-US" dirty="0"/>
              <a:t> in the current month. </a:t>
            </a:r>
            <a:endParaRPr lang="en-US" dirty="0" smtClean="0"/>
          </a:p>
          <a:p>
            <a:r>
              <a:rPr lang="en-US" b="1" dirty="0" smtClean="0"/>
              <a:t>This insight </a:t>
            </a:r>
            <a:r>
              <a:rPr lang="en-US" dirty="0" smtClean="0"/>
              <a:t>can </a:t>
            </a:r>
            <a:r>
              <a:rPr lang="en-US" dirty="0"/>
              <a:t>help companies strategize user retention </a:t>
            </a:r>
            <a:r>
              <a:rPr lang="en-US" dirty="0" smtClean="0"/>
              <a:t>efforts.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447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3.Bagging </a:t>
            </a:r>
            <a:r>
              <a:rPr lang="en-IN" b="1" dirty="0"/>
              <a:t>and Random Forests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Bagging, or bootstrap aggregating, helps in reducing variance in </a:t>
            </a:r>
            <a:r>
              <a:rPr lang="en-US" b="1" dirty="0"/>
              <a:t>predictions by averaging the results of multiple models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Random </a:t>
            </a:r>
            <a:r>
              <a:rPr lang="en-US" dirty="0"/>
              <a:t>forests, which are an extension of bagging, further enhance this by incorporating multiple decision trees to improve predictive accuracy and handle idiosyncratic noise in the data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449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4.Combining </a:t>
            </a:r>
            <a:r>
              <a:rPr lang="en-IN" b="1" dirty="0"/>
              <a:t>Qualitative and Quantitative Research</a:t>
            </a:r>
            <a:r>
              <a:rPr lang="en-IN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hybrid approach that combines both qualitative insights and quantitative data helps in deriving more nuanced understandings.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instance, qualitative </a:t>
            </a:r>
            <a:r>
              <a:rPr lang="en-US" b="1" dirty="0"/>
              <a:t>research might identify user behavior patterns on a small scale</a:t>
            </a:r>
            <a:r>
              <a:rPr lang="en-US" dirty="0"/>
              <a:t>, which can then be validated and expanded using </a:t>
            </a:r>
            <a:r>
              <a:rPr lang="en-US" b="1" dirty="0"/>
              <a:t>large-scale quantitative data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approach ensures that the </a:t>
            </a:r>
            <a:r>
              <a:rPr lang="en-US" b="1" i="1" dirty="0"/>
              <a:t>insights are both statistically significant and contextually </a:t>
            </a:r>
            <a:r>
              <a:rPr lang="en-US" b="1" i="1" dirty="0" smtClean="0"/>
              <a:t>rich</a:t>
            </a:r>
            <a:r>
              <a:rPr lang="en-US" dirty="0" smtClean="0"/>
              <a:t>​.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566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5.User </a:t>
            </a:r>
            <a:r>
              <a:rPr lang="en-IN" b="1" dirty="0"/>
              <a:t>Retention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building models that predict user behavior, such as whether a </a:t>
            </a:r>
            <a:r>
              <a:rPr lang="en-US" b="1" dirty="0"/>
              <a:t>user</a:t>
            </a:r>
            <a:r>
              <a:rPr lang="en-US" dirty="0"/>
              <a:t> </a:t>
            </a:r>
            <a:r>
              <a:rPr lang="en-US" b="1" dirty="0"/>
              <a:t>will continue using an app</a:t>
            </a:r>
            <a:r>
              <a:rPr lang="en-US" dirty="0"/>
              <a:t>, companies can tailor their strategies to enhance user retention.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a model might suggest </a:t>
            </a:r>
            <a:r>
              <a:rPr lang="en-US" b="1" dirty="0"/>
              <a:t>that showing ads within </a:t>
            </a:r>
            <a:r>
              <a:rPr lang="en-US" dirty="0"/>
              <a:t>the first </a:t>
            </a:r>
            <a:r>
              <a:rPr lang="en-US" b="1" dirty="0"/>
              <a:t>five minutes decreases retention rates</a:t>
            </a:r>
            <a:r>
              <a:rPr lang="en-US" dirty="0"/>
              <a:t>, guiding companies to adjust their advertising strategies accordingly</a:t>
            </a:r>
            <a:r>
              <a:rPr lang="en-US" dirty="0" smtClean="0"/>
              <a:t>​.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612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Perspectives of William </a:t>
            </a:r>
            <a:r>
              <a:rPr lang="en-US" b="1" dirty="0" err="1" smtClean="0"/>
              <a:t>Cukierski</a:t>
            </a:r>
            <a:r>
              <a:rPr lang="en-US" b="1" dirty="0" smtClean="0"/>
              <a:t> from Kaggle and David Huffaker from Google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18727"/>
            <a:ext cx="10515600" cy="1934612"/>
          </a:xfrm>
        </p:spPr>
        <p:txBody>
          <a:bodyPr/>
          <a:lstStyle/>
          <a:p>
            <a:r>
              <a:rPr lang="en-US" dirty="0"/>
              <a:t>From the perspectives of </a:t>
            </a:r>
            <a:r>
              <a:rPr lang="en-US" b="1" dirty="0"/>
              <a:t>William </a:t>
            </a:r>
            <a:r>
              <a:rPr lang="en-US" b="1" dirty="0" err="1"/>
              <a:t>Cukierski</a:t>
            </a:r>
            <a:r>
              <a:rPr lang="en-US" b="1" dirty="0"/>
              <a:t> </a:t>
            </a:r>
            <a:r>
              <a:rPr lang="en-US" dirty="0"/>
              <a:t>from Kaggle and </a:t>
            </a:r>
            <a:r>
              <a:rPr lang="en-US" b="1" dirty="0"/>
              <a:t>David Huffaker</a:t>
            </a:r>
            <a:r>
              <a:rPr lang="en-US" dirty="0"/>
              <a:t> from Google, companies extract meaning from the data they have through distinct methodologies and approaches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932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231" y="0"/>
            <a:ext cx="11328919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William </a:t>
            </a:r>
            <a:r>
              <a:rPr lang="en-IN" b="1" dirty="0" err="1"/>
              <a:t>Cukierski's</a:t>
            </a:r>
            <a:r>
              <a:rPr lang="en-IN" b="1" dirty="0"/>
              <a:t> Perspective (</a:t>
            </a:r>
            <a:r>
              <a:rPr lang="en-IN" b="1" dirty="0" err="1"/>
              <a:t>Kaggle</a:t>
            </a:r>
            <a:r>
              <a:rPr lang="en-IN" b="1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231" y="1464906"/>
            <a:ext cx="11226283" cy="515982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William </a:t>
            </a:r>
            <a:r>
              <a:rPr lang="en-US" dirty="0" err="1"/>
              <a:t>Cukierski</a:t>
            </a:r>
            <a:r>
              <a:rPr lang="en-US" dirty="0"/>
              <a:t> emphasizes the importance of </a:t>
            </a:r>
            <a:r>
              <a:rPr lang="en-US" b="1" dirty="0"/>
              <a:t>feature extraction and feature selection</a:t>
            </a:r>
            <a:r>
              <a:rPr lang="en-US" dirty="0"/>
              <a:t> in data science. He outlines the following processes: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Feature Extraction</a:t>
            </a:r>
            <a:r>
              <a:rPr lang="en-US" dirty="0" smtClean="0"/>
              <a:t>: Transforming </a:t>
            </a:r>
            <a:r>
              <a:rPr lang="en-US" dirty="0"/>
              <a:t>raw data into a </a:t>
            </a:r>
            <a:r>
              <a:rPr lang="en-US" b="1" dirty="0"/>
              <a:t>curated format </a:t>
            </a:r>
            <a:r>
              <a:rPr lang="en-US" dirty="0"/>
              <a:t>to avoid the "garbage in, garbage out" problem. This process ensures that the data fed into algorithms is </a:t>
            </a:r>
            <a:r>
              <a:rPr lang="en-US" b="1" dirty="0"/>
              <a:t>clean and </a:t>
            </a:r>
            <a:r>
              <a:rPr lang="en-US" b="1" dirty="0" smtClean="0"/>
              <a:t>relevant</a:t>
            </a:r>
            <a:r>
              <a:rPr lang="en-US" dirty="0" smtClean="0"/>
              <a:t>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Feature </a:t>
            </a:r>
            <a:r>
              <a:rPr lang="en-US" b="1" dirty="0" smtClean="0"/>
              <a:t>Selection</a:t>
            </a:r>
            <a:r>
              <a:rPr lang="en-US" dirty="0" smtClean="0"/>
              <a:t>: Constructing </a:t>
            </a:r>
            <a:r>
              <a:rPr lang="en-US" dirty="0"/>
              <a:t>a subset of data or functions of data to be </a:t>
            </a:r>
            <a:r>
              <a:rPr lang="en-US" b="1" dirty="0"/>
              <a:t>predictors or variables for models and algorithms</a:t>
            </a:r>
            <a:r>
              <a:rPr lang="en-US" dirty="0"/>
              <a:t>. This helps in reducing </a:t>
            </a:r>
            <a:r>
              <a:rPr lang="en-US" b="1" dirty="0"/>
              <a:t>redundancy and focusing on the most informative </a:t>
            </a:r>
            <a:r>
              <a:rPr lang="en-US" b="1" dirty="0" smtClean="0"/>
              <a:t>variables.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Kaggle Competitions</a:t>
            </a:r>
            <a:r>
              <a:rPr lang="en-US" dirty="0" smtClean="0"/>
              <a:t>: Kaggle </a:t>
            </a:r>
            <a:r>
              <a:rPr lang="en-US" dirty="0"/>
              <a:t>hosts competitions that crowdsource solutions from data scientists worldwide. Participants are given </a:t>
            </a:r>
            <a:r>
              <a:rPr lang="en-US" b="1" dirty="0"/>
              <a:t>training sets and test sets </a:t>
            </a:r>
            <a:r>
              <a:rPr lang="en-US" dirty="0"/>
              <a:t>where they apply their models to make predictions. The competitions foster a </a:t>
            </a:r>
            <a:r>
              <a:rPr lang="en-US" b="1" dirty="0"/>
              <a:t>"leapfrogging" effect, encouraging iterative improvement and innovation </a:t>
            </a:r>
            <a:r>
              <a:rPr lang="en-US" dirty="0"/>
              <a:t>in model </a:t>
            </a:r>
            <a:r>
              <a:rPr lang="en-US" dirty="0" smtClean="0"/>
              <a:t>building.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Crowdsourcing</a:t>
            </a:r>
            <a:r>
              <a:rPr lang="en-US" dirty="0" smtClean="0"/>
              <a:t>: </a:t>
            </a:r>
            <a:r>
              <a:rPr lang="en-US" b="1" dirty="0" smtClean="0"/>
              <a:t>Leveraging </a:t>
            </a:r>
            <a:r>
              <a:rPr lang="en-US" b="1" dirty="0"/>
              <a:t>the collective intelligence </a:t>
            </a:r>
            <a:r>
              <a:rPr lang="en-US" dirty="0"/>
              <a:t>of the global data science community to solve </a:t>
            </a:r>
            <a:r>
              <a:rPr lang="en-US" b="1" dirty="0"/>
              <a:t>complex data problems for businesses</a:t>
            </a:r>
            <a:r>
              <a:rPr lang="en-US" dirty="0"/>
              <a:t>. This approach allows companies to tap into a diverse </a:t>
            </a:r>
            <a:r>
              <a:rPr lang="en-US" b="1" dirty="0"/>
              <a:t>pool of talent and ideas, leading to more </a:t>
            </a:r>
            <a:r>
              <a:rPr lang="en-US" dirty="0"/>
              <a:t>robust and creative </a:t>
            </a:r>
            <a:r>
              <a:rPr lang="en-US" dirty="0" smtClean="0"/>
              <a:t>solutions.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716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85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David </a:t>
            </a:r>
            <a:r>
              <a:rPr lang="en-IN" b="1" dirty="0" err="1"/>
              <a:t>Huffaker's</a:t>
            </a:r>
            <a:r>
              <a:rPr lang="en-IN" b="1" dirty="0"/>
              <a:t> Perspective (Google</a:t>
            </a:r>
            <a:r>
              <a:rPr lang="en-IN" b="1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3184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David Huffaker from Google takes a </a:t>
            </a:r>
            <a:r>
              <a:rPr lang="en-US" b="1" dirty="0"/>
              <a:t>hybrid approach to social research</a:t>
            </a:r>
            <a:r>
              <a:rPr lang="en-US" dirty="0"/>
              <a:t>, combining </a:t>
            </a:r>
            <a:r>
              <a:rPr lang="en-US" b="1" dirty="0"/>
              <a:t>qualitative insights with quantitative data</a:t>
            </a:r>
            <a:r>
              <a:rPr lang="en-US" dirty="0"/>
              <a:t>. His key points include:</a:t>
            </a:r>
          </a:p>
          <a:p>
            <a:r>
              <a:rPr lang="en-US" b="1" dirty="0"/>
              <a:t>Descriptive to Predictive Analysis</a:t>
            </a:r>
            <a:r>
              <a:rPr lang="en-US" dirty="0" smtClean="0"/>
              <a:t>: Moving </a:t>
            </a:r>
            <a:r>
              <a:rPr lang="en-US" dirty="0"/>
              <a:t>from simply describing data to predicting future trends and behaviors. This involves building models that can forecast outcomes based on historical </a:t>
            </a:r>
            <a:r>
              <a:rPr lang="en-US" dirty="0" smtClean="0"/>
              <a:t>data.</a:t>
            </a:r>
            <a:endParaRPr lang="en-US" dirty="0"/>
          </a:p>
          <a:p>
            <a:r>
              <a:rPr lang="en-IN" b="1" dirty="0"/>
              <a:t>Combining Qualitative and Quantitative Research</a:t>
            </a:r>
            <a:r>
              <a:rPr lang="en-IN" dirty="0" smtClean="0"/>
              <a:t>: Integrating </a:t>
            </a:r>
            <a:r>
              <a:rPr lang="en-IN" dirty="0"/>
              <a:t>qualitative research, such as </a:t>
            </a:r>
            <a:r>
              <a:rPr lang="en-IN" b="1" dirty="0"/>
              <a:t>user interviews and ethnographic studies, with large-scale quantitative data analysis</a:t>
            </a:r>
            <a:r>
              <a:rPr lang="en-IN" dirty="0"/>
              <a:t>. This hybrid approach provides a more comprehensive understanding of user </a:t>
            </a:r>
            <a:r>
              <a:rPr lang="en-IN" dirty="0" err="1"/>
              <a:t>behavior</a:t>
            </a:r>
            <a:r>
              <a:rPr lang="en-IN" dirty="0"/>
              <a:t> and social </a:t>
            </a:r>
            <a:r>
              <a:rPr lang="en-IN" dirty="0" smtClean="0"/>
              <a:t>trends.</a:t>
            </a:r>
            <a:endParaRPr lang="en-IN" dirty="0"/>
          </a:p>
          <a:p>
            <a:r>
              <a:rPr lang="en-US" b="1" dirty="0"/>
              <a:t>User Retention Models</a:t>
            </a:r>
            <a:r>
              <a:rPr lang="en-US" dirty="0" smtClean="0"/>
              <a:t>: </a:t>
            </a:r>
            <a:r>
              <a:rPr lang="en-US" b="1" dirty="0" smtClean="0"/>
              <a:t>Developing </a:t>
            </a:r>
            <a:r>
              <a:rPr lang="en-US" b="1" dirty="0"/>
              <a:t>models that predict user retention </a:t>
            </a:r>
            <a:r>
              <a:rPr lang="en-US" dirty="0"/>
              <a:t>based on various factors, such as </a:t>
            </a:r>
            <a:r>
              <a:rPr lang="en-US" b="1" dirty="0"/>
              <a:t>user activity and engagement patterns</a:t>
            </a:r>
            <a:r>
              <a:rPr lang="en-US" dirty="0"/>
              <a:t>. These models help in strategizing to improve user retention and satisfaction​</a:t>
            </a:r>
          </a:p>
          <a:p>
            <a:r>
              <a:rPr lang="en-US" b="1" dirty="0"/>
              <a:t>Ethical Considerations</a:t>
            </a:r>
            <a:r>
              <a:rPr lang="en-US" dirty="0" smtClean="0"/>
              <a:t>: Addressing </a:t>
            </a:r>
            <a:r>
              <a:rPr lang="en-US" b="1" dirty="0"/>
              <a:t>privacy concerns and ensuring ethical use of data.</a:t>
            </a:r>
            <a:r>
              <a:rPr lang="en-US" dirty="0"/>
              <a:t> Huffaker emphasizes the importance of transparency and user control over their data to build trust and mitigate privacy </a:t>
            </a:r>
            <a:r>
              <a:rPr lang="en-US" dirty="0" smtClean="0"/>
              <a:t>risks.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087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Kaggle Model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63616"/>
          </a:xfrm>
        </p:spPr>
        <p:txBody>
          <a:bodyPr/>
          <a:lstStyle/>
          <a:p>
            <a:r>
              <a:rPr lang="en-US" dirty="0" smtClean="0"/>
              <a:t>Competition</a:t>
            </a:r>
          </a:p>
          <a:p>
            <a:pPr lvl="1"/>
            <a:r>
              <a:rPr lang="en-US" dirty="0" smtClean="0"/>
              <a:t>Leapfrogging (Economic/Technological/Innovation) Visualization</a:t>
            </a:r>
          </a:p>
          <a:p>
            <a:pPr lvl="1"/>
            <a:r>
              <a:rPr lang="en-US" dirty="0" smtClean="0"/>
              <a:t>Score Tracking</a:t>
            </a:r>
          </a:p>
          <a:p>
            <a:pPr lvl="1"/>
            <a:r>
              <a:rPr lang="en-US" dirty="0" smtClean="0"/>
              <a:t>Submission Timeline</a:t>
            </a:r>
          </a:p>
          <a:p>
            <a:pPr lvl="1"/>
            <a:r>
              <a:rPr lang="en-US" dirty="0" smtClean="0"/>
              <a:t>Team Identification</a:t>
            </a:r>
          </a:p>
          <a:p>
            <a:pPr lvl="1"/>
            <a:r>
              <a:rPr lang="en-US" dirty="0" smtClean="0"/>
              <a:t>Encouraging Partition</a:t>
            </a:r>
          </a:p>
          <a:p>
            <a:r>
              <a:rPr lang="en-US" dirty="0" smtClean="0"/>
              <a:t>Kaggle Customers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837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66" y="0"/>
            <a:ext cx="10543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Ethical concerns of Kaggle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51648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Existing </a:t>
            </a:r>
            <a:r>
              <a:rPr lang="en-US" dirty="0"/>
              <a:t>employees might be displaced if external solutions outperform internal models.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Competitors might feel exploited as they work for minimal rewards, mainly benefiting for-profit </a:t>
            </a:r>
            <a:r>
              <a:rPr lang="en-US" dirty="0" smtClean="0"/>
              <a:t>companies.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Kaggle </a:t>
            </a:r>
            <a:r>
              <a:rPr lang="en-US" dirty="0"/>
              <a:t>charges hosting fees and offers </a:t>
            </a:r>
            <a:r>
              <a:rPr lang="en-US" dirty="0" smtClean="0"/>
              <a:t>prizes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scientists can choose to participate or not.</a:t>
            </a:r>
            <a:endParaRPr lang="en-IN" dirty="0"/>
          </a:p>
          <a:p>
            <a:pPr marL="0" lvl="0" indent="0">
              <a:buNone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357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Kaggle’s Essay Scoring </a:t>
            </a:r>
            <a:r>
              <a:rPr lang="en-US" b="1" dirty="0" smtClean="0"/>
              <a:t>Competition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77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competition involved five essay sets, </a:t>
            </a:r>
            <a:r>
              <a:rPr lang="en-US" dirty="0" smtClean="0"/>
              <a:t>with </a:t>
            </a:r>
            <a:r>
              <a:rPr lang="en-US" dirty="0"/>
              <a:t>essays averaging </a:t>
            </a:r>
            <a:r>
              <a:rPr lang="en-US" b="1" dirty="0"/>
              <a:t>150 to 550 words</a:t>
            </a:r>
            <a:r>
              <a:rPr lang="en-US" b="1" dirty="0" smtClean="0"/>
              <a:t>.</a:t>
            </a:r>
          </a:p>
          <a:p>
            <a:r>
              <a:rPr lang="en-US" dirty="0"/>
              <a:t>Written by students in grades </a:t>
            </a:r>
            <a:r>
              <a:rPr lang="en-US" b="1" dirty="0"/>
              <a:t>7 to 10</a:t>
            </a:r>
            <a:r>
              <a:rPr lang="en-US" dirty="0"/>
              <a:t>, all essays were double-scored by human graders</a:t>
            </a:r>
            <a:r>
              <a:rPr lang="en-US" dirty="0" smtClean="0"/>
              <a:t>.</a:t>
            </a:r>
          </a:p>
          <a:p>
            <a:r>
              <a:rPr lang="en-US" dirty="0"/>
              <a:t>The dataset tested the </a:t>
            </a:r>
            <a:r>
              <a:rPr lang="en-US" b="1" dirty="0"/>
              <a:t>scoring engine's capabilities </a:t>
            </a:r>
            <a:r>
              <a:rPr lang="en-US" dirty="0"/>
              <a:t>with the following columns:</a:t>
            </a:r>
            <a:endParaRPr lang="en-IN" dirty="0"/>
          </a:p>
          <a:p>
            <a:pPr lvl="1"/>
            <a:r>
              <a:rPr lang="en-US" b="1" dirty="0"/>
              <a:t>id: </a:t>
            </a:r>
            <a:r>
              <a:rPr lang="en-US" dirty="0"/>
              <a:t>Unique identifier for each essay set</a:t>
            </a:r>
            <a:endParaRPr lang="en-IN" dirty="0"/>
          </a:p>
          <a:p>
            <a:pPr lvl="1"/>
            <a:r>
              <a:rPr lang="en-US" b="1" dirty="0"/>
              <a:t>1-5:</a:t>
            </a:r>
            <a:r>
              <a:rPr lang="en-US" dirty="0"/>
              <a:t> Essay set identifier</a:t>
            </a:r>
            <a:endParaRPr lang="en-IN" dirty="0"/>
          </a:p>
          <a:p>
            <a:pPr lvl="1"/>
            <a:r>
              <a:rPr lang="en-US" b="1" dirty="0"/>
              <a:t>essay:</a:t>
            </a:r>
            <a:r>
              <a:rPr lang="en-US" dirty="0"/>
              <a:t> ASCII text of the student's response</a:t>
            </a:r>
            <a:endParaRPr lang="en-IN" dirty="0"/>
          </a:p>
          <a:p>
            <a:pPr lvl="1"/>
            <a:r>
              <a:rPr lang="en-US" b="1" dirty="0"/>
              <a:t>rater1:</a:t>
            </a:r>
            <a:r>
              <a:rPr lang="en-US" dirty="0"/>
              <a:t> Grade from the first rater</a:t>
            </a:r>
            <a:endParaRPr lang="en-IN" dirty="0"/>
          </a:p>
          <a:p>
            <a:pPr lvl="1"/>
            <a:r>
              <a:rPr lang="en-US" b="1" dirty="0"/>
              <a:t>rater2</a:t>
            </a:r>
            <a:r>
              <a:rPr lang="en-US" dirty="0"/>
              <a:t>: Grade from the second rater</a:t>
            </a:r>
            <a:endParaRPr lang="en-IN" dirty="0"/>
          </a:p>
          <a:p>
            <a:pPr lvl="1"/>
            <a:r>
              <a:rPr lang="en-US" b="1" dirty="0"/>
              <a:t>grade</a:t>
            </a:r>
            <a:r>
              <a:rPr lang="en-US" dirty="0"/>
              <a:t>: Resolved score between the two raters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895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Crowd Sourcing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39273"/>
          </a:xfrm>
        </p:spPr>
        <p:txBody>
          <a:bodyPr>
            <a:normAutofit/>
          </a:bodyPr>
          <a:lstStyle/>
          <a:p>
            <a:r>
              <a:rPr lang="en-US" dirty="0"/>
              <a:t>Crowdsourcing is the process of </a:t>
            </a:r>
            <a:r>
              <a:rPr lang="en-US" b="1" dirty="0"/>
              <a:t>obtaining work, information, or opinions from a large group of people, typically via the Internet, social media, or smartphone apps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involves </a:t>
            </a:r>
            <a:r>
              <a:rPr lang="en-US" b="1" dirty="0"/>
              <a:t>collecting services, ideas, or content through the contributions of a dispersed group of participants</a:t>
            </a:r>
            <a:r>
              <a:rPr lang="en-US" dirty="0"/>
              <a:t>, which can range from volunteers to paid contributors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Two types </a:t>
            </a:r>
            <a:r>
              <a:rPr lang="en-US" dirty="0" smtClean="0"/>
              <a:t>of Crowdsourcing 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Distributive Crowdsourcing</a:t>
            </a:r>
            <a:r>
              <a:rPr lang="en-US" dirty="0"/>
              <a:t>:</a:t>
            </a:r>
            <a:endParaRPr lang="en-IN" dirty="0"/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Singular, Focused Crowdsourcing: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745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1.Distributive Crowdsourcing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</a:t>
            </a:r>
            <a:r>
              <a:rPr lang="en-US" dirty="0"/>
              <a:t>: Wikipedia.</a:t>
            </a:r>
            <a:endParaRPr lang="en-IN" dirty="0"/>
          </a:p>
          <a:p>
            <a:pPr lvl="0"/>
            <a:r>
              <a:rPr lang="en-US" dirty="0"/>
              <a:t>Involves large-scale, simplistic contributions.</a:t>
            </a:r>
            <a:endParaRPr lang="en-IN" dirty="0"/>
          </a:p>
          <a:p>
            <a:pPr lvl="0"/>
            <a:r>
              <a:rPr lang="en-US" dirty="0"/>
              <a:t>Open to anyone to contribute with volunteer-based regulation and quality control.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8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2.</a:t>
            </a:r>
            <a:r>
              <a:rPr lang="en-US" b="1" dirty="0"/>
              <a:t> Singular, Focused Crowdsourcing</a:t>
            </a:r>
            <a:r>
              <a:rPr lang="en-US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Examples:</a:t>
            </a:r>
            <a:r>
              <a:rPr lang="en-US" dirty="0"/>
              <a:t> Kaggle, DARPA, </a:t>
            </a:r>
            <a:r>
              <a:rPr lang="en-US" dirty="0" err="1"/>
              <a:t>InnoCentive</a:t>
            </a:r>
            <a:r>
              <a:rPr lang="en-US" dirty="0"/>
              <a:t>.</a:t>
            </a:r>
            <a:endParaRPr lang="en-IN" dirty="0"/>
          </a:p>
          <a:p>
            <a:pPr lvl="0"/>
            <a:r>
              <a:rPr lang="en-US" dirty="0"/>
              <a:t>Involves solving complex problems by </a:t>
            </a:r>
            <a:r>
              <a:rPr lang="en-US" b="1" dirty="0"/>
              <a:t>skilled individuals</a:t>
            </a:r>
            <a:r>
              <a:rPr lang="en-US" dirty="0"/>
              <a:t>.</a:t>
            </a:r>
            <a:endParaRPr lang="en-IN" dirty="0"/>
          </a:p>
          <a:p>
            <a:pPr lvl="0"/>
            <a:r>
              <a:rPr lang="en-US" dirty="0"/>
              <a:t>Offers </a:t>
            </a:r>
            <a:r>
              <a:rPr lang="en-US" b="1" dirty="0"/>
              <a:t>cash prizes and community recognition</a:t>
            </a:r>
            <a:r>
              <a:rPr lang="en-US" dirty="0"/>
              <a:t>.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31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6981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Domain Expertise Versus Machine Learning </a:t>
            </a:r>
            <a:r>
              <a:rPr lang="en-US" b="1" dirty="0" smtClean="0"/>
              <a:t>Algorithms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Both </a:t>
            </a:r>
            <a:r>
              <a:rPr lang="en-US" dirty="0"/>
              <a:t>are needed to solve data science </a:t>
            </a:r>
            <a:r>
              <a:rPr lang="en-US" dirty="0" smtClean="0"/>
              <a:t>problems:</a:t>
            </a:r>
          </a:p>
          <a:p>
            <a:r>
              <a:rPr lang="en-US" b="1" dirty="0" smtClean="0"/>
              <a:t>Information Quality</a:t>
            </a:r>
          </a:p>
          <a:p>
            <a:r>
              <a:rPr lang="en-US" b="1" dirty="0"/>
              <a:t>Algorithmic </a:t>
            </a:r>
            <a:r>
              <a:rPr lang="en-US" b="1" dirty="0" smtClean="0"/>
              <a:t>Advantage</a:t>
            </a:r>
          </a:p>
          <a:p>
            <a:r>
              <a:rPr lang="en-US" b="1" dirty="0" smtClean="0"/>
              <a:t>Role of Experts</a:t>
            </a:r>
          </a:p>
          <a:p>
            <a:r>
              <a:rPr lang="en-US" b="1" dirty="0" smtClean="0"/>
              <a:t>Black Box Approach</a:t>
            </a:r>
          </a:p>
          <a:p>
            <a:endParaRPr lang="en-US" b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175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What are Features in Data Set?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Features in a dataset are </a:t>
            </a:r>
            <a:r>
              <a:rPr lang="en-US" b="1" dirty="0"/>
              <a:t>individual measurable properties </a:t>
            </a:r>
            <a:r>
              <a:rPr lang="en-US" dirty="0"/>
              <a:t>or </a:t>
            </a:r>
            <a:r>
              <a:rPr lang="en-US" b="1" dirty="0"/>
              <a:t>characteristics </a:t>
            </a:r>
            <a:r>
              <a:rPr lang="en-US" dirty="0"/>
              <a:t>of a phenomenon being observed.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feature corresponds </a:t>
            </a:r>
            <a:r>
              <a:rPr lang="en-US" b="1" dirty="0"/>
              <a:t>to a column in a data set</a:t>
            </a:r>
            <a:r>
              <a:rPr lang="en-US" dirty="0"/>
              <a:t>, where each row represents an observation or record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context of machine learning and data science, </a:t>
            </a:r>
            <a:r>
              <a:rPr lang="en-US" b="1" dirty="0"/>
              <a:t>features are used as input variables to models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represent </a:t>
            </a:r>
            <a:r>
              <a:rPr lang="en-US" b="1" dirty="0"/>
              <a:t>the data points that help in predicting outcomes </a:t>
            </a:r>
            <a:r>
              <a:rPr lang="en-US" dirty="0"/>
              <a:t>or </a:t>
            </a:r>
            <a:r>
              <a:rPr lang="en-US" b="1" dirty="0"/>
              <a:t>understanding patterns </a:t>
            </a:r>
            <a:r>
              <a:rPr lang="en-US" dirty="0"/>
              <a:t>within the dataset</a:t>
            </a:r>
            <a:r>
              <a:rPr lang="en-US" dirty="0" smtClean="0"/>
              <a:t>.</a:t>
            </a:r>
          </a:p>
          <a:p>
            <a:r>
              <a:rPr lang="en-US" b="1" dirty="0"/>
              <a:t>Examples:</a:t>
            </a:r>
            <a:r>
              <a:rPr lang="en-US" dirty="0"/>
              <a:t> Common examples include variables like </a:t>
            </a:r>
            <a:r>
              <a:rPr lang="en-US" b="1" i="1" dirty="0"/>
              <a:t>height, weight, temperature, and volume</a:t>
            </a:r>
            <a:endParaRPr lang="en-IN" b="1" i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009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 do you mean by Features and Labels in a Dataset? | i2tutorial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873" y="646435"/>
            <a:ext cx="8593495" cy="4989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931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tanic Datas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39" y="1276738"/>
            <a:ext cx="11187403" cy="516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43" y="1"/>
            <a:ext cx="11898086" cy="97038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 smtClean="0"/>
              <a:t>Sample Titanic-dataset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380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848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The attributes have the following meaning: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419879" y="1578207"/>
            <a:ext cx="11579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33333"/>
                </a:solidFill>
                <a:latin typeface="Open Sans"/>
              </a:rPr>
              <a:t>Survived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 - that's the target, 0 means the passenger did not survive, while 1 means he/she survived.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rgbClr val="333333"/>
                </a:solidFill>
                <a:latin typeface="Open Sans"/>
              </a:rPr>
              <a:t>Pclass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 - passenger class.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33333"/>
                </a:solidFill>
                <a:latin typeface="Open Sans"/>
              </a:rPr>
              <a:t>Name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, </a:t>
            </a:r>
            <a:r>
              <a:rPr lang="en-US" sz="2800" b="1" dirty="0">
                <a:solidFill>
                  <a:srgbClr val="333333"/>
                </a:solidFill>
                <a:latin typeface="Open Sans"/>
              </a:rPr>
              <a:t>Sex, Age 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- self-explanatory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rgbClr val="333333"/>
                </a:solidFill>
                <a:latin typeface="Open Sans"/>
              </a:rPr>
              <a:t>SibSp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 - how many siblings &amp; spouses of the passenger aboard the Titanic.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33333"/>
                </a:solidFill>
                <a:latin typeface="Open Sans"/>
              </a:rPr>
              <a:t>Parch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 - how many children &amp; parents of the passenger aboard the Titanic.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33333"/>
                </a:solidFill>
                <a:latin typeface="Open Sans"/>
              </a:rPr>
              <a:t>Ticket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 - ticket id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33333"/>
                </a:solidFill>
                <a:latin typeface="Open Sans"/>
              </a:rPr>
              <a:t>Fare 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- the price paid (in pounds)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33333"/>
                </a:solidFill>
                <a:latin typeface="Open Sans"/>
              </a:rPr>
              <a:t>Cabin 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- passenger's cabin number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33333"/>
                </a:solidFill>
                <a:latin typeface="Open Sans"/>
              </a:rPr>
              <a:t>Embarked</a:t>
            </a:r>
            <a:r>
              <a:rPr lang="en-US" sz="2800" dirty="0">
                <a:solidFill>
                  <a:srgbClr val="333333"/>
                </a:solidFill>
                <a:latin typeface="Open Sans"/>
              </a:rPr>
              <a:t> - where the passenger embarked the Titanic</a:t>
            </a:r>
            <a:endParaRPr lang="en-US" sz="2800" b="0" i="0" dirty="0">
              <a:solidFill>
                <a:srgbClr val="333333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336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" y="94538"/>
            <a:ext cx="11971176" cy="144600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/>
              <a:t>You can ignore name, id and ticket# columns because these are just identifiers and don't offer value as a feature.</a:t>
            </a:r>
            <a:endParaRPr lang="en-IN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321" y="1791478"/>
            <a:ext cx="4603335" cy="45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0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Definition of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92620"/>
          </a:xfrm>
        </p:spPr>
        <p:txBody>
          <a:bodyPr>
            <a:normAutofit/>
          </a:bodyPr>
          <a:lstStyle/>
          <a:p>
            <a:r>
              <a:rPr lang="en-US" dirty="0"/>
              <a:t>A feature </a:t>
            </a:r>
            <a:r>
              <a:rPr lang="en-US" b="1" dirty="0"/>
              <a:t>is an attribute or variable that provides meaningful</a:t>
            </a:r>
            <a:r>
              <a:rPr lang="en-US" dirty="0"/>
              <a:t> information about the data.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instance, in a data set about passengers on the Titanic, features might </a:t>
            </a:r>
            <a:r>
              <a:rPr lang="en-US" dirty="0" smtClean="0"/>
              <a:t>include</a:t>
            </a:r>
          </a:p>
          <a:p>
            <a:pPr lvl="1"/>
            <a:r>
              <a:rPr lang="en-US" sz="3200" b="1" dirty="0" smtClean="0"/>
              <a:t>Name</a:t>
            </a:r>
            <a:r>
              <a:rPr lang="en-US" sz="3200" dirty="0"/>
              <a:t>: The passenger's name.</a:t>
            </a:r>
          </a:p>
          <a:p>
            <a:pPr lvl="1"/>
            <a:r>
              <a:rPr lang="en-US" sz="3200" b="1" dirty="0"/>
              <a:t>Age</a:t>
            </a:r>
            <a:r>
              <a:rPr lang="en-US" sz="3200" dirty="0"/>
              <a:t>: The passenger's age in years.</a:t>
            </a:r>
          </a:p>
          <a:p>
            <a:pPr lvl="1"/>
            <a:r>
              <a:rPr lang="en-US" sz="3200" b="1" dirty="0"/>
              <a:t>Sex</a:t>
            </a:r>
            <a:r>
              <a:rPr lang="en-US" sz="3200" dirty="0"/>
              <a:t>: The passenger's gender (e.g., Male, Female).</a:t>
            </a:r>
          </a:p>
          <a:p>
            <a:pPr lvl="1"/>
            <a:r>
              <a:rPr lang="en-US" sz="3200" b="1" dirty="0"/>
              <a:t>Fare</a:t>
            </a:r>
            <a:r>
              <a:rPr lang="en-US" sz="3200" dirty="0"/>
              <a:t>: The amount of money paid for the ticket 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026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Types of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329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Features can be </a:t>
            </a:r>
            <a:endParaRPr lang="en-US" dirty="0" smtClean="0"/>
          </a:p>
          <a:p>
            <a:r>
              <a:rPr lang="en-US" b="1" dirty="0" smtClean="0"/>
              <a:t>Numerical</a:t>
            </a:r>
            <a:r>
              <a:rPr lang="en-US" dirty="0" smtClean="0"/>
              <a:t> </a:t>
            </a:r>
            <a:r>
              <a:rPr lang="en-US" dirty="0"/>
              <a:t>(e.g., Age, Fare), </a:t>
            </a:r>
            <a:endParaRPr lang="en-US" dirty="0" smtClean="0"/>
          </a:p>
          <a:p>
            <a:r>
              <a:rPr lang="en-US" b="1" dirty="0"/>
              <a:t>C</a:t>
            </a:r>
            <a:r>
              <a:rPr lang="en-US" b="1" dirty="0" smtClean="0"/>
              <a:t>ategorical</a:t>
            </a:r>
            <a:r>
              <a:rPr lang="en-US" dirty="0" smtClean="0"/>
              <a:t> </a:t>
            </a:r>
            <a:r>
              <a:rPr lang="en-US" dirty="0"/>
              <a:t>(e.g., Sex, Class), </a:t>
            </a:r>
            <a:endParaRPr lang="en-US" dirty="0" smtClean="0"/>
          </a:p>
          <a:p>
            <a:r>
              <a:rPr lang="en-US" b="1" dirty="0"/>
              <a:t>O</a:t>
            </a:r>
            <a:r>
              <a:rPr lang="en-US" b="1" dirty="0" smtClean="0"/>
              <a:t>rdinal</a:t>
            </a:r>
            <a:r>
              <a:rPr lang="en-US" dirty="0" smtClean="0"/>
              <a:t> </a:t>
            </a:r>
            <a:r>
              <a:rPr lang="en-US" dirty="0"/>
              <a:t>(e.g., Customer satisfaction levels), or </a:t>
            </a:r>
            <a:endParaRPr lang="en-US" dirty="0" smtClean="0"/>
          </a:p>
          <a:p>
            <a:r>
              <a:rPr lang="en-US" b="1" dirty="0"/>
              <a:t>B</a:t>
            </a:r>
            <a:r>
              <a:rPr lang="en-US" b="1" dirty="0" smtClean="0"/>
              <a:t>inary</a:t>
            </a:r>
            <a:r>
              <a:rPr lang="en-US" dirty="0" smtClean="0"/>
              <a:t> </a:t>
            </a:r>
            <a:r>
              <a:rPr lang="en-US" dirty="0"/>
              <a:t>(e.g., Yes/No responses)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826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Importance </a:t>
            </a:r>
            <a:r>
              <a:rPr lang="en-IN" dirty="0" smtClean="0"/>
              <a:t>of Features in </a:t>
            </a:r>
            <a:r>
              <a:rPr lang="en-IN" dirty="0"/>
              <a:t>Data 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Identifying and understanding the </a:t>
            </a:r>
            <a:r>
              <a:rPr lang="en-US" sz="4000" b="1" dirty="0"/>
              <a:t>right features </a:t>
            </a:r>
            <a:r>
              <a:rPr lang="en-US" sz="4000" dirty="0"/>
              <a:t>in a data set is crucial for effective data analysis and achieving accurate results in predictive </a:t>
            </a:r>
            <a:r>
              <a:rPr lang="en-US" sz="4000" dirty="0" smtClean="0"/>
              <a:t>modeling.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21063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Feature </a:t>
            </a:r>
            <a:r>
              <a:rPr lang="en-US" b="1" dirty="0" smtClean="0"/>
              <a:t>Selection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54489"/>
          </a:xfrm>
        </p:spPr>
        <p:txBody>
          <a:bodyPr/>
          <a:lstStyle/>
          <a:p>
            <a:r>
              <a:rPr lang="en-US" dirty="0"/>
              <a:t>Feature selection is a crucial step in the process of building effective </a:t>
            </a:r>
            <a:r>
              <a:rPr lang="en-US" b="1" dirty="0"/>
              <a:t>predictive models in data science and machine learning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involves </a:t>
            </a:r>
            <a:r>
              <a:rPr lang="en-US" b="1" dirty="0"/>
              <a:t>identifying and selecting a subset of relevant features </a:t>
            </a:r>
            <a:r>
              <a:rPr lang="en-US" dirty="0"/>
              <a:t>(or variables) from the </a:t>
            </a:r>
            <a:r>
              <a:rPr lang="en-US" b="1" dirty="0"/>
              <a:t>total available data </a:t>
            </a:r>
            <a:r>
              <a:rPr lang="en-US" dirty="0"/>
              <a:t>to be used in model building.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198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Why Feature Selection is </a:t>
            </a:r>
            <a:r>
              <a:rPr lang="en-US" b="1" dirty="0" smtClean="0"/>
              <a:t>Important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Reducing Overfitting</a:t>
            </a:r>
            <a:r>
              <a:rPr lang="en-US" dirty="0"/>
              <a:t>: By removing irrelevant or redundant features, the model becomes less complex and generalizes better to new data.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Improving Performance</a:t>
            </a:r>
            <a:r>
              <a:rPr lang="en-US" dirty="0"/>
              <a:t>: Fewer features mean less computational power is required, leading to faster model training and prediction.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Enhanced Interpretability</a:t>
            </a:r>
            <a:r>
              <a:rPr lang="en-US" dirty="0"/>
              <a:t>: Models with fewer features are easier to understand and interpret.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20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Techniques for Feature Selection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Filters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Wrappers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Embedded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Hybrid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420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1. Filter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methods evaluate the relevance of each feature independently of the learning algorithm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Example</a:t>
            </a:r>
            <a:r>
              <a:rPr lang="en-US" dirty="0"/>
              <a:t>: Using the </a:t>
            </a:r>
            <a:r>
              <a:rPr lang="en-US" b="1" dirty="0"/>
              <a:t>Pearson correlation coefficient to remove features </a:t>
            </a:r>
            <a:r>
              <a:rPr lang="en-US" dirty="0"/>
              <a:t>that have low correlation with the target variable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498" y="3777359"/>
            <a:ext cx="4324350" cy="8226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994" y="4805265"/>
            <a:ext cx="6849431" cy="198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0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2. Wrapper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methods use a </a:t>
            </a:r>
            <a:r>
              <a:rPr lang="en-US" b="1" dirty="0"/>
              <a:t>predictive model </a:t>
            </a:r>
            <a:r>
              <a:rPr lang="en-US" dirty="0"/>
              <a:t>to evaluate combinations of features and select the best subset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Example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/>
              <a:t>Recursive Feature Elimination (RFE), </a:t>
            </a:r>
            <a:r>
              <a:rPr lang="en-US" dirty="0"/>
              <a:t>which recursively removes the least important features based on the model's performance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153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3. Embedded Methods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methods perform feature selection during the model training process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Example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/>
              <a:t>LASSO (Least Absolute Shrinkage and Selection Operator) </a:t>
            </a:r>
            <a:r>
              <a:rPr lang="en-US" dirty="0"/>
              <a:t>regression, which adds a </a:t>
            </a:r>
            <a:r>
              <a:rPr lang="en-US" b="1" dirty="0"/>
              <a:t>penalty equal to the absolute value </a:t>
            </a:r>
            <a:r>
              <a:rPr lang="en-US" dirty="0"/>
              <a:t>of the magnitude of coefficients, effectively shrinking some coefficients to zero and selecting </a:t>
            </a:r>
            <a:r>
              <a:rPr lang="en-US" dirty="0" smtClean="0"/>
              <a:t>features.</a:t>
            </a:r>
            <a:endParaRPr lang="en-IN" dirty="0"/>
          </a:p>
        </p:txBody>
      </p:sp>
      <p:pic>
        <p:nvPicPr>
          <p:cNvPr id="2050" name="Picture 2" descr="https://miro.medium.com/v2/resize:fit:875/0*UXj_7b_aG2e8Nkh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771" y="4411532"/>
            <a:ext cx="7248525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7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4.</a:t>
            </a:r>
            <a:r>
              <a:rPr lang="en-IN" b="1" dirty="0"/>
              <a:t> Hybrid </a:t>
            </a:r>
            <a:r>
              <a:rPr lang="en-IN" b="1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95869"/>
          </a:xfrm>
        </p:spPr>
        <p:txBody>
          <a:bodyPr/>
          <a:lstStyle/>
          <a:p>
            <a:r>
              <a:rPr lang="en-US" dirty="0"/>
              <a:t>These methods combine both </a:t>
            </a:r>
            <a:r>
              <a:rPr lang="en-US" b="1" dirty="0"/>
              <a:t>filter and wrapper </a:t>
            </a:r>
            <a:r>
              <a:rPr lang="en-US" dirty="0"/>
              <a:t>methods to leverage the advantages of both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Example</a:t>
            </a:r>
            <a:r>
              <a:rPr lang="en-US" b="1" dirty="0"/>
              <a:t>: </a:t>
            </a:r>
            <a:r>
              <a:rPr lang="en-US" dirty="0"/>
              <a:t>Using a </a:t>
            </a:r>
            <a:r>
              <a:rPr lang="en-US" b="1" dirty="0"/>
              <a:t>filter method </a:t>
            </a:r>
            <a:r>
              <a:rPr lang="en-US" dirty="0"/>
              <a:t>to initially reduce the number of features, followed </a:t>
            </a:r>
            <a:r>
              <a:rPr lang="en-US" b="1" dirty="0"/>
              <a:t>by a wrapper method </a:t>
            </a:r>
            <a:r>
              <a:rPr lang="en-US" dirty="0"/>
              <a:t>to fine-tune the selection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090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216" y="365125"/>
            <a:ext cx="10952584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Examples of Feature Selection in </a:t>
            </a:r>
            <a:r>
              <a:rPr lang="en-US" b="1" dirty="0" smtClean="0"/>
              <a:t>Practice: </a:t>
            </a:r>
            <a:r>
              <a:rPr lang="en-US" b="1" dirty="0"/>
              <a:t>Chasing Dragons App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694" y="1937592"/>
            <a:ext cx="5217367" cy="4743126"/>
          </a:xfrm>
        </p:spPr>
        <p:txBody>
          <a:bodyPr/>
          <a:lstStyle/>
          <a:p>
            <a:r>
              <a:rPr lang="en-US" dirty="0" smtClean="0"/>
              <a:t>Imagine </a:t>
            </a:r>
            <a:r>
              <a:rPr lang="en-US" dirty="0"/>
              <a:t>you have developed an app called "</a:t>
            </a:r>
            <a:r>
              <a:rPr lang="en-US" b="1" dirty="0"/>
              <a:t>Chasing Dragons</a:t>
            </a:r>
            <a:r>
              <a:rPr lang="en-US" dirty="0"/>
              <a:t>," where </a:t>
            </a:r>
            <a:r>
              <a:rPr lang="en-US" b="1" dirty="0"/>
              <a:t>users pay a monthly </a:t>
            </a:r>
            <a:r>
              <a:rPr lang="en-US" dirty="0"/>
              <a:t>subscription fee. </a:t>
            </a:r>
            <a:endParaRPr lang="en-US" dirty="0" smtClean="0"/>
          </a:p>
          <a:p>
            <a:r>
              <a:rPr lang="en-US" dirty="0" smtClean="0"/>
              <a:t>Your </a:t>
            </a:r>
            <a:r>
              <a:rPr lang="en-US" b="1" i="1" dirty="0"/>
              <a:t>goal is to predict whether a new user will return after the first month based on their initial month’s behavior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prediction can help in user retention strategies.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799" y="2295891"/>
            <a:ext cx="6068272" cy="31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Here’s how you might approach feature selection for this problem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90735"/>
            <a:ext cx="10515600" cy="2345159"/>
          </a:xfrm>
        </p:spPr>
        <p:txBody>
          <a:bodyPr/>
          <a:lstStyle/>
          <a:p>
            <a:r>
              <a:rPr lang="en-US" b="1" dirty="0"/>
              <a:t>Data Collection: </a:t>
            </a:r>
            <a:r>
              <a:rPr lang="en-US" dirty="0"/>
              <a:t>Record every user action with timestamps during their first 30 days.</a:t>
            </a:r>
            <a:endParaRPr lang="en-IN" dirty="0"/>
          </a:p>
          <a:p>
            <a:r>
              <a:rPr lang="en-US" b="1" dirty="0"/>
              <a:t>Feature Generation: </a:t>
            </a:r>
            <a:r>
              <a:rPr lang="en-US" dirty="0"/>
              <a:t>Brainstorm possible features that might influence user retention.</a:t>
            </a:r>
            <a:r>
              <a:rPr lang="en-US" b="1" dirty="0"/>
              <a:t>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572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Example Features: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Number of days the user visited in the first month.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Time until the second visit.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Points scored each day (30 separate features).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Total points in the first month.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Whether the user filled out their profile (binary feature).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User </a:t>
            </a:r>
            <a:r>
              <a:rPr lang="en-US" b="1" dirty="0"/>
              <a:t>demographics</a:t>
            </a:r>
            <a:r>
              <a:rPr lang="en-US" dirty="0"/>
              <a:t> such as age and gender.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Device characteristics like screen size.</a:t>
            </a:r>
            <a:endParaRPr lang="en-IN" dirty="0"/>
          </a:p>
          <a:p>
            <a:r>
              <a:rPr lang="en-US" dirty="0"/>
              <a:t>Use your imagination and come up with as </a:t>
            </a:r>
            <a:r>
              <a:rPr lang="en-US" b="1" dirty="0"/>
              <a:t>many features as possible</a:t>
            </a:r>
            <a:r>
              <a:rPr lang="en-US" dirty="0"/>
              <a:t>. Notice there are redundancies and correlations between these features; that’s OK.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10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Approach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can use logistic regression for predicting if a user will return to </a:t>
            </a:r>
            <a:r>
              <a:rPr lang="en-US" b="1" dirty="0"/>
              <a:t>play Chasing Dragons next month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could choose a different timeframe, like a week or two months; the exact period doesn't matter right now.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goal is to get a working model first, then refine it.</a:t>
            </a:r>
            <a:endParaRPr lang="en-IN" dirty="0"/>
          </a:p>
          <a:p>
            <a:r>
              <a:rPr lang="en-US" dirty="0"/>
              <a:t>Your logistic regression model should look like this: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83422" y="4988086"/>
            <a:ext cx="5067883" cy="70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1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Feature Selection Methods</a:t>
            </a:r>
            <a:r>
              <a:rPr lang="en-US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Filters: </a:t>
            </a:r>
            <a:r>
              <a:rPr lang="en-US" dirty="0"/>
              <a:t>Use statistical methods to assess the relevance of each feature independently of the model. For example, you might </a:t>
            </a:r>
            <a:r>
              <a:rPr lang="en-US" i="1" dirty="0"/>
              <a:t>use correlation coefficients</a:t>
            </a:r>
            <a:r>
              <a:rPr lang="en-US" dirty="0"/>
              <a:t> to identify highly correlated features.</a:t>
            </a:r>
            <a:endParaRPr lang="en-IN" dirty="0"/>
          </a:p>
          <a:p>
            <a:r>
              <a:rPr lang="en-US" b="1" dirty="0"/>
              <a:t>Wrappers: </a:t>
            </a:r>
            <a:r>
              <a:rPr lang="en-US" dirty="0"/>
              <a:t>Evaluate subsets of features by training models and selecting the subset that performs best according to a chosen metric (e.g., </a:t>
            </a:r>
            <a:r>
              <a:rPr lang="en-US" b="1" dirty="0"/>
              <a:t>accuracy, AUC</a:t>
            </a:r>
            <a:r>
              <a:rPr lang="en-US" dirty="0"/>
              <a:t>).</a:t>
            </a:r>
            <a:endParaRPr lang="en-IN" dirty="0"/>
          </a:p>
          <a:p>
            <a:r>
              <a:rPr lang="en-US" b="1" dirty="0"/>
              <a:t>Embedded Methods</a:t>
            </a:r>
            <a:r>
              <a:rPr lang="en-US" dirty="0"/>
              <a:t>: Perform feature selection as part of the model training process. For example, regularization methods like Lasso (L1 regularization) </a:t>
            </a:r>
            <a:r>
              <a:rPr lang="en-US" b="1" dirty="0"/>
              <a:t>can shrink some feature coefficients to zero</a:t>
            </a:r>
            <a:r>
              <a:rPr lang="en-US" dirty="0"/>
              <a:t>, effectively performing feature selection.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93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Selecting an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Let's talk about stepwise regression, a technique used to pick features for a model. It adds or removes features based on certain rules. There are three main methods:</a:t>
            </a:r>
          </a:p>
          <a:p>
            <a:r>
              <a:rPr lang="en-US" b="1" dirty="0"/>
              <a:t>Forward Selection</a:t>
            </a:r>
            <a:r>
              <a:rPr lang="en-US" dirty="0"/>
              <a:t>: Start with no features and add them one by one.</a:t>
            </a:r>
          </a:p>
          <a:p>
            <a:r>
              <a:rPr lang="en-US" b="1" dirty="0"/>
              <a:t>Backward Elimination</a:t>
            </a:r>
            <a:r>
              <a:rPr lang="en-US" dirty="0"/>
              <a:t>: Start with all features and remove them one by one.</a:t>
            </a:r>
          </a:p>
          <a:p>
            <a:r>
              <a:rPr lang="en-US" b="1" dirty="0"/>
              <a:t>Combined Approach</a:t>
            </a:r>
            <a:r>
              <a:rPr lang="en-US" dirty="0"/>
              <a:t>: Use a mix of adding and removing features.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03692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693" y="193383"/>
            <a:ext cx="11646159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Selection Criterion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637" y="154570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As a data scientist, you have several ways to choose the best model. Here are a few common criteria</a:t>
            </a:r>
            <a:r>
              <a:rPr lang="en-IN" dirty="0" smtClean="0"/>
              <a:t>:</a:t>
            </a:r>
          </a:p>
          <a:p>
            <a:pPr lvl="0"/>
            <a:r>
              <a:rPr lang="en-IN" b="1" dirty="0" smtClean="0"/>
              <a:t>R-squared : </a:t>
            </a:r>
            <a:r>
              <a:rPr lang="en-IN" dirty="0" smtClean="0"/>
              <a:t>Measures </a:t>
            </a:r>
            <a:r>
              <a:rPr lang="en-IN" dirty="0"/>
              <a:t>how well the model explains the variability of the data. The </a:t>
            </a:r>
            <a:r>
              <a:rPr lang="en-IN" b="1" dirty="0"/>
              <a:t>higher the R-squared</a:t>
            </a:r>
            <a:r>
              <a:rPr lang="en-IN" dirty="0"/>
              <a:t>, the better</a:t>
            </a:r>
            <a:r>
              <a:rPr lang="en-IN" dirty="0" smtClean="0"/>
              <a:t>.</a:t>
            </a:r>
          </a:p>
          <a:p>
            <a:pPr lvl="0"/>
            <a:r>
              <a:rPr lang="en-US" b="1" dirty="0" smtClean="0"/>
              <a:t>P-values : </a:t>
            </a:r>
            <a:r>
              <a:rPr lang="en-US" dirty="0" smtClean="0"/>
              <a:t>Used </a:t>
            </a:r>
            <a:r>
              <a:rPr lang="en-US" dirty="0"/>
              <a:t>in regression to determine the significance of each coefficient. A </a:t>
            </a:r>
            <a:r>
              <a:rPr lang="en-US" b="1" dirty="0"/>
              <a:t>low p-value </a:t>
            </a:r>
            <a:r>
              <a:rPr lang="en-US" dirty="0"/>
              <a:t>indicates that the coefficient is likely not zero, meaning it's significant</a:t>
            </a:r>
            <a:r>
              <a:rPr lang="en-US" dirty="0" smtClean="0"/>
              <a:t>.</a:t>
            </a:r>
          </a:p>
          <a:p>
            <a:pPr lvl="0"/>
            <a:r>
              <a:rPr lang="en-US" b="1" dirty="0"/>
              <a:t>AIC (</a:t>
            </a:r>
            <a:r>
              <a:rPr lang="en-US" b="1" dirty="0" err="1"/>
              <a:t>Akaike</a:t>
            </a:r>
            <a:r>
              <a:rPr lang="en-US" b="1" dirty="0"/>
              <a:t> Information Criterion</a:t>
            </a:r>
            <a:r>
              <a:rPr lang="en-US" b="1" dirty="0" smtClean="0"/>
              <a:t>): </a:t>
            </a:r>
            <a:r>
              <a:rPr lang="en-US" dirty="0" smtClean="0"/>
              <a:t>Calculated </a:t>
            </a:r>
            <a:r>
              <a:rPr lang="en-US" dirty="0"/>
              <a:t>as 2k−2ln</a:t>
            </a:r>
            <a:r>
              <a:rPr lang="en-US" dirty="0" smtClean="0"/>
              <a:t>⁡(L), where k </a:t>
            </a:r>
            <a:r>
              <a:rPr lang="en-US" dirty="0"/>
              <a:t>is the number of parameters and </a:t>
            </a:r>
            <a:r>
              <a:rPr lang="en-US" dirty="0" smtClean="0"/>
              <a:t>L </a:t>
            </a:r>
            <a:r>
              <a:rPr lang="en-US" dirty="0"/>
              <a:t>is the likelihood. </a:t>
            </a:r>
            <a:r>
              <a:rPr lang="en-US" b="1" dirty="0"/>
              <a:t>Lower AIC values </a:t>
            </a:r>
            <a:r>
              <a:rPr lang="en-US" dirty="0"/>
              <a:t>indicate a better model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63967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Selection Criterion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613" y="2338809"/>
            <a:ext cx="10515600" cy="3091607"/>
          </a:xfrm>
        </p:spPr>
        <p:txBody>
          <a:bodyPr>
            <a:normAutofit/>
          </a:bodyPr>
          <a:lstStyle/>
          <a:p>
            <a:pPr lvl="0"/>
            <a:r>
              <a:rPr lang="en-IN" b="1" dirty="0"/>
              <a:t>BIC (Bayesian Information Criterion)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Calculated as </a:t>
            </a:r>
            <a:r>
              <a:rPr lang="en-IN" dirty="0" err="1"/>
              <a:t>kln</a:t>
            </a:r>
            <a:r>
              <a:rPr lang="en-IN" dirty="0"/>
              <a:t>⁡(n)−2ln⁡(</a:t>
            </a:r>
            <a:r>
              <a:rPr lang="en-IN" dirty="0" smtClean="0"/>
              <a:t>L), </a:t>
            </a:r>
            <a:r>
              <a:rPr lang="en-IN" dirty="0"/>
              <a:t>where </a:t>
            </a:r>
            <a:r>
              <a:rPr lang="en-IN" dirty="0" smtClean="0"/>
              <a:t>k </a:t>
            </a:r>
            <a:r>
              <a:rPr lang="en-IN" dirty="0"/>
              <a:t>is the number of parameters, </a:t>
            </a:r>
            <a:r>
              <a:rPr lang="en-IN" dirty="0" smtClean="0"/>
              <a:t>n </a:t>
            </a:r>
            <a:r>
              <a:rPr lang="en-IN" dirty="0"/>
              <a:t>is the number of observations, and </a:t>
            </a:r>
            <a:r>
              <a:rPr lang="en-IN" dirty="0" smtClean="0"/>
              <a:t>L </a:t>
            </a:r>
            <a:r>
              <a:rPr lang="en-IN" dirty="0"/>
              <a:t>is the likelihood. Lower BIC values indicate a better model</a:t>
            </a:r>
            <a:r>
              <a:rPr lang="en-IN" dirty="0" smtClean="0"/>
              <a:t>.</a:t>
            </a:r>
          </a:p>
          <a:p>
            <a:pPr lvl="0"/>
            <a:r>
              <a:rPr lang="en-US" b="1" dirty="0" smtClean="0"/>
              <a:t>Entropy : </a:t>
            </a:r>
            <a:r>
              <a:rPr lang="en-US" dirty="0" smtClean="0"/>
              <a:t>Measures </a:t>
            </a:r>
            <a:r>
              <a:rPr lang="en-US" dirty="0"/>
              <a:t>the randomness or unpredictability in the data. Lower entropy values generally indicate a better model.</a:t>
            </a:r>
            <a:endParaRPr lang="en-US" dirty="0" smtClean="0"/>
          </a:p>
          <a:p>
            <a:pPr lvl="0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2124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73019" y="1607697"/>
            <a:ext cx="10198360" cy="160203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352939" y="3799043"/>
            <a:ext cx="9265298" cy="1985937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7788" y="282134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R- Square Formula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867620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15482" y="2397969"/>
            <a:ext cx="10161036" cy="331236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Entropy Formula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03671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Embedded Methods: Decision 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A decision tree is a machine learning algorithm used for predictive </a:t>
            </a:r>
            <a:r>
              <a:rPr lang="en-IN" b="1" dirty="0" err="1"/>
              <a:t>modeling</a:t>
            </a:r>
            <a:r>
              <a:rPr lang="en-IN" b="1" dirty="0"/>
              <a:t> and decision-making. </a:t>
            </a:r>
            <a:endParaRPr lang="en-IN" b="1" dirty="0" smtClean="0"/>
          </a:p>
          <a:p>
            <a:r>
              <a:rPr lang="en-IN" b="1" dirty="0" smtClean="0"/>
              <a:t>It </a:t>
            </a:r>
            <a:r>
              <a:rPr lang="en-IN" b="1" dirty="0"/>
              <a:t>represents a series of decisions or conditions in a tree-like structure, </a:t>
            </a:r>
            <a:endParaRPr lang="en-IN" b="1" dirty="0" smtClean="0"/>
          </a:p>
          <a:p>
            <a:r>
              <a:rPr lang="en-IN" b="1" dirty="0" smtClean="0"/>
              <a:t>where </a:t>
            </a:r>
            <a:r>
              <a:rPr lang="en-IN" b="1" u="sng" dirty="0"/>
              <a:t>each internal node </a:t>
            </a:r>
            <a:r>
              <a:rPr lang="en-IN" b="1" dirty="0"/>
              <a:t>represents a feature or attribute, </a:t>
            </a:r>
            <a:endParaRPr lang="en-IN" b="1" dirty="0" smtClean="0"/>
          </a:p>
          <a:p>
            <a:r>
              <a:rPr lang="en-IN" b="1" u="sng" dirty="0" smtClean="0"/>
              <a:t>each </a:t>
            </a:r>
            <a:r>
              <a:rPr lang="en-IN" b="1" u="sng" dirty="0"/>
              <a:t>branch</a:t>
            </a:r>
            <a:r>
              <a:rPr lang="en-IN" b="1" dirty="0"/>
              <a:t> represents a decision rule, </a:t>
            </a:r>
            <a:r>
              <a:rPr lang="en-IN" b="1" dirty="0" smtClean="0"/>
              <a:t>and </a:t>
            </a:r>
          </a:p>
          <a:p>
            <a:r>
              <a:rPr lang="en-IN" b="1" u="sng" dirty="0" smtClean="0"/>
              <a:t>each </a:t>
            </a:r>
            <a:r>
              <a:rPr lang="en-IN" b="1" u="sng" dirty="0"/>
              <a:t>leaf node </a:t>
            </a:r>
            <a:r>
              <a:rPr lang="en-IN" b="1" dirty="0"/>
              <a:t>represents a prediction or decision outcome</a:t>
            </a:r>
          </a:p>
        </p:txBody>
      </p:sp>
    </p:spTree>
    <p:extLst>
      <p:ext uri="{BB962C8B-B14F-4D97-AF65-F5344CB8AC3E}">
        <p14:creationId xmlns:p14="http://schemas.microsoft.com/office/powerpoint/2010/main" val="230380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The main components of a decision tree 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29122" cy="4351338"/>
          </a:xfrm>
        </p:spPr>
        <p:txBody>
          <a:bodyPr/>
          <a:lstStyle/>
          <a:p>
            <a:pPr lvl="0"/>
            <a:r>
              <a:rPr lang="en-IN" b="1" dirty="0"/>
              <a:t>Root Node</a:t>
            </a:r>
            <a:r>
              <a:rPr lang="en-IN" dirty="0"/>
              <a:t>: The topmost node in the tree, representing the initial decision or condition.</a:t>
            </a:r>
          </a:p>
          <a:p>
            <a:pPr lvl="0"/>
            <a:r>
              <a:rPr lang="en-IN" b="1" dirty="0"/>
              <a:t>Internal Nodes</a:t>
            </a:r>
            <a:r>
              <a:rPr lang="en-IN" dirty="0"/>
              <a:t>: Nodes that represent features or attributes used for splitting the data.</a:t>
            </a:r>
          </a:p>
          <a:p>
            <a:pPr lvl="0"/>
            <a:r>
              <a:rPr lang="en-IN" b="1" dirty="0"/>
              <a:t>Branches:</a:t>
            </a:r>
            <a:r>
              <a:rPr lang="en-IN" dirty="0"/>
              <a:t> Edges connecting nodes, representing the possible outcomes or values of the parent node.</a:t>
            </a:r>
          </a:p>
          <a:p>
            <a:pPr lvl="0"/>
            <a:r>
              <a:rPr lang="en-IN" b="1" dirty="0"/>
              <a:t>Leaf Nodes</a:t>
            </a:r>
            <a:r>
              <a:rPr lang="en-IN" dirty="0"/>
              <a:t>: Terminal nodes that represent the final prediction or decision outcome.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559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94EE-8468-2D48-067D-143768E9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/>
              <a:t>Decision Tree </a:t>
            </a:r>
            <a:r>
              <a:rPr lang="en-US" dirty="0" smtClean="0"/>
              <a:t>Symbols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D8C94B-350B-0F45-CA30-3F0BBC38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483" y="1628004"/>
            <a:ext cx="5900927" cy="498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7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563"/>
            <a:ext cx="2548812" cy="6052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Example1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974" y="-1"/>
            <a:ext cx="9592491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7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563"/>
            <a:ext cx="2548812" cy="6052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Example2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952" y="0"/>
            <a:ext cx="7391816" cy="68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6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Entropy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955694" cy="4659151"/>
          </a:xfrm>
        </p:spPr>
        <p:txBody>
          <a:bodyPr>
            <a:normAutofit/>
          </a:bodyPr>
          <a:lstStyle/>
          <a:p>
            <a:r>
              <a:rPr lang="en-IN" dirty="0"/>
              <a:t>Entropy is a concept borrowed from information theory, which measures the </a:t>
            </a:r>
            <a:r>
              <a:rPr lang="en-IN" b="1" dirty="0"/>
              <a:t>amount of uncertainty or disorder </a:t>
            </a:r>
            <a:r>
              <a:rPr lang="en-IN" dirty="0"/>
              <a:t>in a system. </a:t>
            </a:r>
            <a:endParaRPr lang="en-IN" dirty="0" smtClean="0"/>
          </a:p>
          <a:p>
            <a:r>
              <a:rPr lang="en-IN" dirty="0" smtClean="0"/>
              <a:t>In </a:t>
            </a:r>
            <a:r>
              <a:rPr lang="en-IN" dirty="0"/>
              <a:t>the context of decision trees and machine learning, entropy helps quantify how </a:t>
            </a:r>
            <a:r>
              <a:rPr lang="en-IN" b="1" dirty="0"/>
              <a:t>mixed or impure a set </a:t>
            </a:r>
            <a:r>
              <a:rPr lang="en-IN" dirty="0"/>
              <a:t>of data is.</a:t>
            </a:r>
          </a:p>
          <a:p>
            <a:r>
              <a:rPr lang="en-IN" dirty="0"/>
              <a:t>For a dataset DDD with </a:t>
            </a:r>
            <a:r>
              <a:rPr lang="en-IN" dirty="0" smtClean="0"/>
              <a:t>k </a:t>
            </a:r>
            <a:r>
              <a:rPr lang="en-IN" dirty="0"/>
              <a:t>classes, the entropy </a:t>
            </a:r>
            <a:r>
              <a:rPr lang="en-IN" dirty="0" smtClean="0"/>
              <a:t>H(D) </a:t>
            </a:r>
            <a:r>
              <a:rPr lang="en-IN" dirty="0"/>
              <a:t>is calculated as</a:t>
            </a:r>
            <a:r>
              <a:rPr lang="en-IN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IN" dirty="0"/>
          </a:p>
          <a:p>
            <a:pPr lvl="1"/>
            <a:r>
              <a:rPr lang="en-IN" dirty="0" smtClean="0"/>
              <a:t>H(D) </a:t>
            </a:r>
            <a:r>
              <a:rPr lang="en-IN" dirty="0"/>
              <a:t>is the entropy of the dataset </a:t>
            </a:r>
            <a:r>
              <a:rPr lang="en-IN" dirty="0" smtClean="0"/>
              <a:t>D.</a:t>
            </a:r>
            <a:endParaRPr lang="en-IN" dirty="0"/>
          </a:p>
          <a:p>
            <a:pPr lvl="1"/>
            <a:r>
              <a:rPr lang="en-IN" dirty="0" smtClean="0"/>
              <a:t>k </a:t>
            </a:r>
            <a:r>
              <a:rPr lang="en-IN" dirty="0"/>
              <a:t>is the number of different classes in the dataset.</a:t>
            </a:r>
          </a:p>
          <a:p>
            <a:pPr lvl="1"/>
            <a:r>
              <a:rPr lang="en-IN" dirty="0" smtClean="0"/>
              <a:t>pi </a:t>
            </a:r>
            <a:r>
              <a:rPr lang="en-IN" dirty="0"/>
              <a:t>is the </a:t>
            </a:r>
            <a:r>
              <a:rPr lang="en-IN" dirty="0" smtClean="0"/>
              <a:t>proportion/ </a:t>
            </a:r>
            <a:r>
              <a:rPr lang="en-IN" dirty="0" err="1" smtClean="0"/>
              <a:t>probabilty</a:t>
            </a:r>
            <a:r>
              <a:rPr lang="en-IN" dirty="0" smtClean="0"/>
              <a:t> </a:t>
            </a:r>
            <a:r>
              <a:rPr lang="en-IN" dirty="0"/>
              <a:t>of instances in the dataset that belong to class </a:t>
            </a:r>
            <a:r>
              <a:rPr lang="en-IN" dirty="0" err="1" smtClean="0"/>
              <a:t>i</a:t>
            </a:r>
            <a:r>
              <a:rPr lang="en-IN" dirty="0" smtClean="0"/>
              <a:t>.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467" y="4155199"/>
            <a:ext cx="4102283" cy="92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1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Entropy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3200" dirty="0"/>
              <a:t>Mathematically, entropy H(X) for a random variable X with two possible outcomes (e.g., X=0 or X=1) is defined as:</a:t>
            </a:r>
          </a:p>
          <a:p>
            <a:r>
              <a:rPr lang="en-IN" sz="3200" b="1" u="sng" dirty="0"/>
              <a:t>H(X) = −p(X=1)*log</a:t>
            </a:r>
            <a:r>
              <a:rPr lang="en-IN" sz="3200" b="1" u="sng" baseline="-25000" dirty="0"/>
              <a:t>2</a:t>
            </a:r>
            <a:r>
              <a:rPr lang="en-IN" sz="3200" b="1" u="sng" dirty="0"/>
              <a:t>​p(X=1) − p(X=0)*log</a:t>
            </a:r>
            <a:r>
              <a:rPr lang="en-IN" sz="3200" b="1" u="sng" baseline="-25000" dirty="0"/>
              <a:t>2</a:t>
            </a:r>
            <a:r>
              <a:rPr lang="en-IN" sz="3200" b="1" u="sng" dirty="0"/>
              <a:t>​p(X=0)</a:t>
            </a:r>
          </a:p>
          <a:p>
            <a:r>
              <a:rPr lang="en-IN" sz="3200" dirty="0"/>
              <a:t>Where:</a:t>
            </a:r>
          </a:p>
          <a:p>
            <a:pPr lvl="1"/>
            <a:r>
              <a:rPr lang="en-IN" sz="3200" dirty="0"/>
              <a:t>p(X=1) is the probability of X being 1.</a:t>
            </a:r>
          </a:p>
          <a:p>
            <a:pPr lvl="1"/>
            <a:r>
              <a:rPr lang="en-IN" sz="3200" dirty="0"/>
              <a:t>p(X=0) is the probability of X being 0.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703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Key properties of entropy</a:t>
            </a:r>
            <a:r>
              <a:rPr lang="en-IN" b="1" dirty="0" smtClean="0"/>
              <a:t>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b="1" dirty="0"/>
              <a:t>Entropy is zero when an outcome is certain.</a:t>
            </a:r>
            <a:r>
              <a:rPr lang="en-IN" dirty="0"/>
              <a:t> For example, if p(X=1)=1 or p(X=0)=1, the entropy is 0, indicating no uncertainty.</a:t>
            </a:r>
          </a:p>
          <a:p>
            <a:pPr lvl="0"/>
            <a:r>
              <a:rPr lang="en-IN" b="1" dirty="0"/>
              <a:t>Entropy is maximized when the outcomes are equally likely.</a:t>
            </a:r>
            <a:r>
              <a:rPr lang="en-IN" dirty="0"/>
              <a:t> When p(X=1)=p(X=0)=0.5, the entropy is at its maximum, which is 1 bit. This represents maximum uncertainty or disorder.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229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Key properties of entropy</a:t>
            </a:r>
            <a:r>
              <a:rPr lang="en-IN" b="1" dirty="0" smtClean="0"/>
              <a:t>:</a:t>
            </a:r>
            <a:endParaRPr lang="en-IN" b="1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60066" y="1949774"/>
            <a:ext cx="8647624" cy="451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2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Information </a:t>
            </a:r>
            <a:r>
              <a:rPr lang="en-IN" b="1" dirty="0" smtClean="0"/>
              <a:t>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Information Gain (IG) </a:t>
            </a:r>
            <a:r>
              <a:rPr lang="en-IN" dirty="0"/>
              <a:t>is used to determine which attribute in a dataset provides the most information about the target variable. It helps in building decision trees by indicating which feature to split on.</a:t>
            </a:r>
          </a:p>
          <a:p>
            <a:r>
              <a:rPr lang="en-IN" dirty="0"/>
              <a:t>Information Gain for a given attribute a, denoted as IG(</a:t>
            </a:r>
            <a:r>
              <a:rPr lang="en-IN" dirty="0" err="1"/>
              <a:t>X,a</a:t>
            </a:r>
            <a:r>
              <a:rPr lang="en-IN" dirty="0"/>
              <a:t>), is calculated as:</a:t>
            </a:r>
          </a:p>
          <a:p>
            <a:r>
              <a:rPr lang="en-IN" dirty="0"/>
              <a:t>IG(</a:t>
            </a:r>
            <a:r>
              <a:rPr lang="en-IN" dirty="0" err="1"/>
              <a:t>X,a</a:t>
            </a:r>
            <a:r>
              <a:rPr lang="en-IN" dirty="0"/>
              <a:t>)=H(X)−H(</a:t>
            </a:r>
            <a:r>
              <a:rPr lang="en-IN" dirty="0" err="1"/>
              <a:t>X∣a</a:t>
            </a:r>
            <a:r>
              <a:rPr lang="en-IN" dirty="0"/>
              <a:t>)</a:t>
            </a:r>
          </a:p>
          <a:p>
            <a:r>
              <a:rPr lang="en-IN" dirty="0"/>
              <a:t>Where:</a:t>
            </a:r>
          </a:p>
          <a:p>
            <a:pPr lvl="0"/>
            <a:r>
              <a:rPr lang="en-IN" dirty="0"/>
              <a:t>H(X) is the entropy of the target variable X.</a:t>
            </a:r>
          </a:p>
          <a:p>
            <a:pPr lvl="0"/>
            <a:r>
              <a:rPr lang="en-IN" dirty="0"/>
              <a:t>H(</a:t>
            </a:r>
            <a:r>
              <a:rPr lang="en-IN" dirty="0" err="1"/>
              <a:t>X∣a</a:t>
            </a:r>
            <a:r>
              <a:rPr lang="en-IN" dirty="0"/>
              <a:t>) is the conditional entropy of X given the attribute 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481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To compute H(</a:t>
            </a:r>
            <a:r>
              <a:rPr lang="en-IN" b="1" dirty="0" err="1"/>
              <a:t>X∣a</a:t>
            </a:r>
            <a:r>
              <a:rPr lang="en-IN" b="1" dirty="0" smtClean="0"/>
              <a:t>):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902" y="1825625"/>
            <a:ext cx="11635274" cy="4351338"/>
          </a:xfrm>
        </p:spPr>
        <p:txBody>
          <a:bodyPr/>
          <a:lstStyle/>
          <a:p>
            <a:r>
              <a:rPr lang="en-IN" dirty="0" smtClean="0"/>
              <a:t>Calculate </a:t>
            </a:r>
            <a:r>
              <a:rPr lang="en-IN" dirty="0"/>
              <a:t>the conditional entropy for each possible value </a:t>
            </a:r>
            <a:r>
              <a:rPr lang="en-IN" dirty="0" err="1"/>
              <a:t>a</a:t>
            </a:r>
            <a:r>
              <a:rPr lang="en-IN" baseline="-25000" dirty="0" err="1"/>
              <a:t>i</a:t>
            </a:r>
            <a:r>
              <a:rPr lang="en-IN" dirty="0"/>
              <a:t>​ of attribute a: </a:t>
            </a:r>
          </a:p>
          <a:p>
            <a:pPr marL="0" indent="0">
              <a:buNone/>
            </a:pPr>
            <a:r>
              <a:rPr lang="en-IN" sz="3200" b="1" dirty="0"/>
              <a:t>H(</a:t>
            </a:r>
            <a:r>
              <a:rPr lang="en-IN" sz="3200" b="1" dirty="0" err="1"/>
              <a:t>X∣a</a:t>
            </a:r>
            <a:r>
              <a:rPr lang="en-IN" sz="3200" b="1" dirty="0"/>
              <a:t>=</a:t>
            </a:r>
            <a:r>
              <a:rPr lang="en-IN" sz="3200" b="1" dirty="0" err="1"/>
              <a:t>a</a:t>
            </a:r>
            <a:r>
              <a:rPr lang="en-IN" sz="3200" b="1" baseline="-25000" dirty="0" err="1"/>
              <a:t>i</a:t>
            </a:r>
            <a:r>
              <a:rPr lang="en-IN" sz="3200" b="1" dirty="0"/>
              <a:t>)=−p(X=1∣a=</a:t>
            </a:r>
            <a:r>
              <a:rPr lang="en-IN" sz="3200" b="1" dirty="0" err="1"/>
              <a:t>a</a:t>
            </a:r>
            <a:r>
              <a:rPr lang="en-IN" sz="3200" b="1" baseline="-25000" dirty="0" err="1"/>
              <a:t>i</a:t>
            </a:r>
            <a:r>
              <a:rPr lang="en-IN" sz="3200" b="1" dirty="0"/>
              <a:t>)log</a:t>
            </a:r>
            <a:r>
              <a:rPr lang="en-IN" sz="3200" b="1" baseline="-25000" dirty="0"/>
              <a:t>2</a:t>
            </a:r>
            <a:r>
              <a:rPr lang="en-IN" sz="3200" b="1" dirty="0"/>
              <a:t>p(X=1∣a=</a:t>
            </a:r>
            <a:r>
              <a:rPr lang="en-IN" sz="3200" b="1" dirty="0" err="1"/>
              <a:t>a</a:t>
            </a:r>
            <a:r>
              <a:rPr lang="en-IN" sz="3200" b="1" baseline="-25000" dirty="0" err="1"/>
              <a:t>i</a:t>
            </a:r>
            <a:r>
              <a:rPr lang="en-IN" sz="3200" b="1" dirty="0"/>
              <a:t>)−p(X=0∣a=</a:t>
            </a:r>
            <a:r>
              <a:rPr lang="en-IN" sz="3200" b="1" dirty="0" err="1"/>
              <a:t>a</a:t>
            </a:r>
            <a:r>
              <a:rPr lang="en-IN" sz="3200" b="1" baseline="-25000" dirty="0" err="1"/>
              <a:t>i</a:t>
            </a:r>
            <a:r>
              <a:rPr lang="en-IN" sz="3200" b="1" dirty="0"/>
              <a:t>)log</a:t>
            </a:r>
            <a:r>
              <a:rPr lang="en-IN" sz="3200" b="1" baseline="-25000" dirty="0"/>
              <a:t>2</a:t>
            </a:r>
            <a:r>
              <a:rPr lang="en-IN" sz="3200" b="1" dirty="0"/>
              <a:t>p(X=0∣a=</a:t>
            </a:r>
            <a:r>
              <a:rPr lang="en-IN" sz="3200" b="1" dirty="0" err="1"/>
              <a:t>a</a:t>
            </a:r>
            <a:r>
              <a:rPr lang="en-IN" sz="3200" b="1" baseline="-25000" dirty="0" err="1"/>
              <a:t>i</a:t>
            </a:r>
            <a:r>
              <a:rPr lang="en-IN" sz="3200" b="1" dirty="0"/>
              <a:t>)</a:t>
            </a:r>
          </a:p>
          <a:p>
            <a:r>
              <a:rPr lang="en-IN" dirty="0" smtClean="0"/>
              <a:t>Aggregate </a:t>
            </a:r>
            <a:r>
              <a:rPr lang="en-IN" dirty="0"/>
              <a:t>these conditional entropies weighted by the probability of each </a:t>
            </a:r>
            <a:r>
              <a:rPr lang="en-IN" dirty="0" err="1"/>
              <a:t>a</a:t>
            </a:r>
            <a:r>
              <a:rPr lang="en-IN" baseline="-25000" dirty="0" err="1"/>
              <a:t>i</a:t>
            </a:r>
            <a:r>
              <a:rPr lang="en-IN" dirty="0"/>
              <a:t>​: </a:t>
            </a:r>
          </a:p>
          <a:p>
            <a:pPr marL="0" indent="0">
              <a:buNone/>
            </a:pPr>
            <a:r>
              <a:rPr lang="en-IN" sz="3200" b="1" dirty="0"/>
              <a:t>H(</a:t>
            </a:r>
            <a:r>
              <a:rPr lang="en-IN" sz="3200" b="1" dirty="0" err="1"/>
              <a:t>X∣a</a:t>
            </a:r>
            <a:r>
              <a:rPr lang="en-IN" sz="3200" b="1" dirty="0"/>
              <a:t>)=∑</a:t>
            </a:r>
            <a:r>
              <a:rPr lang="en-IN" sz="3200" b="1" baseline="-25000" dirty="0" err="1"/>
              <a:t>ai</a:t>
            </a:r>
            <a:r>
              <a:rPr lang="en-IN" sz="3200" b="1" dirty="0" err="1"/>
              <a:t>p</a:t>
            </a:r>
            <a:r>
              <a:rPr lang="en-IN" sz="3200" b="1" dirty="0"/>
              <a:t>(a=</a:t>
            </a:r>
            <a:r>
              <a:rPr lang="en-IN" sz="3200" b="1" dirty="0" err="1"/>
              <a:t>a</a:t>
            </a:r>
            <a:r>
              <a:rPr lang="en-IN" sz="3200" b="1" baseline="-25000" dirty="0" err="1"/>
              <a:t>i</a:t>
            </a:r>
            <a:r>
              <a:rPr lang="en-IN" sz="3200" b="1" dirty="0"/>
              <a:t>)⋅H(</a:t>
            </a:r>
            <a:r>
              <a:rPr lang="en-IN" sz="3200" b="1" dirty="0" err="1"/>
              <a:t>X∣a</a:t>
            </a:r>
            <a:r>
              <a:rPr lang="en-IN" sz="3200" b="1" dirty="0"/>
              <a:t>=</a:t>
            </a:r>
            <a:r>
              <a:rPr lang="en-IN" sz="3200" b="1" dirty="0" err="1"/>
              <a:t>a</a:t>
            </a:r>
            <a:r>
              <a:rPr lang="en-IN" sz="3200" b="1" baseline="-25000" dirty="0" err="1"/>
              <a:t>i</a:t>
            </a:r>
            <a:r>
              <a:rPr lang="en-IN" sz="3200" b="1" dirty="0"/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707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General Algorithm for Decision Trees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15134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Start</a:t>
            </a:r>
            <a:r>
              <a:rPr lang="en-IN" dirty="0"/>
              <a:t>: Begin with the entire dataset.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Calculate </a:t>
            </a:r>
            <a:r>
              <a:rPr lang="en-IN" b="1" dirty="0"/>
              <a:t>Entropy</a:t>
            </a:r>
            <a:r>
              <a:rPr lang="en-IN" dirty="0"/>
              <a:t>: Compute the entropy for the </a:t>
            </a:r>
            <a:r>
              <a:rPr lang="en-IN" b="1" dirty="0"/>
              <a:t>target attribute</a:t>
            </a:r>
            <a:r>
              <a:rPr lang="en-IN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Compute </a:t>
            </a:r>
            <a:r>
              <a:rPr lang="en-IN" b="1" dirty="0"/>
              <a:t>Information Gain</a:t>
            </a:r>
            <a:r>
              <a:rPr lang="en-IN" dirty="0"/>
              <a:t>: For each attribute, compute the information gain.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Select </a:t>
            </a:r>
            <a:r>
              <a:rPr lang="en-IN" b="1" dirty="0"/>
              <a:t>Attribute</a:t>
            </a:r>
            <a:r>
              <a:rPr lang="en-IN" dirty="0"/>
              <a:t>: Choose the attribute with the highest information </a:t>
            </a:r>
            <a:r>
              <a:rPr lang="en-IN" dirty="0" smtClean="0"/>
              <a:t>gain</a:t>
            </a:r>
            <a:r>
              <a:rPr lang="en-US" dirty="0" smtClean="0"/>
              <a:t> </a:t>
            </a:r>
            <a:r>
              <a:rPr lang="en-US" dirty="0"/>
              <a:t>and place it at the </a:t>
            </a:r>
            <a:r>
              <a:rPr lang="en-US" b="1" dirty="0"/>
              <a:t>root</a:t>
            </a:r>
            <a:r>
              <a:rPr lang="en-US" dirty="0"/>
              <a:t> of the tree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Split </a:t>
            </a:r>
            <a:r>
              <a:rPr lang="en-IN" b="1" dirty="0"/>
              <a:t>Data</a:t>
            </a:r>
            <a:r>
              <a:rPr lang="en-IN" dirty="0"/>
              <a:t>: Divide the dataset based on the chosen attribute.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Recurse</a:t>
            </a:r>
            <a:r>
              <a:rPr lang="en-IN" dirty="0"/>
              <a:t>: Repeat the </a:t>
            </a:r>
            <a:r>
              <a:rPr lang="en-IN" dirty="0" smtClean="0"/>
              <a:t>steps 4 and 5 </a:t>
            </a:r>
            <a:r>
              <a:rPr lang="en-IN" dirty="0"/>
              <a:t>for each </a:t>
            </a:r>
            <a:r>
              <a:rPr lang="en-IN" dirty="0" smtClean="0"/>
              <a:t>subset </a:t>
            </a:r>
            <a:r>
              <a:rPr lang="en-US" dirty="0" smtClean="0"/>
              <a:t>until </a:t>
            </a:r>
            <a:r>
              <a:rPr lang="en-US" dirty="0"/>
              <a:t>we end up with leaf nodes in all branches of </a:t>
            </a:r>
            <a:r>
              <a:rPr lang="en-US" dirty="0" smtClean="0"/>
              <a:t>tree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Stop</a:t>
            </a:r>
            <a:r>
              <a:rPr lang="en-IN" dirty="0"/>
              <a:t>: Stop when all instances in a subset </a:t>
            </a:r>
            <a:r>
              <a:rPr lang="en-IN" b="1" dirty="0"/>
              <a:t>belong to the same class or when there are no more attributes to </a:t>
            </a:r>
            <a:r>
              <a:rPr lang="en-IN" b="1" dirty="0" smtClean="0"/>
              <a:t>split/entropy becomes zero</a:t>
            </a:r>
            <a:r>
              <a:rPr lang="en-IN" dirty="0" smtClean="0"/>
              <a:t>.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b="1" dirty="0" smtClean="0"/>
              <a:t>Prune</a:t>
            </a:r>
            <a:r>
              <a:rPr lang="en-IN" dirty="0"/>
              <a:t>: Optionally, prune the tree to prevent overfitting.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144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704DE-19F2-FD3F-21BF-32ED58EA2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332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Decision Tree Induction Algorithms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89B18-14E6-BEA1-DFDA-678295C5D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441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There are many decision tree algorithms such as ID3, C4.5, CART, CHAID, QUEST, GUIDE, CRUISE and CTREE that are used for classification in real time environment . The most commonly used decision tree algorithms are ID3 (Iterative Dichotomizer 3)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ID3 (Iterative Dichotomizer 3): </a:t>
            </a:r>
            <a:r>
              <a:rPr lang="en-US" dirty="0"/>
              <a:t>Developed by </a:t>
            </a:r>
            <a:r>
              <a:rPr lang="en-US" b="1" dirty="0"/>
              <a:t>J R Quinlan in 1986</a:t>
            </a:r>
            <a:r>
              <a:rPr lang="en-US" dirty="0"/>
              <a:t>, Makes use of </a:t>
            </a:r>
            <a:r>
              <a:rPr lang="en-US" b="1" dirty="0"/>
              <a:t>Information Gain as a splitting criteria</a:t>
            </a:r>
            <a:r>
              <a:rPr lang="en-US" dirty="0"/>
              <a:t>, univariate decision trees which consider only one feature /attribute to split at each decision node.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C4.5 : </a:t>
            </a:r>
            <a:r>
              <a:rPr lang="en-IN" dirty="0"/>
              <a:t>Advanced form of ID3 </a:t>
            </a:r>
            <a:r>
              <a:rPr lang="en-US" dirty="0"/>
              <a:t>Developed by </a:t>
            </a:r>
            <a:r>
              <a:rPr lang="en-US" b="1" dirty="0"/>
              <a:t>J R Quinlan in 1993</a:t>
            </a:r>
            <a:r>
              <a:rPr lang="en-US" dirty="0"/>
              <a:t>, Makes use for </a:t>
            </a:r>
            <a:r>
              <a:rPr lang="en-US" b="1" dirty="0"/>
              <a:t>Gain Ratio as the splitting criterion</a:t>
            </a:r>
            <a:r>
              <a:rPr lang="en-US" dirty="0"/>
              <a:t>, it is also univariate decision trees.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CART (Classification and regression Trees):</a:t>
            </a:r>
            <a:r>
              <a:rPr lang="en-IN" dirty="0"/>
              <a:t>Used for Classifying both categorical and continuous valued target variables. It uses </a:t>
            </a:r>
            <a:r>
              <a:rPr lang="en-IN" b="1" dirty="0"/>
              <a:t>GINI Index </a:t>
            </a:r>
            <a:r>
              <a:rPr lang="en-IN" dirty="0"/>
              <a:t>to construct a decision tree, and is a multivariate decision trees which consider a conjunction of univariate splits. 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63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73B5-FB4F-408A-718D-4BFDD5BDE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182881"/>
            <a:ext cx="10515600" cy="83210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ID3 Algorithm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ED015-3131-EFA0-B1EB-95447ABA5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1307592"/>
            <a:ext cx="11521440" cy="535838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b="1" dirty="0"/>
              <a:t>Entropy_Info </a:t>
            </a:r>
            <a:r>
              <a:rPr lang="en-US" dirty="0"/>
              <a:t>for the whole training data set based on the target attribute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b="1" dirty="0"/>
              <a:t>Entropy_Info and Information_Gain  </a:t>
            </a:r>
            <a:r>
              <a:rPr lang="en-US" dirty="0"/>
              <a:t>for each of the attribute in the training data set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Choose the attribute for which entropy is </a:t>
            </a:r>
            <a:r>
              <a:rPr lang="en-US" b="1" dirty="0"/>
              <a:t>minimum</a:t>
            </a:r>
            <a:r>
              <a:rPr lang="en-US" dirty="0"/>
              <a:t> and therefore the </a:t>
            </a:r>
            <a:r>
              <a:rPr lang="en-US" b="1" dirty="0"/>
              <a:t>gain is maximum </a:t>
            </a:r>
            <a:r>
              <a:rPr lang="en-US" dirty="0"/>
              <a:t>as the best split attribute.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best </a:t>
            </a:r>
            <a:r>
              <a:rPr lang="en-US" b="1" dirty="0"/>
              <a:t>split</a:t>
            </a:r>
            <a:r>
              <a:rPr lang="en-US" dirty="0"/>
              <a:t> attribute is placed as the root node</a:t>
            </a:r>
          </a:p>
          <a:p>
            <a:pPr marL="457200" lvl="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root node is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branched into subtrees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each subtree as an outcome of the test condition of the root node attribute. Accordingly, the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data set is also split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 subsets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Recursively apply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same operation for the subset of the training dataset with the remaining attributes until a leaf node is derived or no more training instances are available in the subset.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b="1" dirty="0"/>
              <a:t>Note : </a:t>
            </a:r>
            <a:r>
              <a:rPr lang="en-IN" dirty="0"/>
              <a:t>We Stop branching a node if </a:t>
            </a:r>
            <a:r>
              <a:rPr lang="en-IN" b="1" dirty="0"/>
              <a:t>entropy is 0</a:t>
            </a:r>
            <a:r>
              <a:rPr lang="en-IN" dirty="0"/>
              <a:t>. The best attribute at every iteration is the attribute with the highest information gain.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62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Decision Tree Algorithm (ID3) </a:t>
            </a:r>
            <a:r>
              <a:rPr lang="en-IN" b="1" dirty="0" smtClean="0"/>
              <a:t>– Step1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666" y="1784271"/>
            <a:ext cx="9666514" cy="397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1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Decision Tree Algorithm (ID3) </a:t>
            </a:r>
            <a:r>
              <a:rPr lang="en-IN" b="1" dirty="0" smtClean="0"/>
              <a:t>– Step2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21" y="1810240"/>
            <a:ext cx="9625012" cy="39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4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Decision Tree Algorithm (ID3) </a:t>
            </a:r>
            <a:r>
              <a:rPr lang="en-IN" b="1" dirty="0" smtClean="0"/>
              <a:t>– Step3,Step4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67" y="1690688"/>
            <a:ext cx="9769151" cy="374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Decision Tree Algorithm (ID3) </a:t>
            </a:r>
            <a:r>
              <a:rPr lang="en-IN" b="1" dirty="0" smtClean="0"/>
              <a:t>– Step5,Step6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12" y="1825625"/>
            <a:ext cx="1170058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b="1" dirty="0"/>
              <a:t>5. Split the Dataset</a:t>
            </a:r>
          </a:p>
          <a:p>
            <a:pPr lvl="0"/>
            <a:r>
              <a:rPr lang="en-IN" dirty="0"/>
              <a:t>Divide the dataset S into subsets </a:t>
            </a:r>
            <a:r>
              <a:rPr lang="en-IN" dirty="0" err="1"/>
              <a:t>Sj</a:t>
            </a:r>
            <a:r>
              <a:rPr lang="en-IN" dirty="0"/>
              <a:t>​ based on the chosen attribute A's values {a1,a2,...,</a:t>
            </a:r>
            <a:r>
              <a:rPr lang="en-IN" dirty="0" err="1"/>
              <a:t>ak</a:t>
            </a:r>
            <a:r>
              <a:rPr lang="en-IN" dirty="0"/>
              <a:t>}.</a:t>
            </a:r>
          </a:p>
          <a:p>
            <a:pPr marL="0" indent="0">
              <a:buNone/>
            </a:pPr>
            <a:r>
              <a:rPr lang="en-IN" b="1" dirty="0"/>
              <a:t>6. Repeat for Each Subset</a:t>
            </a:r>
            <a:endParaRPr lang="en-IN" dirty="0"/>
          </a:p>
          <a:p>
            <a:r>
              <a:rPr lang="en-IN" dirty="0"/>
              <a:t>For each subset </a:t>
            </a:r>
            <a:r>
              <a:rPr lang="en-IN" dirty="0" err="1"/>
              <a:t>Sj</a:t>
            </a:r>
            <a:r>
              <a:rPr lang="en-IN" dirty="0"/>
              <a:t>, repeat the process:</a:t>
            </a:r>
          </a:p>
          <a:p>
            <a:pPr lvl="1"/>
            <a:r>
              <a:rPr lang="en-IN" sz="2800" dirty="0"/>
              <a:t>If </a:t>
            </a:r>
            <a:r>
              <a:rPr lang="en-IN" sz="2800" b="1" dirty="0" err="1"/>
              <a:t>Sj</a:t>
            </a:r>
            <a:r>
              <a:rPr lang="en-IN" sz="2800" b="1" dirty="0"/>
              <a:t>​ is pure </a:t>
            </a:r>
            <a:r>
              <a:rPr lang="en-IN" sz="2800" dirty="0"/>
              <a:t>(all instances belong to the same class), make it a </a:t>
            </a:r>
            <a:r>
              <a:rPr lang="en-IN" sz="2800" b="1" dirty="0"/>
              <a:t>leaf node</a:t>
            </a:r>
            <a:r>
              <a:rPr lang="en-IN" sz="2800" dirty="0"/>
              <a:t>.</a:t>
            </a:r>
          </a:p>
          <a:p>
            <a:pPr lvl="1"/>
            <a:r>
              <a:rPr lang="en-IN" sz="2800" b="1" dirty="0"/>
              <a:t>If </a:t>
            </a:r>
            <a:r>
              <a:rPr lang="en-IN" sz="2800" b="1" dirty="0" err="1"/>
              <a:t>Sj</a:t>
            </a:r>
            <a:r>
              <a:rPr lang="en-IN" sz="2800" b="1" dirty="0"/>
              <a:t>​ is empty</a:t>
            </a:r>
            <a:r>
              <a:rPr lang="en-IN" sz="2800" dirty="0"/>
              <a:t>, assign the majority class of S.</a:t>
            </a:r>
          </a:p>
          <a:p>
            <a:pPr lvl="1"/>
            <a:r>
              <a:rPr lang="en-IN" sz="2800" dirty="0"/>
              <a:t>Otherwise, remove the chosen attribute from the list of attributes and go back to Step 1 with </a:t>
            </a:r>
            <a:r>
              <a:rPr lang="en-IN" sz="2800" b="1" dirty="0" err="1"/>
              <a:t>Sj</a:t>
            </a:r>
            <a:r>
              <a:rPr lang="en-IN" sz="2800" dirty="0"/>
              <a:t>​.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7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Decision Tree Algorithm (ID3) </a:t>
            </a:r>
            <a:r>
              <a:rPr lang="en-IN" b="1" dirty="0" smtClean="0"/>
              <a:t>– Step7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12" y="1825625"/>
            <a:ext cx="11700588" cy="4351338"/>
          </a:xfrm>
        </p:spPr>
        <p:txBody>
          <a:bodyPr>
            <a:noAutofit/>
          </a:bodyPr>
          <a:lstStyle/>
          <a:p>
            <a:pPr lvl="0"/>
            <a:r>
              <a:rPr lang="en-IN" dirty="0"/>
              <a:t>To avoid overfitting, you can prune the tree by removing branches that have little importance. This is usually done by setting a maximum depth or by using cross-validation.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658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44ABD9-A01C-5EF0-A2A7-2575CF99A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024"/>
            <a:ext cx="12079224" cy="666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2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4C846-E181-5030-572C-8514A3D16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544BF-76C2-898D-EABB-D8A39B3EF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923776" cy="859536"/>
          </a:xfrm>
        </p:spPr>
        <p:txBody>
          <a:bodyPr/>
          <a:lstStyle/>
          <a:p>
            <a:r>
              <a:rPr lang="en-US" dirty="0"/>
              <a:t>Summary of the Example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A7B45-25D3-1B36-30C9-8AED46A2E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93976"/>
            <a:ext cx="11923776" cy="459943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Step1</a:t>
            </a:r>
            <a:r>
              <a:rPr lang="en-US" dirty="0"/>
              <a:t>: Entropy_Info(Target_attribute = </a:t>
            </a:r>
            <a:r>
              <a:rPr lang="en-US" dirty="0" err="1"/>
              <a:t>JoBOffer</a:t>
            </a:r>
            <a:r>
              <a:rPr lang="en-US" dirty="0"/>
              <a:t>) =</a:t>
            </a:r>
          </a:p>
          <a:p>
            <a:pPr marL="457200" lvl="1" indent="0">
              <a:buNone/>
            </a:pPr>
            <a:r>
              <a:rPr lang="en-US" dirty="0"/>
              <a:t>            Entropy_Info(T) = </a:t>
            </a:r>
            <a:r>
              <a:rPr lang="en-US" sz="2800" b="1" dirty="0"/>
              <a:t>Entropy_Info(7,3)  = 0.8807</a:t>
            </a:r>
          </a:p>
          <a:p>
            <a:r>
              <a:rPr lang="en-US" b="1" dirty="0"/>
              <a:t>Step2</a:t>
            </a:r>
            <a:r>
              <a:rPr lang="en-US" dirty="0"/>
              <a:t>:</a:t>
            </a:r>
          </a:p>
          <a:p>
            <a:r>
              <a:rPr lang="en-US" b="1" dirty="0"/>
              <a:t>Iteration1</a:t>
            </a:r>
            <a:r>
              <a:rPr lang="en-US" dirty="0"/>
              <a:t>: </a:t>
            </a:r>
          </a:p>
          <a:p>
            <a:pPr lvl="1"/>
            <a:r>
              <a:rPr lang="en-US" b="1" dirty="0"/>
              <a:t>Gain(CGPA</a:t>
            </a:r>
            <a:r>
              <a:rPr lang="en-US" dirty="0"/>
              <a:t>) = Entropy_Info(T)  - Entropy_Info(T,CGPA) </a:t>
            </a:r>
          </a:p>
          <a:p>
            <a:pPr marL="457200" lvl="1" indent="0">
              <a:buNone/>
            </a:pPr>
            <a:r>
              <a:rPr lang="en-US" dirty="0"/>
              <a:t>                          = 0.8807 – 0.3243 = </a:t>
            </a:r>
            <a:r>
              <a:rPr lang="en-US" b="1" dirty="0"/>
              <a:t>0.5564</a:t>
            </a:r>
          </a:p>
          <a:p>
            <a:pPr lvl="1"/>
            <a:r>
              <a:rPr lang="en-US" b="1" dirty="0"/>
              <a:t>Gain</a:t>
            </a:r>
            <a:r>
              <a:rPr lang="en-US" dirty="0"/>
              <a:t>(</a:t>
            </a:r>
            <a:r>
              <a:rPr lang="en-US" b="1" dirty="0"/>
              <a:t>Interactiveness</a:t>
            </a:r>
            <a:r>
              <a:rPr lang="en-US" dirty="0"/>
              <a:t>) = Entropy_Info(T)  - Entropy_Info(T, Interactiveness)  </a:t>
            </a:r>
          </a:p>
          <a:p>
            <a:pPr marL="457200" lvl="1" indent="0">
              <a:buNone/>
            </a:pPr>
            <a:r>
              <a:rPr lang="en-US" dirty="0"/>
              <a:t>                                           = 0.8807 – 0.7896 = </a:t>
            </a:r>
            <a:r>
              <a:rPr lang="en-US" b="1" dirty="0"/>
              <a:t>0.0911</a:t>
            </a:r>
          </a:p>
          <a:p>
            <a:pPr lvl="1"/>
            <a:r>
              <a:rPr lang="en-US" b="1" dirty="0"/>
              <a:t>Gain (Practical Knowledge) = </a:t>
            </a:r>
            <a:r>
              <a:rPr lang="en-US" dirty="0"/>
              <a:t>Entropy_Info(T)  - Entropy_Info(T, Practical Knowledge)  </a:t>
            </a:r>
          </a:p>
          <a:p>
            <a:pPr marL="457200" lvl="1" indent="0">
              <a:buNone/>
            </a:pPr>
            <a:r>
              <a:rPr lang="en-US" dirty="0"/>
              <a:t>                                                      =0.8807 – 0.6361 = </a:t>
            </a:r>
            <a:r>
              <a:rPr lang="en-US" b="1" dirty="0"/>
              <a:t>0.2446</a:t>
            </a:r>
          </a:p>
          <a:p>
            <a:pPr lvl="1"/>
            <a:r>
              <a:rPr lang="en-US" b="1" dirty="0"/>
              <a:t>Gain( Communication skills) = </a:t>
            </a:r>
            <a:r>
              <a:rPr lang="en-US" dirty="0"/>
              <a:t>Entropy_Info(T)  - Entropy_Info(T, Communication Skills) </a:t>
            </a:r>
          </a:p>
          <a:p>
            <a:pPr marL="457200" lvl="1" indent="0">
              <a:buNone/>
            </a:pPr>
            <a:r>
              <a:rPr lang="en-US" b="1" dirty="0"/>
              <a:t>                                                       = 0.8807 – 0.36096 = 0.51974</a:t>
            </a:r>
            <a:r>
              <a:rPr lang="en-US" dirty="0"/>
              <a:t>            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F6D5F0-8CEE-FCEF-0777-C48702EB1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389" y="29376"/>
            <a:ext cx="5473691" cy="196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06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77A77-CB48-5146-95B5-5E53E692F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9D52E-A9F1-DB08-C0BC-945091211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"/>
            <a:ext cx="5184648" cy="1618487"/>
          </a:xfrm>
        </p:spPr>
        <p:txBody>
          <a:bodyPr>
            <a:normAutofit fontScale="40000" lnSpcReduction="20000"/>
          </a:bodyPr>
          <a:lstStyle/>
          <a:p>
            <a:r>
              <a:rPr lang="en-US" sz="7000" b="1" dirty="0"/>
              <a:t>Step3</a:t>
            </a:r>
            <a:r>
              <a:rPr lang="en-US" sz="7000" dirty="0"/>
              <a:t>:Choose the best attribute  i.e. CGPA  and draw the decision tree as follows:</a:t>
            </a:r>
            <a:endParaRPr lang="en-US" sz="7000" b="1" dirty="0"/>
          </a:p>
          <a:p>
            <a:pPr marL="914400" lvl="2" indent="0">
              <a:buNone/>
            </a:pPr>
            <a:r>
              <a:rPr lang="en-US" dirty="0"/>
              <a:t>                        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4552C7-DB20-23DD-486A-A32FC00F1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" y="726963"/>
            <a:ext cx="7232904" cy="56555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E46A12-2989-227D-645E-69553AF27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480" y="3316994"/>
            <a:ext cx="4689348" cy="26197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EE0EE1-6B69-DB76-F705-86FB2B6C9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309" y="9144"/>
            <a:ext cx="5473691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FCF22-37F2-5032-02DE-79560DD1D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75905-945E-607F-9C5A-924CC406A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37"/>
            <a:ext cx="11868912" cy="4882896"/>
          </a:xfrm>
        </p:spPr>
        <p:txBody>
          <a:bodyPr>
            <a:normAutofit/>
          </a:bodyPr>
          <a:lstStyle/>
          <a:p>
            <a:r>
              <a:rPr lang="en-US" b="1" dirty="0"/>
              <a:t>Now, Continue the same process for the subset  of data instances branched with CGPA ≥ 9</a:t>
            </a:r>
            <a:endParaRPr lang="en-US" sz="2800" dirty="0"/>
          </a:p>
          <a:p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DBA156-9F4D-911C-F572-B417AB2B2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454" y="763539"/>
            <a:ext cx="9491472" cy="598473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080FEB8-E987-211C-5156-A44BFC430CF3}"/>
              </a:ext>
            </a:extLst>
          </p:cNvPr>
          <p:cNvSpPr/>
          <p:nvPr/>
        </p:nvSpPr>
        <p:spPr>
          <a:xfrm>
            <a:off x="1749922" y="2441449"/>
            <a:ext cx="6165642" cy="4471416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23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CA135-9377-2656-7FB9-9DE0A46B0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936B2-5F07-0351-4728-E9B0F89AA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1868912" cy="4882896"/>
          </a:xfrm>
        </p:spPr>
        <p:txBody>
          <a:bodyPr>
            <a:normAutofit/>
          </a:bodyPr>
          <a:lstStyle/>
          <a:p>
            <a:r>
              <a:rPr lang="en-US" b="1" dirty="0"/>
              <a:t>Iteration2</a:t>
            </a:r>
            <a:r>
              <a:rPr lang="en-US" dirty="0"/>
              <a:t>: </a:t>
            </a:r>
          </a:p>
          <a:p>
            <a:r>
              <a:rPr lang="en-US" dirty="0"/>
              <a:t>Entropy_Info(Target_attribute = </a:t>
            </a:r>
            <a:r>
              <a:rPr lang="en-US" dirty="0" err="1"/>
              <a:t>JoBOffer</a:t>
            </a:r>
            <a:r>
              <a:rPr lang="en-US" dirty="0"/>
              <a:t>) = Entropy_Info(T)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                 = </a:t>
            </a:r>
            <a:r>
              <a:rPr lang="en-US" sz="2800" b="1" dirty="0"/>
              <a:t>Entropy_Info(3,1)  = 0.8108</a:t>
            </a:r>
          </a:p>
          <a:p>
            <a:pPr lvl="1"/>
            <a:r>
              <a:rPr lang="en-US" b="1" dirty="0"/>
              <a:t>Gain</a:t>
            </a:r>
            <a:r>
              <a:rPr lang="en-US" dirty="0"/>
              <a:t>(</a:t>
            </a:r>
            <a:r>
              <a:rPr lang="en-US" b="1" dirty="0"/>
              <a:t>Interactiveness</a:t>
            </a:r>
            <a:r>
              <a:rPr lang="en-US" dirty="0"/>
              <a:t>) = Entropy_Info(T)  - Entropy_Info(T, Interactiveness)  </a:t>
            </a:r>
          </a:p>
          <a:p>
            <a:pPr marL="457200" lvl="1" indent="0">
              <a:buNone/>
            </a:pPr>
            <a:r>
              <a:rPr lang="en-US" dirty="0"/>
              <a:t>                                           = 0.8108 – 0.4997 = </a:t>
            </a:r>
            <a:r>
              <a:rPr lang="en-US" b="1" dirty="0"/>
              <a:t>0.3111</a:t>
            </a:r>
          </a:p>
          <a:p>
            <a:pPr lvl="1"/>
            <a:r>
              <a:rPr lang="en-US" b="1" dirty="0"/>
              <a:t>Gain (Practical Knowledge) = </a:t>
            </a:r>
            <a:r>
              <a:rPr lang="en-US" dirty="0"/>
              <a:t>Entropy_Info(T)  - Entropy_Info(T, Practical Knowledge)  </a:t>
            </a:r>
          </a:p>
          <a:p>
            <a:pPr marL="457200" lvl="1" indent="0">
              <a:buNone/>
            </a:pPr>
            <a:r>
              <a:rPr lang="en-US" dirty="0"/>
              <a:t>                                                      = 0.8108 – 0 = </a:t>
            </a:r>
            <a:r>
              <a:rPr lang="en-US" b="1" dirty="0"/>
              <a:t>0.8108</a:t>
            </a:r>
          </a:p>
          <a:p>
            <a:pPr lvl="1"/>
            <a:r>
              <a:rPr lang="en-US" b="1" dirty="0"/>
              <a:t>Gain( Communication skills) = </a:t>
            </a:r>
            <a:r>
              <a:rPr lang="en-US" dirty="0"/>
              <a:t>Entropy_Info(T)  - Entropy_Info(T, Communication Skills) </a:t>
            </a:r>
          </a:p>
          <a:p>
            <a:pPr marL="457200" lvl="1" indent="0">
              <a:buNone/>
            </a:pPr>
            <a:r>
              <a:rPr lang="en-US" b="1" dirty="0"/>
              <a:t>                                                       = </a:t>
            </a:r>
            <a:r>
              <a:rPr lang="en-US" dirty="0"/>
              <a:t>0.8108 – 0 = </a:t>
            </a:r>
            <a:r>
              <a:rPr lang="en-US" b="1" dirty="0"/>
              <a:t>0.8108</a:t>
            </a:r>
            <a:r>
              <a:rPr lang="en-US" dirty="0"/>
              <a:t>                        </a:t>
            </a:r>
          </a:p>
          <a:p>
            <a:endParaRPr lang="en-IN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9654245-034B-5D7C-5EBC-E1AF6F0B393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41266" y="4605160"/>
          <a:ext cx="4670552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70352">
                  <a:extLst>
                    <a:ext uri="{9D8B030D-6E8A-4147-A177-3AD203B41FA5}">
                      <a16:colId xmlns:a16="http://schemas.microsoft.com/office/drawing/2014/main" val="339267745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408191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Attributes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Gain</a:t>
                      </a:r>
                      <a:endParaRPr lang="en-IN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5656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r>
                        <a:rPr lang="en-US" sz="2400" dirty="0"/>
                        <a:t>Interactiveness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0.3111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3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Practical Knowledge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0.8108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74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Communication Skills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0.8108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91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292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45852-CE56-2098-AD39-DF6242EAA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B7676-FE88-9CB5-0F3D-78EE81444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1868912" cy="1728215"/>
          </a:xfrm>
        </p:spPr>
        <p:txBody>
          <a:bodyPr>
            <a:normAutofit/>
          </a:bodyPr>
          <a:lstStyle/>
          <a:p>
            <a:r>
              <a:rPr lang="en-US" dirty="0"/>
              <a:t>Here both the attributes “ </a:t>
            </a:r>
            <a:r>
              <a:rPr lang="en-US" b="1" dirty="0"/>
              <a:t>Practical Knowledge</a:t>
            </a:r>
            <a:r>
              <a:rPr lang="en-US" dirty="0"/>
              <a:t>” and “ </a:t>
            </a:r>
            <a:r>
              <a:rPr lang="en-US" b="1" dirty="0"/>
              <a:t>Communication Skills</a:t>
            </a:r>
            <a:r>
              <a:rPr lang="en-US" dirty="0"/>
              <a:t>” have the same Gain. So we can either construct the decision tree using “ </a:t>
            </a:r>
            <a:r>
              <a:rPr lang="en-US" b="1" dirty="0"/>
              <a:t>Practical Knowledge</a:t>
            </a:r>
            <a:r>
              <a:rPr lang="en-US" dirty="0"/>
              <a:t>” or “</a:t>
            </a:r>
            <a:r>
              <a:rPr lang="en-US" b="1" dirty="0"/>
              <a:t>Communication Skills</a:t>
            </a:r>
            <a:r>
              <a:rPr lang="en-US" dirty="0"/>
              <a:t>” . The final decision tree is shown in figure below: </a:t>
            </a: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61A4EA-C47E-532B-2DD5-10C56274259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1800" y="3005317"/>
          <a:ext cx="4670552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70352">
                  <a:extLst>
                    <a:ext uri="{9D8B030D-6E8A-4147-A177-3AD203B41FA5}">
                      <a16:colId xmlns:a16="http://schemas.microsoft.com/office/drawing/2014/main" val="339267745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408191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Attributes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Gain</a:t>
                      </a:r>
                      <a:endParaRPr lang="en-IN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5656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r>
                        <a:rPr lang="en-US" sz="2400" dirty="0"/>
                        <a:t>Interactiveness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0.3111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3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Practical Knowledge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0.8108</a:t>
                      </a:r>
                      <a:endParaRPr lang="en-IN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74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Communication Skills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0.8108</a:t>
                      </a:r>
                      <a:endParaRPr lang="en-IN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9161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4E72C4A-5919-A585-4AF8-3E2F18B14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034" y="1295213"/>
            <a:ext cx="5668166" cy="52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095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15"/>
            <a:ext cx="12192000" cy="65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374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Handling Continuous Variables in Decision </a:t>
            </a:r>
            <a:r>
              <a:rPr lang="en-IN" b="1" dirty="0" smtClean="0"/>
              <a:t>Trees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Using Packages that Implement Decision Trees</a:t>
            </a:r>
          </a:p>
          <a:p>
            <a:r>
              <a:rPr lang="en-IN" b="1" dirty="0"/>
              <a:t>Building a Decision Tree Algorithm Yourself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50001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Packages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 smtClean="0"/>
              <a:t>Rpart</a:t>
            </a:r>
            <a:r>
              <a:rPr lang="en-US" b="1" dirty="0" smtClean="0"/>
              <a:t>: </a:t>
            </a:r>
            <a:r>
              <a:rPr lang="en-US" dirty="0"/>
              <a:t>Provides functions for recursive partitioning for classification, regression, and survival trees.</a:t>
            </a:r>
            <a:endParaRPr lang="en-US" b="1" dirty="0" smtClean="0"/>
          </a:p>
          <a:p>
            <a:r>
              <a:rPr lang="en-US" b="1" dirty="0" smtClean="0"/>
              <a:t>Party: </a:t>
            </a:r>
            <a:r>
              <a:rPr lang="en-US" dirty="0"/>
              <a:t>Implements recursive partitioning algorithms, including conditional inference trees and random forests.</a:t>
            </a:r>
            <a:endParaRPr lang="en-US" b="1" dirty="0" smtClean="0"/>
          </a:p>
          <a:p>
            <a:r>
              <a:rPr lang="en-US" b="1" dirty="0" err="1" smtClean="0"/>
              <a:t>randomForest</a:t>
            </a:r>
            <a:r>
              <a:rPr lang="en-US" b="1" dirty="0" smtClean="0"/>
              <a:t>: </a:t>
            </a:r>
            <a:r>
              <a:rPr lang="en-US" dirty="0"/>
              <a:t>Offers functions to create and analyze random forest ensembles for classification and regression.</a:t>
            </a:r>
            <a:endParaRPr lang="en-US" b="1" dirty="0" smtClean="0"/>
          </a:p>
          <a:p>
            <a:r>
              <a:rPr lang="en-US" b="1" dirty="0" smtClean="0"/>
              <a:t>Caret: </a:t>
            </a:r>
            <a:r>
              <a:rPr lang="en-US" dirty="0"/>
              <a:t>A comprehensive package for building predictive models, featuring functions for data splitting, pre-processing, and model tuning.</a:t>
            </a:r>
            <a:endParaRPr lang="en-US" b="1" dirty="0" smtClean="0"/>
          </a:p>
          <a:p>
            <a:r>
              <a:rPr lang="en-US" b="1" dirty="0" smtClean="0"/>
              <a:t>Tree: </a:t>
            </a:r>
            <a:r>
              <a:rPr lang="en-US" dirty="0"/>
              <a:t>Provides methods for creating and analyzing classification and regression trees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00173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Packages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IN" b="1" dirty="0" err="1" smtClean="0"/>
              <a:t>scikit</a:t>
            </a:r>
            <a:r>
              <a:rPr lang="en-IN" b="1" dirty="0" smtClean="0"/>
              <a:t>-learn: </a:t>
            </a:r>
            <a:r>
              <a:rPr lang="en-US" dirty="0"/>
              <a:t>A versatile machine learning library that offers tools for data mining, data analysis, and building predictive models.</a:t>
            </a:r>
            <a:endParaRPr lang="en-IN" dirty="0"/>
          </a:p>
          <a:p>
            <a:pPr lvl="0"/>
            <a:r>
              <a:rPr lang="en-IN" b="1" dirty="0" err="1" smtClean="0"/>
              <a:t>XGBoost</a:t>
            </a:r>
            <a:r>
              <a:rPr lang="en-IN" b="1" dirty="0" smtClean="0"/>
              <a:t>: </a:t>
            </a:r>
            <a:r>
              <a:rPr lang="en-US" dirty="0"/>
              <a:t>An optimized gradient boosting library designed for speed and performance in machine learning tasks.</a:t>
            </a:r>
            <a:endParaRPr lang="en-IN" dirty="0"/>
          </a:p>
          <a:p>
            <a:pPr lvl="0"/>
            <a:r>
              <a:rPr lang="en-IN" b="1" dirty="0" err="1" smtClean="0"/>
              <a:t>LightGBM</a:t>
            </a:r>
            <a:r>
              <a:rPr lang="en-IN" b="1" dirty="0" smtClean="0"/>
              <a:t>: </a:t>
            </a:r>
            <a:r>
              <a:rPr lang="en-US" dirty="0"/>
              <a:t>A highly efficient gradient boosting framework that uses tree-based learning algorithms for fast and accurate predictions.</a:t>
            </a:r>
            <a:endParaRPr lang="en-IN" dirty="0"/>
          </a:p>
          <a:p>
            <a:pPr lvl="0"/>
            <a:r>
              <a:rPr lang="en-IN" b="1" dirty="0" err="1" smtClean="0"/>
              <a:t>CatBoost</a:t>
            </a:r>
            <a:r>
              <a:rPr lang="en-IN" b="1" dirty="0" smtClean="0"/>
              <a:t>: </a:t>
            </a:r>
            <a:r>
              <a:rPr lang="en-US" dirty="0"/>
              <a:t>A gradient boosting library that handles categorical features natively, improving accuracy and training speed.</a:t>
            </a:r>
            <a:endParaRPr lang="en-IN" dirty="0"/>
          </a:p>
          <a:p>
            <a:pPr lvl="0"/>
            <a:r>
              <a:rPr lang="en-IN" b="1" dirty="0" err="1" smtClean="0"/>
              <a:t>Statsmodels</a:t>
            </a:r>
            <a:r>
              <a:rPr lang="en-IN" b="1" dirty="0" smtClean="0"/>
              <a:t>: </a:t>
            </a:r>
            <a:r>
              <a:rPr lang="en-US" dirty="0"/>
              <a:t>Provides classes and functions for the estimation of many different statistical models, as well as for conducting statistical tests and data exploration.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35170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Building a Decision Tree Algorithm </a:t>
            </a:r>
            <a:r>
              <a:rPr lang="en-IN" b="1" dirty="0" smtClean="0"/>
              <a:t>Yourself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b="1" dirty="0"/>
              <a:t>Determine the Optimal </a:t>
            </a:r>
            <a:r>
              <a:rPr lang="en-IN" b="1" dirty="0" smtClean="0"/>
              <a:t>Threshold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Binary </a:t>
            </a:r>
            <a:r>
              <a:rPr lang="en-IN" b="1" dirty="0" smtClean="0"/>
              <a:t>Partitioning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Calculating Information </a:t>
            </a:r>
            <a:r>
              <a:rPr lang="en-IN" b="1" dirty="0" smtClean="0"/>
              <a:t>Gain</a:t>
            </a:r>
          </a:p>
          <a:p>
            <a:pPr marL="0" lvl="0" indent="0">
              <a:buNone/>
            </a:pPr>
            <a:endParaRPr lang="en-US" b="1" dirty="0" smtClean="0"/>
          </a:p>
          <a:p>
            <a:pPr marL="0" lvl="0" indent="0">
              <a:buNone/>
            </a:pPr>
            <a:r>
              <a:rPr lang="en-US" b="1" dirty="0" smtClean="0"/>
              <a:t>Other Ways</a:t>
            </a:r>
            <a:endParaRPr lang="en-IN" dirty="0"/>
          </a:p>
          <a:p>
            <a:pPr lvl="0"/>
            <a:r>
              <a:rPr lang="en-IN" b="1" dirty="0"/>
              <a:t>Threshold as a </a:t>
            </a:r>
            <a:r>
              <a:rPr lang="en-IN" b="1" dirty="0" err="1" smtClean="0"/>
              <a:t>Submodel</a:t>
            </a:r>
            <a:endParaRPr lang="en-IN" dirty="0"/>
          </a:p>
          <a:p>
            <a:r>
              <a:rPr lang="en-IN" b="1" dirty="0"/>
              <a:t>Creating </a:t>
            </a:r>
            <a:r>
              <a:rPr lang="en-IN" b="1" dirty="0" smtClean="0"/>
              <a:t>Bins( instead of Threshold)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90079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336"/>
            <a:ext cx="10515600" cy="107363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Random Forest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2898"/>
            <a:ext cx="10515600" cy="468406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Random Forest is an ensemble learning method primarily used for </a:t>
            </a:r>
            <a:r>
              <a:rPr lang="en-US" b="1" dirty="0"/>
              <a:t>classification and regression tasks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combines </a:t>
            </a:r>
            <a:r>
              <a:rPr lang="en-US" b="1" dirty="0"/>
              <a:t>multiple decision trees </a:t>
            </a:r>
            <a:r>
              <a:rPr lang="en-US" dirty="0"/>
              <a:t>to produce a more accurate and stable prediction. The key concept behind random forests is to create a </a:t>
            </a:r>
            <a:r>
              <a:rPr lang="en-US" b="1" dirty="0"/>
              <a:t>'forest' </a:t>
            </a:r>
            <a:r>
              <a:rPr lang="en-US" dirty="0"/>
              <a:t>of </a:t>
            </a:r>
            <a:r>
              <a:rPr lang="en-US" b="1" dirty="0"/>
              <a:t>decision trees</a:t>
            </a:r>
            <a:r>
              <a:rPr lang="en-US" dirty="0"/>
              <a:t>, where each tree is trained on a random subset of the data and features.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final prediction is made by </a:t>
            </a:r>
            <a:r>
              <a:rPr lang="en-US" b="1" dirty="0"/>
              <a:t>aggregating the predictions </a:t>
            </a:r>
            <a:r>
              <a:rPr lang="en-US" dirty="0"/>
              <a:t>from all individual trees.</a:t>
            </a:r>
            <a:endParaRPr lang="en-IN" dirty="0" smtClean="0"/>
          </a:p>
          <a:p>
            <a:r>
              <a:rPr lang="en-IN" b="1" dirty="0" smtClean="0"/>
              <a:t>Random </a:t>
            </a:r>
            <a:r>
              <a:rPr lang="en-IN" b="1" dirty="0"/>
              <a:t>forests </a:t>
            </a:r>
            <a:r>
              <a:rPr lang="en-IN" dirty="0"/>
              <a:t>improve decision trees by averaging multiple trees trained on different parts of your data, making your model more </a:t>
            </a:r>
            <a:r>
              <a:rPr lang="en-IN" b="1" dirty="0"/>
              <a:t>accurate and robust</a:t>
            </a:r>
            <a:r>
              <a:rPr lang="en-IN" dirty="0"/>
              <a:t>, but harder to interpret. </a:t>
            </a:r>
            <a:endParaRPr lang="en-IN" dirty="0" smtClean="0"/>
          </a:p>
          <a:p>
            <a:r>
              <a:rPr lang="en-IN" dirty="0" smtClean="0"/>
              <a:t>You </a:t>
            </a:r>
            <a:r>
              <a:rPr lang="en-IN" dirty="0"/>
              <a:t>just need to decide on the number of trees and the number of features to use at each split.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00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Bagging in Random Forest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Random forests are an advanced version of decision trees, using a method called </a:t>
            </a:r>
            <a:r>
              <a:rPr lang="en-IN" b="1" dirty="0"/>
              <a:t>bagging (or bootstrap aggregating) </a:t>
            </a:r>
            <a:r>
              <a:rPr lang="en-IN" dirty="0"/>
              <a:t>to improve accuracy and robustness at the expense of </a:t>
            </a:r>
            <a:r>
              <a:rPr lang="en-IN" dirty="0" smtClean="0"/>
              <a:t>interpretability</a:t>
            </a:r>
          </a:p>
          <a:p>
            <a:r>
              <a:rPr lang="en-IN" b="1" dirty="0"/>
              <a:t>Key Points:</a:t>
            </a:r>
          </a:p>
          <a:p>
            <a:pPr lvl="0"/>
            <a:r>
              <a:rPr lang="en-IN" b="1" dirty="0"/>
              <a:t>Bagging:</a:t>
            </a:r>
            <a:r>
              <a:rPr lang="en-IN" dirty="0"/>
              <a:t> This technique creates </a:t>
            </a:r>
            <a:r>
              <a:rPr lang="en-IN" b="1" dirty="0"/>
              <a:t>multiple subsets </a:t>
            </a:r>
            <a:r>
              <a:rPr lang="en-IN" dirty="0"/>
              <a:t>of your data by </a:t>
            </a:r>
            <a:r>
              <a:rPr lang="en-IN" b="1" dirty="0"/>
              <a:t>sampling with replacement</a:t>
            </a:r>
            <a:r>
              <a:rPr lang="en-IN" dirty="0"/>
              <a:t>. Each subset is used to train a different tree. This helps to reduce variance and avoid overfitting.</a:t>
            </a:r>
          </a:p>
          <a:p>
            <a:pPr lvl="0"/>
            <a:r>
              <a:rPr lang="en-IN" b="1" dirty="0"/>
              <a:t>Hyperparameters:</a:t>
            </a:r>
            <a:r>
              <a:rPr lang="en-IN" dirty="0"/>
              <a:t> Random forests are simple to set up with two main hyperparameters:</a:t>
            </a:r>
          </a:p>
          <a:p>
            <a:pPr lvl="1"/>
            <a:r>
              <a:rPr lang="en-IN" b="1" dirty="0"/>
              <a:t>Number of trees (N):</a:t>
            </a:r>
            <a:r>
              <a:rPr lang="en-IN" dirty="0"/>
              <a:t> How many trees to include in the forest.</a:t>
            </a:r>
          </a:p>
          <a:p>
            <a:pPr lvl="1"/>
            <a:r>
              <a:rPr lang="en-IN" b="1" dirty="0"/>
              <a:t>Number of features (F):</a:t>
            </a:r>
            <a:r>
              <a:rPr lang="en-IN" dirty="0"/>
              <a:t> How many features to randomly select at each split in a tree</a:t>
            </a:r>
            <a:r>
              <a:rPr lang="en-IN" dirty="0" smtClean="0"/>
              <a:t>.</a:t>
            </a:r>
          </a:p>
          <a:p>
            <a:pPr lvl="1"/>
            <a:r>
              <a:rPr lang="en-US" b="1" dirty="0" smtClean="0"/>
              <a:t>Tree-specific </a:t>
            </a:r>
            <a:r>
              <a:rPr lang="en-US" b="1" dirty="0"/>
              <a:t>parameters </a:t>
            </a:r>
            <a:r>
              <a:rPr lang="en-US" dirty="0"/>
              <a:t>(e.g., max </a:t>
            </a:r>
            <a:r>
              <a:rPr lang="en-US" dirty="0" smtClean="0"/>
              <a:t>tree depth</a:t>
            </a:r>
            <a:r>
              <a:rPr lang="en-US" dirty="0"/>
              <a:t>, min samples per leaf) to optimize performance.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740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Bootstrapping in Random Forest: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A bootstrap sample involves </a:t>
            </a:r>
            <a:r>
              <a:rPr lang="en-IN" b="1" dirty="0"/>
              <a:t>randomly selecting data points </a:t>
            </a:r>
            <a:r>
              <a:rPr lang="en-IN" dirty="0"/>
              <a:t>with replacement, often using 80% of the dataset.</a:t>
            </a:r>
          </a:p>
          <a:p>
            <a:pPr lvl="0"/>
            <a:r>
              <a:rPr lang="en-IN" dirty="0"/>
              <a:t>This introduces a third </a:t>
            </a:r>
            <a:r>
              <a:rPr lang="en-IN" b="1" dirty="0" err="1"/>
              <a:t>hyperparameter</a:t>
            </a:r>
            <a:r>
              <a:rPr lang="en-IN" dirty="0"/>
              <a:t>, the sample size, but it's usually kept constant.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469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90" y="103868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Random Forest Algorithm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18" y="151771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Input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Training Dataset</a:t>
            </a:r>
            <a:r>
              <a:rPr lang="en-US" dirty="0"/>
              <a:t>: A dataset with NNN samples and MMM features.</a:t>
            </a:r>
          </a:p>
          <a:p>
            <a:pPr lvl="1"/>
            <a:r>
              <a:rPr lang="en-US" b="1" dirty="0"/>
              <a:t>Number of Trees (T)</a:t>
            </a:r>
            <a:r>
              <a:rPr lang="en-US" dirty="0"/>
              <a:t>: Number of decision trees to include in the forest.</a:t>
            </a:r>
          </a:p>
          <a:p>
            <a:pPr lvl="1"/>
            <a:r>
              <a:rPr lang="en-US" b="1" dirty="0"/>
              <a:t>Number of Features (F)</a:t>
            </a:r>
            <a:r>
              <a:rPr lang="en-US" dirty="0"/>
              <a:t>: Number of features to consider for splitting at each node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For each Tree </a:t>
            </a:r>
            <a:r>
              <a:rPr lang="en-US" b="1" dirty="0" smtClean="0"/>
              <a:t>t </a:t>
            </a:r>
            <a:r>
              <a:rPr lang="en-US" b="1" dirty="0"/>
              <a:t>in </a:t>
            </a:r>
            <a:r>
              <a:rPr lang="en-US" b="1" dirty="0" smtClean="0"/>
              <a:t>T:</a:t>
            </a:r>
          </a:p>
          <a:p>
            <a:pPr lvl="1"/>
            <a:r>
              <a:rPr lang="en-US" b="1" dirty="0" smtClean="0"/>
              <a:t>Bootstrap Sampling</a:t>
            </a:r>
          </a:p>
          <a:p>
            <a:pPr lvl="1"/>
            <a:r>
              <a:rPr lang="en-US" b="1" dirty="0" smtClean="0"/>
              <a:t>Feature Selection</a:t>
            </a:r>
          </a:p>
          <a:p>
            <a:pPr lvl="1"/>
            <a:r>
              <a:rPr lang="en-US" b="1" dirty="0" smtClean="0"/>
              <a:t>Tree Construction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Ensemble Learning : </a:t>
            </a:r>
            <a:r>
              <a:rPr lang="en-IN" b="1" dirty="0"/>
              <a:t>Aggregate Predictions</a:t>
            </a:r>
            <a:r>
              <a:rPr lang="en-IN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Output: </a:t>
            </a:r>
          </a:p>
          <a:p>
            <a:pPr lvl="1"/>
            <a:r>
              <a:rPr lang="en-US" b="1" dirty="0" smtClean="0"/>
              <a:t>Random </a:t>
            </a:r>
            <a:r>
              <a:rPr lang="en-US" b="1" dirty="0"/>
              <a:t>Forest Model</a:t>
            </a:r>
            <a:r>
              <a:rPr lang="en-US" dirty="0"/>
              <a:t>: A collection of </a:t>
            </a:r>
            <a:r>
              <a:rPr lang="en-US" dirty="0" smtClean="0"/>
              <a:t>T </a:t>
            </a:r>
            <a:r>
              <a:rPr lang="en-US" dirty="0"/>
              <a:t>decision trees trained on different bootstrap samples and subsets of features.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270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User Retention: Interpretability Versus Predictive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The balance between interpretability and predictive power is important in user retention using decision trees. The key points </a:t>
            </a:r>
            <a:r>
              <a:rPr lang="en-IN" dirty="0" smtClean="0"/>
              <a:t>includes: 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Interpretability vs. Predictive </a:t>
            </a:r>
            <a:r>
              <a:rPr lang="en-IN" b="1" dirty="0" smtClean="0"/>
              <a:t>Power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Insightful </a:t>
            </a:r>
            <a:r>
              <a:rPr lang="en-IN" b="1" dirty="0" smtClean="0"/>
              <a:t>Interpretation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Causal vs. Correlation </a:t>
            </a:r>
            <a:r>
              <a:rPr lang="en-IN" b="1" dirty="0" smtClean="0"/>
              <a:t>Understanding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Feature Selection and </a:t>
            </a:r>
            <a:r>
              <a:rPr lang="en-IN" b="1" dirty="0" smtClean="0"/>
              <a:t>Testing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Practical Implementation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865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1"/>
            <a:ext cx="10961914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David </a:t>
            </a:r>
            <a:r>
              <a:rPr lang="en-IN" b="1" dirty="0" err="1"/>
              <a:t>Huffaker</a:t>
            </a:r>
            <a:r>
              <a:rPr lang="en-IN" b="1" dirty="0"/>
              <a:t>: Google’s Hybrid Approach to Social </a:t>
            </a:r>
            <a:r>
              <a:rPr lang="en-IN" b="1" dirty="0" smtClean="0"/>
              <a:t>Research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043" y="2376131"/>
            <a:ext cx="10515600" cy="288633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b="1" dirty="0"/>
              <a:t>Google's Approach to Research and </a:t>
            </a:r>
            <a:r>
              <a:rPr lang="en-IN" b="1" dirty="0" smtClean="0"/>
              <a:t>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Moving from Descriptive to Predictive </a:t>
            </a:r>
            <a:r>
              <a:rPr lang="en-IN" b="1" dirty="0" smtClean="0"/>
              <a:t>Analysis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Insights from Mixed-Methods Research</a:t>
            </a:r>
            <a:r>
              <a:rPr lang="en-IN" dirty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Social Layer Integration Across Google Products</a:t>
            </a:r>
            <a:r>
              <a:rPr lang="en-IN" dirty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Privacy Concerns and User Engagement</a:t>
            </a:r>
            <a:r>
              <a:rPr lang="en-IN" dirty="0"/>
              <a:t>: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601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1. Google's </a:t>
            </a:r>
            <a:r>
              <a:rPr lang="en-IN" b="1" dirty="0"/>
              <a:t>Approach to Research and Development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564" y="2015413"/>
            <a:ext cx="10515600" cy="3470988"/>
          </a:xfrm>
        </p:spPr>
        <p:txBody>
          <a:bodyPr/>
          <a:lstStyle/>
          <a:p>
            <a:r>
              <a:rPr lang="en-US" b="1" dirty="0" smtClean="0"/>
              <a:t>Google </a:t>
            </a:r>
            <a:r>
              <a:rPr lang="en-US" b="1" dirty="0"/>
              <a:t>integrates research with product development</a:t>
            </a:r>
            <a:r>
              <a:rPr lang="en-US" dirty="0"/>
              <a:t>, emphasizing iterative work and early deployment of near-production code 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smtClean="0"/>
              <a:t>Researchers </a:t>
            </a:r>
            <a:r>
              <a:rPr lang="en-US" b="1" dirty="0"/>
              <a:t>collaborate closely with product teams </a:t>
            </a:r>
            <a:r>
              <a:rPr lang="en-US" dirty="0"/>
              <a:t>to deploy experiments at scale and conduct iterative testing with smaller user groups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463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2. </a:t>
            </a:r>
            <a:r>
              <a:rPr lang="en-IN" b="1" dirty="0"/>
              <a:t>Moving from Descriptive to Predictive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97085"/>
          </a:xfrm>
        </p:spPr>
        <p:txBody>
          <a:bodyPr/>
          <a:lstStyle/>
          <a:p>
            <a:r>
              <a:rPr lang="en-US" dirty="0" smtClean="0"/>
              <a:t>David </a:t>
            </a:r>
            <a:r>
              <a:rPr lang="en-US" dirty="0"/>
              <a:t>advocates transitioning from descriptive data analysis to experimental designs that establish causal relationships 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smtClean="0"/>
              <a:t>Example</a:t>
            </a:r>
            <a:r>
              <a:rPr lang="en-US" b="1" dirty="0"/>
              <a:t>: </a:t>
            </a:r>
            <a:r>
              <a:rPr lang="en-US" dirty="0"/>
              <a:t>Introduction of </a:t>
            </a:r>
            <a:r>
              <a:rPr lang="en-US" dirty="0" err="1"/>
              <a:t>Google+'s</a:t>
            </a:r>
            <a:r>
              <a:rPr lang="en-US" dirty="0"/>
              <a:t> "</a:t>
            </a:r>
            <a:r>
              <a:rPr lang="en-US" b="1" dirty="0"/>
              <a:t>circle of friends</a:t>
            </a:r>
            <a:r>
              <a:rPr lang="en-US" dirty="0"/>
              <a:t>" feature involved mixed-method approaches to understand user motivations for selective sharing.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054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en-IN" b="1" dirty="0" smtClean="0"/>
              <a:t>3. Insights </a:t>
            </a:r>
            <a:r>
              <a:rPr lang="en-IN" b="1" dirty="0"/>
              <a:t>from Mixed-Methods Research</a:t>
            </a:r>
            <a:r>
              <a:rPr lang="en-IN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</a:t>
            </a:r>
            <a:r>
              <a:rPr lang="en-US" dirty="0"/>
              <a:t>employed both qualitative (interviews, surveys) and quantitative (data analysis from 100,000 users) methods to study user behavior and preferences [8].</a:t>
            </a:r>
          </a:p>
          <a:p>
            <a:r>
              <a:rPr lang="en-US" dirty="0" smtClean="0"/>
              <a:t>Key </a:t>
            </a:r>
            <a:r>
              <a:rPr lang="en-US" dirty="0"/>
              <a:t>findings included user preferences for privacy, relevance, and distribution when sharing content.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763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US" dirty="0" smtClean="0"/>
              <a:t>4. </a:t>
            </a:r>
            <a:r>
              <a:rPr lang="en-IN" b="1" dirty="0"/>
              <a:t>Social Layer Integration Across Google Products</a:t>
            </a:r>
            <a:r>
              <a:rPr lang="en-IN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Google integrates social elements into various products like </a:t>
            </a:r>
            <a:r>
              <a:rPr lang="en-IN" b="1" dirty="0"/>
              <a:t>Search, incorporating social annotations</a:t>
            </a:r>
            <a:r>
              <a:rPr lang="en-IN" dirty="0"/>
              <a:t> based on user preferences and domain expertise </a:t>
            </a:r>
          </a:p>
        </p:txBody>
      </p:sp>
    </p:spTree>
    <p:extLst>
      <p:ext uri="{BB962C8B-B14F-4D97-AF65-F5344CB8AC3E}">
        <p14:creationId xmlns:p14="http://schemas.microsoft.com/office/powerpoint/2010/main" val="368946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en-US" dirty="0" smtClean="0"/>
              <a:t>5. </a:t>
            </a:r>
            <a:r>
              <a:rPr lang="en-IN" b="1" dirty="0"/>
              <a:t>Privacy Concerns and User Engagement</a:t>
            </a:r>
            <a:r>
              <a:rPr lang="en-IN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2074"/>
            <a:ext cx="10515600" cy="2373151"/>
          </a:xfrm>
        </p:spPr>
        <p:txBody>
          <a:bodyPr/>
          <a:lstStyle/>
          <a:p>
            <a:r>
              <a:rPr lang="en-US" dirty="0" smtClean="0"/>
              <a:t>Privacy </a:t>
            </a:r>
            <a:r>
              <a:rPr lang="en-US" dirty="0"/>
              <a:t>concerns significantly impact user </a:t>
            </a:r>
            <a:r>
              <a:rPr lang="en-US" b="1" dirty="0"/>
              <a:t>engagement, highlighting </a:t>
            </a:r>
            <a:r>
              <a:rPr lang="en-US" dirty="0"/>
              <a:t>the importance of clear information and control over shared data 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Users </a:t>
            </a:r>
            <a:r>
              <a:rPr lang="en-US" dirty="0"/>
              <a:t>are wary of </a:t>
            </a:r>
            <a:r>
              <a:rPr lang="en-US" b="1" dirty="0"/>
              <a:t>identity theft, unwanted spam, and privacy breaches </a:t>
            </a:r>
            <a:r>
              <a:rPr lang="en-US" dirty="0"/>
              <a:t>affecting both digital and physical realms.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096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67" y="83977"/>
            <a:ext cx="12080033" cy="72778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IN" sz="3200" b="1" dirty="0"/>
              <a:t>The survey identified major concerns among users, categorized as</a:t>
            </a:r>
            <a:r>
              <a:rPr lang="en-IN" sz="3200" b="1" dirty="0" smtClean="0"/>
              <a:t>: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355" y="1026367"/>
            <a:ext cx="10515600" cy="5831633"/>
          </a:xfrm>
        </p:spPr>
        <p:txBody>
          <a:bodyPr>
            <a:normAutofit/>
          </a:bodyPr>
          <a:lstStyle/>
          <a:p>
            <a:pPr lvl="0"/>
            <a:r>
              <a:rPr lang="en-IN" b="1" dirty="0"/>
              <a:t>Identity theft</a:t>
            </a:r>
            <a:endParaRPr lang="en-IN" sz="2400" dirty="0"/>
          </a:p>
          <a:p>
            <a:pPr lvl="1"/>
            <a:r>
              <a:rPr lang="en-IN" b="1" dirty="0"/>
              <a:t>Financial loss</a:t>
            </a:r>
            <a:endParaRPr lang="en-IN" sz="2000" dirty="0"/>
          </a:p>
          <a:p>
            <a:pPr lvl="0"/>
            <a:r>
              <a:rPr lang="en-IN" b="1" dirty="0"/>
              <a:t>Digital world</a:t>
            </a:r>
            <a:endParaRPr lang="en-IN" sz="2400" dirty="0"/>
          </a:p>
          <a:p>
            <a:pPr lvl="1"/>
            <a:r>
              <a:rPr lang="en-IN" dirty="0"/>
              <a:t>Access to personal data</a:t>
            </a:r>
            <a:endParaRPr lang="en-IN" sz="2000" dirty="0"/>
          </a:p>
          <a:p>
            <a:pPr lvl="1"/>
            <a:r>
              <a:rPr lang="en-IN" dirty="0"/>
              <a:t>Privacy regarding searched content</a:t>
            </a:r>
            <a:endParaRPr lang="en-IN" sz="2000" dirty="0"/>
          </a:p>
          <a:p>
            <a:pPr lvl="1"/>
            <a:r>
              <a:rPr lang="en-IN" dirty="0"/>
              <a:t>Risk of receiving unwanted spam</a:t>
            </a:r>
            <a:endParaRPr lang="en-IN" sz="2000" dirty="0"/>
          </a:p>
          <a:p>
            <a:pPr lvl="1"/>
            <a:r>
              <a:rPr lang="en-IN" dirty="0"/>
              <a:t>Embarrassment from provocative photos being seen</a:t>
            </a:r>
            <a:endParaRPr lang="en-IN" sz="2000" dirty="0"/>
          </a:p>
          <a:p>
            <a:pPr lvl="1"/>
            <a:r>
              <a:rPr lang="en-IN" dirty="0"/>
              <a:t>Unwanted solicitation</a:t>
            </a:r>
            <a:endParaRPr lang="en-IN" sz="2000" dirty="0"/>
          </a:p>
          <a:p>
            <a:pPr lvl="1"/>
            <a:r>
              <a:rPr lang="en-IN" dirty="0"/>
              <a:t>Unwanted ad targeting</a:t>
            </a:r>
            <a:endParaRPr lang="en-IN" sz="2000" dirty="0"/>
          </a:p>
          <a:p>
            <a:pPr lvl="0"/>
            <a:r>
              <a:rPr lang="en-IN" b="1" dirty="0"/>
              <a:t>Physical world</a:t>
            </a:r>
            <a:endParaRPr lang="en-IN" sz="2400" dirty="0"/>
          </a:p>
          <a:p>
            <a:pPr lvl="1"/>
            <a:r>
              <a:rPr lang="en-IN" dirty="0"/>
              <a:t>Offline threats or harassment</a:t>
            </a:r>
            <a:endParaRPr lang="en-IN" sz="2000" dirty="0"/>
          </a:p>
          <a:p>
            <a:pPr lvl="1"/>
            <a:r>
              <a:rPr lang="en-IN" dirty="0"/>
              <a:t>Potential harm to family members</a:t>
            </a:r>
            <a:endParaRPr lang="en-IN" sz="2000" dirty="0"/>
          </a:p>
          <a:p>
            <a:pPr lvl="1"/>
            <a:r>
              <a:rPr lang="en-IN" dirty="0"/>
              <a:t>Stalking incidents</a:t>
            </a:r>
            <a:endParaRPr lang="en-IN" sz="2000" dirty="0"/>
          </a:p>
          <a:p>
            <a:pPr lvl="1"/>
            <a:r>
              <a:rPr lang="en-IN" dirty="0"/>
              <a:t>Risks to employment due to online activities</a:t>
            </a:r>
            <a:endParaRPr lang="en-IN" sz="2000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18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7" y="0"/>
            <a:ext cx="11625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6425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083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2998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959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864"/>
            <a:ext cx="12175524" cy="664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5202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Recommendation Engines: Building a User-Facing Data Product at Scale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Recommendation engines, also known as recommendation systems, are a prime example of data products. </a:t>
            </a:r>
            <a:r>
              <a:rPr lang="en-IN" b="1" dirty="0" smtClean="0"/>
              <a:t>Example</a:t>
            </a:r>
            <a:r>
              <a:rPr lang="en-IN" dirty="0" smtClean="0"/>
              <a:t> : Amazon </a:t>
            </a:r>
            <a:r>
              <a:rPr lang="en-IN" dirty="0"/>
              <a:t>and Netflix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These systems use data generated by users, such as book purchases or movie ratings, </a:t>
            </a:r>
            <a:r>
              <a:rPr lang="en-IN" b="1" dirty="0"/>
              <a:t>to provide personalized recommendations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This </a:t>
            </a:r>
            <a:r>
              <a:rPr lang="en-IN" dirty="0"/>
              <a:t>process involves </a:t>
            </a:r>
            <a:r>
              <a:rPr lang="en-IN" b="1" dirty="0"/>
              <a:t>complex engineering and algorithms</a:t>
            </a:r>
            <a:r>
              <a:rPr lang="en-IN" dirty="0"/>
              <a:t>, requiring knowledge of linear algebra and coding. </a:t>
            </a:r>
            <a:endParaRPr lang="en-IN" dirty="0" smtClean="0"/>
          </a:p>
          <a:p>
            <a:r>
              <a:rPr lang="en-IN" dirty="0" smtClean="0"/>
              <a:t>Building </a:t>
            </a:r>
            <a:r>
              <a:rPr lang="en-IN" dirty="0"/>
              <a:t>such systems highlights the challenges of handling Big Data and implementing scalable solutions.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82417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Matt </a:t>
            </a:r>
            <a:r>
              <a:rPr lang="en-IN" b="1" dirty="0" err="1"/>
              <a:t>Gattis</a:t>
            </a:r>
            <a:r>
              <a:rPr lang="en-IN" b="1" dirty="0"/>
              <a:t>, </a:t>
            </a:r>
            <a:r>
              <a:rPr lang="en-IN" b="1" dirty="0" smtClean="0"/>
              <a:t>Experience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In this context, </a:t>
            </a:r>
            <a:r>
              <a:rPr lang="en-IN" b="1" dirty="0"/>
              <a:t>Matt </a:t>
            </a:r>
            <a:r>
              <a:rPr lang="en-IN" b="1" dirty="0" err="1"/>
              <a:t>Gattis</a:t>
            </a:r>
            <a:r>
              <a:rPr lang="en-IN" b="1" dirty="0"/>
              <a:t>, an MIT graduate </a:t>
            </a:r>
            <a:r>
              <a:rPr lang="en-IN" dirty="0"/>
              <a:t>and co-founder of </a:t>
            </a:r>
            <a:r>
              <a:rPr lang="en-IN" b="1" dirty="0"/>
              <a:t>Hunch.com</a:t>
            </a:r>
            <a:r>
              <a:rPr lang="en-IN" dirty="0"/>
              <a:t>, shares his experience in building a recommendation system for the site. </a:t>
            </a:r>
            <a:r>
              <a:rPr lang="en-IN" b="1" dirty="0" smtClean="0"/>
              <a:t>Hunch.com</a:t>
            </a:r>
            <a:r>
              <a:rPr lang="en-IN" dirty="0" smtClean="0"/>
              <a:t>.</a:t>
            </a:r>
          </a:p>
          <a:p>
            <a:r>
              <a:rPr lang="en-IN" dirty="0" smtClean="0"/>
              <a:t>Initially </a:t>
            </a:r>
            <a:r>
              <a:rPr lang="en-IN" dirty="0"/>
              <a:t>asked </a:t>
            </a:r>
            <a:r>
              <a:rPr lang="en-IN" b="1" dirty="0"/>
              <a:t>users a series of questions to provide personalized advice on various topics</a:t>
            </a:r>
            <a:r>
              <a:rPr lang="en-IN" dirty="0"/>
              <a:t>, using </a:t>
            </a:r>
            <a:r>
              <a:rPr lang="en-IN" b="1" dirty="0"/>
              <a:t>machine learning to improve recommendations over time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They </a:t>
            </a:r>
            <a:r>
              <a:rPr lang="en-IN" dirty="0"/>
              <a:t>found that answering 20 questions could predict additional user preferences with </a:t>
            </a:r>
            <a:r>
              <a:rPr lang="en-IN" b="1" dirty="0"/>
              <a:t>80% accuracy</a:t>
            </a:r>
            <a:r>
              <a:rPr lang="en-IN" dirty="0"/>
              <a:t>, involving traits similar to those assessed by </a:t>
            </a:r>
            <a:r>
              <a:rPr lang="en-IN" b="1" dirty="0"/>
              <a:t>the Myers-Briggs Type Indicator </a:t>
            </a:r>
            <a:r>
              <a:rPr lang="en-IN" dirty="0"/>
              <a:t>(MBTI).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536558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Matt </a:t>
            </a:r>
            <a:r>
              <a:rPr lang="en-IN" b="1" dirty="0" err="1"/>
              <a:t>Gattis</a:t>
            </a:r>
            <a:r>
              <a:rPr lang="en-IN" b="1" dirty="0"/>
              <a:t>, </a:t>
            </a:r>
            <a:r>
              <a:rPr lang="en-IN" b="1" dirty="0" smtClean="0"/>
              <a:t>Experience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49216"/>
          </a:xfrm>
        </p:spPr>
        <p:txBody>
          <a:bodyPr>
            <a:normAutofit/>
          </a:bodyPr>
          <a:lstStyle/>
          <a:p>
            <a:r>
              <a:rPr lang="en-IN" dirty="0" smtClean="0"/>
              <a:t>Hunch </a:t>
            </a:r>
            <a:r>
              <a:rPr lang="en-IN" dirty="0"/>
              <a:t>later shifted to an </a:t>
            </a:r>
            <a:r>
              <a:rPr lang="en-IN" b="1" dirty="0"/>
              <a:t>API model, gathering data </a:t>
            </a:r>
            <a:r>
              <a:rPr lang="en-IN" dirty="0"/>
              <a:t>from the web and allowing third parties to use their service to personalize content. </a:t>
            </a:r>
            <a:endParaRPr lang="en-IN" dirty="0" smtClean="0"/>
          </a:p>
          <a:p>
            <a:r>
              <a:rPr lang="en-IN" dirty="0" smtClean="0"/>
              <a:t>This </a:t>
            </a:r>
            <a:r>
              <a:rPr lang="en-IN" dirty="0"/>
              <a:t>business model led to </a:t>
            </a:r>
            <a:r>
              <a:rPr lang="en-IN" b="1" dirty="0"/>
              <a:t>eBay acquiring Hunch</a:t>
            </a:r>
            <a:r>
              <a:rPr lang="en-IN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032605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A Real-World Recommendation </a:t>
            </a:r>
            <a:r>
              <a:rPr lang="en-IN" b="1" dirty="0" smtClean="0"/>
              <a:t>Engine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355" y="1825625"/>
            <a:ext cx="7428723" cy="4351338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Recommendation engines are </a:t>
            </a:r>
            <a:r>
              <a:rPr lang="en-IN" b="1" dirty="0"/>
              <a:t>ubiquitous, suggesting movies, books, and vacations based on users' past preferences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/>
              <a:t>To set up a recommendation engine, consider you have a set of </a:t>
            </a:r>
            <a:r>
              <a:rPr lang="en-IN" b="1" dirty="0"/>
              <a:t>users (U) and a set of items (V) </a:t>
            </a:r>
            <a:r>
              <a:rPr lang="en-IN" dirty="0"/>
              <a:t>to recommend. Represent this as a bipartite graph, where each user and item is a node, and edges connect users to items they have expressed opinions about. </a:t>
            </a:r>
            <a:endParaRPr lang="en-IN" dirty="0" smtClean="0"/>
          </a:p>
          <a:p>
            <a:r>
              <a:rPr lang="en-IN" dirty="0" smtClean="0"/>
              <a:t>These </a:t>
            </a:r>
            <a:r>
              <a:rPr lang="en-IN" dirty="0"/>
              <a:t>opinions could be positive, negative, or on a continuous scale, and are represented as numeric ratings.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668" y="2205390"/>
            <a:ext cx="3772426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802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A Real-World Recommendation </a:t>
            </a:r>
            <a:r>
              <a:rPr lang="en-IN" b="1" dirty="0" smtClean="0"/>
              <a:t>Engine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875" y="2208180"/>
            <a:ext cx="11338249" cy="3502155"/>
          </a:xfrm>
        </p:spPr>
        <p:txBody>
          <a:bodyPr>
            <a:normAutofit/>
          </a:bodyPr>
          <a:lstStyle/>
          <a:p>
            <a:r>
              <a:rPr lang="en-IN" dirty="0"/>
              <a:t>Using training data that includes known preferences of some users for some items, the goal is to predict other preferences for these users. </a:t>
            </a:r>
            <a:endParaRPr lang="en-IN" dirty="0" smtClean="0"/>
          </a:p>
          <a:p>
            <a:r>
              <a:rPr lang="en-IN" dirty="0" smtClean="0"/>
              <a:t>Additional </a:t>
            </a:r>
            <a:r>
              <a:rPr lang="en-IN" dirty="0"/>
              <a:t>metadata on users (</a:t>
            </a:r>
            <a:r>
              <a:rPr lang="en-IN" b="1" dirty="0"/>
              <a:t>e.g., gender, age</a:t>
            </a:r>
            <a:r>
              <a:rPr lang="en-IN" dirty="0"/>
              <a:t>) or items (</a:t>
            </a:r>
            <a:r>
              <a:rPr lang="en-IN" b="1" dirty="0"/>
              <a:t>e.g., </a:t>
            </a:r>
            <a:r>
              <a:rPr lang="en-IN" b="1" dirty="0" err="1"/>
              <a:t>color</a:t>
            </a:r>
            <a:r>
              <a:rPr lang="en-IN" dirty="0"/>
              <a:t>) can also be incorporated. </a:t>
            </a:r>
            <a:endParaRPr lang="en-IN" dirty="0" smtClean="0"/>
          </a:p>
          <a:p>
            <a:r>
              <a:rPr lang="en-IN" dirty="0" smtClean="0"/>
              <a:t>Users </a:t>
            </a:r>
            <a:r>
              <a:rPr lang="en-IN" dirty="0"/>
              <a:t>can be represented as </a:t>
            </a:r>
            <a:r>
              <a:rPr lang="en-IN" b="1" dirty="0"/>
              <a:t>vectors of features, </a:t>
            </a:r>
            <a:r>
              <a:rPr lang="en-IN" dirty="0"/>
              <a:t>which </a:t>
            </a:r>
            <a:r>
              <a:rPr lang="en-IN" b="1" dirty="0"/>
              <a:t>might include </a:t>
            </a:r>
            <a:r>
              <a:rPr lang="en-IN" b="1" dirty="0" smtClean="0"/>
              <a:t>preferences</a:t>
            </a:r>
            <a:r>
              <a:rPr lang="en-IN" dirty="0" smtClean="0"/>
              <a:t> depending </a:t>
            </a:r>
            <a:r>
              <a:rPr lang="en-IN" dirty="0"/>
              <a:t>on the context. </a:t>
            </a:r>
            <a:endParaRPr lang="en-IN" dirty="0" smtClean="0"/>
          </a:p>
          <a:p>
            <a:r>
              <a:rPr lang="en-IN" dirty="0" smtClean="0"/>
              <a:t>All </a:t>
            </a:r>
            <a:r>
              <a:rPr lang="en-IN" dirty="0"/>
              <a:t>user vectors can be combined into a large user matrix, denoted as U.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23925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" y="365125"/>
            <a:ext cx="12126686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sz="4000" b="1" dirty="0"/>
              <a:t>Using Nearest </a:t>
            </a:r>
            <a:r>
              <a:rPr lang="en-IN" sz="4000" b="1" dirty="0" smtClean="0"/>
              <a:t>Neighbour </a:t>
            </a:r>
            <a:r>
              <a:rPr lang="en-IN" sz="4000" b="1" dirty="0"/>
              <a:t>Algorithm  for </a:t>
            </a:r>
            <a:r>
              <a:rPr lang="en-IN" sz="4000" b="1" dirty="0" smtClean="0"/>
              <a:t>recommendation 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Purpose:</a:t>
            </a:r>
            <a:r>
              <a:rPr lang="en-IN" dirty="0"/>
              <a:t> To find the item(s) most similar to a given item based on certain features or characteristics.</a:t>
            </a:r>
          </a:p>
          <a:p>
            <a:r>
              <a:rPr lang="en-IN" b="1" dirty="0"/>
              <a:t>Steps</a:t>
            </a:r>
            <a:r>
              <a:rPr lang="en-IN" b="1" dirty="0" smtClean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sz="3200" b="1" dirty="0"/>
              <a:t>Data </a:t>
            </a:r>
            <a:r>
              <a:rPr lang="en-IN" sz="3200" b="1" dirty="0" smtClean="0"/>
              <a:t>Preparation</a:t>
            </a:r>
            <a:endParaRPr lang="en-IN" sz="3200" dirty="0"/>
          </a:p>
          <a:p>
            <a:pPr marL="971550" lvl="1" indent="-514350">
              <a:buFont typeface="+mj-lt"/>
              <a:buAutoNum type="arabicPeriod"/>
            </a:pPr>
            <a:r>
              <a:rPr lang="en-IN" sz="3200" b="1" dirty="0"/>
              <a:t>Choose a Distance </a:t>
            </a:r>
            <a:r>
              <a:rPr lang="en-IN" sz="3200" b="1" dirty="0" smtClean="0"/>
              <a:t>Metric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sz="3200" b="1" dirty="0"/>
              <a:t>Calculate </a:t>
            </a:r>
            <a:r>
              <a:rPr lang="en-IN" sz="3200" b="1" dirty="0" smtClean="0"/>
              <a:t>Distance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sz="3200" b="1" dirty="0"/>
              <a:t>Find Nearest </a:t>
            </a:r>
            <a:r>
              <a:rPr lang="en-IN" sz="3200" b="1" dirty="0" smtClean="0"/>
              <a:t>Neighbors</a:t>
            </a:r>
            <a:endParaRPr lang="en-IN" sz="3200" dirty="0"/>
          </a:p>
          <a:p>
            <a:pPr marL="971550" lvl="1" indent="-514350">
              <a:buFont typeface="+mj-lt"/>
              <a:buAutoNum type="arabicPeriod"/>
            </a:pPr>
            <a:r>
              <a:rPr lang="en-IN" sz="3200" b="1" dirty="0"/>
              <a:t>Recommendation</a:t>
            </a:r>
            <a:endParaRPr lang="en-IN" sz="32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517026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57" y="2155372"/>
            <a:ext cx="10515600" cy="18306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IN" b="1" dirty="0" smtClean="0"/>
              <a:t>Example: </a:t>
            </a:r>
            <a:r>
              <a:rPr lang="en-IN" dirty="0" smtClean="0"/>
              <a:t>Let's </a:t>
            </a:r>
            <a:r>
              <a:rPr lang="en-IN" dirty="0"/>
              <a:t>say you want to recommend movies based on a user's previous movie ratings.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266587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Step 1: Data Preparation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Movie A: [Action, 8.0, 120 min]</a:t>
            </a:r>
          </a:p>
          <a:p>
            <a:pPr lvl="0"/>
            <a:r>
              <a:rPr lang="en-IN" dirty="0"/>
              <a:t>Movie B: [Comedy, 6.5, 90 min]</a:t>
            </a:r>
          </a:p>
          <a:p>
            <a:pPr lvl="0"/>
            <a:r>
              <a:rPr lang="en-IN" dirty="0"/>
              <a:t>Movie C: [Action, 7.5, 110 min]</a:t>
            </a:r>
          </a:p>
          <a:p>
            <a:pPr lvl="0"/>
            <a:r>
              <a:rPr lang="en-IN" dirty="0"/>
              <a:t>Target Movie: [Action, 8.5, 115 min]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026953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Step 2: Choose a Distance </a:t>
            </a:r>
            <a:r>
              <a:rPr lang="en-IN" b="1" dirty="0" smtClean="0"/>
              <a:t>Metric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•	We'll use Euclidean distance</a:t>
            </a:r>
          </a:p>
        </p:txBody>
      </p:sp>
    </p:spTree>
    <p:extLst>
      <p:ext uri="{BB962C8B-B14F-4D97-AF65-F5344CB8AC3E}">
        <p14:creationId xmlns:p14="http://schemas.microsoft.com/office/powerpoint/2010/main" val="18535967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Step 3: Calculate </a:t>
            </a:r>
            <a:r>
              <a:rPr lang="en-IN" b="1" dirty="0" smtClean="0"/>
              <a:t>Distance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Distance(Target, A) = </a:t>
            </a:r>
            <a:r>
              <a:rPr lang="en-IN" dirty="0" err="1"/>
              <a:t>sqrt</a:t>
            </a:r>
            <a:r>
              <a:rPr lang="en-IN" dirty="0"/>
              <a:t>((8.5 - 8.0)^2 + (115 - 120)^2)</a:t>
            </a:r>
          </a:p>
          <a:p>
            <a:pPr lvl="0"/>
            <a:r>
              <a:rPr lang="en-IN" dirty="0"/>
              <a:t>Distance(Target, B) = </a:t>
            </a:r>
            <a:r>
              <a:rPr lang="en-IN" dirty="0" err="1"/>
              <a:t>sqrt</a:t>
            </a:r>
            <a:r>
              <a:rPr lang="en-IN" dirty="0"/>
              <a:t>((8.5 - 6.5)^2 + (115 - 90)^2)</a:t>
            </a:r>
          </a:p>
          <a:p>
            <a:pPr lvl="0"/>
            <a:r>
              <a:rPr lang="en-IN" dirty="0"/>
              <a:t>Distance(Target, C) = </a:t>
            </a:r>
            <a:r>
              <a:rPr lang="en-IN" dirty="0" err="1"/>
              <a:t>sqrt</a:t>
            </a:r>
            <a:r>
              <a:rPr lang="en-IN" dirty="0"/>
              <a:t>((8.5 - 7.5)^2 + (115 - 110)^2)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26610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Step 4: Find Nearest </a:t>
            </a:r>
            <a:r>
              <a:rPr lang="en-IN" b="1" dirty="0" smtClean="0"/>
              <a:t>Neighbors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Calculate the distances:</a:t>
            </a:r>
            <a:endParaRPr lang="en-IN" sz="2000" dirty="0"/>
          </a:p>
          <a:p>
            <a:pPr lvl="1"/>
            <a:r>
              <a:rPr lang="en-IN" dirty="0"/>
              <a:t>Distance(Target, A) ≈ 5.02</a:t>
            </a:r>
            <a:endParaRPr lang="en-IN" sz="1800" dirty="0"/>
          </a:p>
          <a:p>
            <a:pPr lvl="1"/>
            <a:r>
              <a:rPr lang="en-IN" dirty="0"/>
              <a:t>Distance(Target, B) ≈ 25.08</a:t>
            </a:r>
            <a:endParaRPr lang="en-IN" sz="1800" dirty="0"/>
          </a:p>
          <a:p>
            <a:pPr lvl="1"/>
            <a:r>
              <a:rPr lang="en-IN" dirty="0"/>
              <a:t>Distance(Target, C) ≈ 5.10</a:t>
            </a:r>
            <a:endParaRPr lang="en-IN" sz="1800" dirty="0"/>
          </a:p>
          <a:p>
            <a:pPr lvl="0"/>
            <a:r>
              <a:rPr lang="en-IN" dirty="0"/>
              <a:t>Sort distances: Movie A, Movie C, Movie B.</a:t>
            </a:r>
            <a:endParaRPr lang="en-IN" sz="2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118524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Step 5: </a:t>
            </a:r>
            <a:r>
              <a:rPr lang="en-IN" b="1" dirty="0" smtClean="0"/>
              <a:t>Recommendation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Nearest neighbors are Movie A and Movie C, as they have the smallest distances to the target movie</a:t>
            </a:r>
            <a:r>
              <a:rPr lang="en-IN" dirty="0" smtClean="0"/>
              <a:t>.</a:t>
            </a:r>
          </a:p>
          <a:p>
            <a:pPr marL="0" indent="0">
              <a:buNone/>
            </a:pPr>
            <a:r>
              <a:rPr lang="en-IN" dirty="0"/>
              <a:t>This simplified process shows how the Nearest </a:t>
            </a:r>
            <a:r>
              <a:rPr lang="en-IN" dirty="0" err="1"/>
              <a:t>Neighbor</a:t>
            </a:r>
            <a:r>
              <a:rPr lang="en-IN" dirty="0"/>
              <a:t> Algorithm can be used to find and recommend items similar to a given target item.</a:t>
            </a:r>
          </a:p>
          <a:p>
            <a:pPr marL="0" lv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080705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Problems with Nearest </a:t>
            </a:r>
            <a:r>
              <a:rPr lang="en-IN" b="1" dirty="0" smtClean="0"/>
              <a:t>Neighbors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Curse of Dimensionality</a:t>
            </a:r>
            <a:r>
              <a:rPr lang="en-IN" b="1" dirty="0" smtClean="0"/>
              <a:t>: </a:t>
            </a:r>
            <a:r>
              <a:rPr lang="en-IN" dirty="0" smtClean="0"/>
              <a:t>With </a:t>
            </a:r>
            <a:r>
              <a:rPr lang="en-IN" dirty="0"/>
              <a:t>too many dimensions (features), the closest neighbors can be very far apart, making them not truly "close."</a:t>
            </a:r>
            <a:endParaRPr lang="en-IN" sz="18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Overfitting</a:t>
            </a:r>
            <a:r>
              <a:rPr lang="en-IN" b="1" dirty="0" smtClean="0"/>
              <a:t>: </a:t>
            </a:r>
            <a:r>
              <a:rPr lang="en-IN" dirty="0" smtClean="0"/>
              <a:t>Relying </a:t>
            </a:r>
            <a:r>
              <a:rPr lang="en-IN" dirty="0"/>
              <a:t>on the nearest </a:t>
            </a:r>
            <a:r>
              <a:rPr lang="en-IN" dirty="0" err="1"/>
              <a:t>neighbor</a:t>
            </a:r>
            <a:r>
              <a:rPr lang="en-IN" dirty="0"/>
              <a:t> might result in noise. Using k-nearest neighbors (k-NN) with more neighbors (e.g., k=5) can help but still increases noise.</a:t>
            </a:r>
            <a:endParaRPr lang="en-IN" sz="18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Correlated Features</a:t>
            </a:r>
            <a:r>
              <a:rPr lang="en-IN" b="1" dirty="0" smtClean="0"/>
              <a:t>: </a:t>
            </a:r>
            <a:r>
              <a:rPr lang="en-IN" dirty="0" smtClean="0"/>
              <a:t>Many </a:t>
            </a:r>
            <a:r>
              <a:rPr lang="en-IN" dirty="0"/>
              <a:t>features are highly correlated, such as age and political views. Counting both can double the influence of a single feature, leading to poor performance. Projecting data onto a smaller dimensional space to account for correlations can help.</a:t>
            </a:r>
            <a:endParaRPr lang="en-IN" sz="18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Relative Importance of Features</a:t>
            </a:r>
            <a:r>
              <a:rPr lang="en-IN" b="1" dirty="0" smtClean="0"/>
              <a:t>: </a:t>
            </a:r>
            <a:r>
              <a:rPr lang="en-IN" dirty="0" smtClean="0"/>
              <a:t>Some </a:t>
            </a:r>
            <a:r>
              <a:rPr lang="en-IN" dirty="0"/>
              <a:t>features are more informative than others. Weighting features based on their importance (e.g., using </a:t>
            </a:r>
            <a:r>
              <a:rPr lang="en-IN" dirty="0" err="1"/>
              <a:t>covariances</a:t>
            </a:r>
            <a:r>
              <a:rPr lang="en-IN" dirty="0"/>
              <a:t>) can improve the model.</a:t>
            </a:r>
            <a:endParaRPr lang="en-IN" sz="18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Sparseness</a:t>
            </a:r>
            <a:r>
              <a:rPr lang="en-IN" b="1" dirty="0" smtClean="0"/>
              <a:t>: </a:t>
            </a:r>
            <a:r>
              <a:rPr lang="en-IN" dirty="0" smtClean="0"/>
              <a:t>Sparse </a:t>
            </a:r>
            <a:r>
              <a:rPr lang="en-IN" dirty="0"/>
              <a:t>vectors or matrices (lots of missing data) make it difficult to measure similarity because there’s little overlap between data points.</a:t>
            </a:r>
            <a:endParaRPr lang="en-IN" sz="1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10782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Problems with Nearest </a:t>
            </a:r>
            <a:r>
              <a:rPr lang="en-IN" b="1" dirty="0" smtClean="0"/>
              <a:t>Neighbors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 startAt="6"/>
            </a:pPr>
            <a:r>
              <a:rPr lang="en-IN" b="1" dirty="0"/>
              <a:t>Measurement Errors</a:t>
            </a:r>
            <a:r>
              <a:rPr lang="en-IN" b="1" dirty="0" smtClean="0"/>
              <a:t>: </a:t>
            </a:r>
            <a:r>
              <a:rPr lang="en-IN" dirty="0" smtClean="0"/>
              <a:t>People </a:t>
            </a:r>
            <a:r>
              <a:rPr lang="en-IN" dirty="0"/>
              <a:t>might lie or inaccurately report preferences, leading to errors in data.</a:t>
            </a:r>
            <a:endParaRPr lang="en-IN" sz="1800" dirty="0"/>
          </a:p>
          <a:p>
            <a:pPr marL="514350" lvl="0" indent="-514350">
              <a:buFont typeface="+mj-lt"/>
              <a:buAutoNum type="arabicPeriod" startAt="6"/>
            </a:pPr>
            <a:r>
              <a:rPr lang="en-IN" b="1" dirty="0"/>
              <a:t>Computational Complexity</a:t>
            </a:r>
            <a:r>
              <a:rPr lang="en-IN" b="1" dirty="0" smtClean="0"/>
              <a:t>: </a:t>
            </a:r>
            <a:r>
              <a:rPr lang="en-IN" dirty="0" smtClean="0"/>
              <a:t>Calculating </a:t>
            </a:r>
            <a:r>
              <a:rPr lang="en-IN" dirty="0"/>
              <a:t>distances for large datasets is computationally expensive.</a:t>
            </a:r>
            <a:endParaRPr lang="en-IN" sz="1800" dirty="0"/>
          </a:p>
          <a:p>
            <a:pPr marL="514350" lvl="0" indent="-514350">
              <a:buFont typeface="+mj-lt"/>
              <a:buAutoNum type="arabicPeriod" startAt="6"/>
            </a:pPr>
            <a:r>
              <a:rPr lang="en-IN" b="1" dirty="0"/>
              <a:t>Sensitivity of Distance Metrics</a:t>
            </a:r>
            <a:r>
              <a:rPr lang="en-IN" b="1" dirty="0" smtClean="0"/>
              <a:t>: </a:t>
            </a:r>
            <a:r>
              <a:rPr lang="en-IN" dirty="0" smtClean="0"/>
              <a:t>Euclidean </a:t>
            </a:r>
            <a:r>
              <a:rPr lang="en-IN" dirty="0"/>
              <a:t>distance can be skewed by the scale of different features. Features like age can outweigh others if not properly scaled. Assuming linear relationships may not always be correct.</a:t>
            </a:r>
            <a:endParaRPr lang="en-IN" sz="1800" dirty="0"/>
          </a:p>
          <a:p>
            <a:pPr marL="514350" lvl="0" indent="-514350">
              <a:buFont typeface="+mj-lt"/>
              <a:buAutoNum type="arabicPeriod" startAt="6"/>
            </a:pPr>
            <a:r>
              <a:rPr lang="en-IN" b="1" dirty="0"/>
              <a:t>Changing Preferences</a:t>
            </a:r>
            <a:r>
              <a:rPr lang="en-IN" b="1" dirty="0" smtClean="0"/>
              <a:t>: </a:t>
            </a:r>
            <a:r>
              <a:rPr lang="en-IN" dirty="0" smtClean="0"/>
              <a:t>User </a:t>
            </a:r>
            <a:r>
              <a:rPr lang="en-IN" dirty="0"/>
              <a:t>preferences change over time, which is not captured by static models. For instance, buying </a:t>
            </a:r>
            <a:r>
              <a:rPr lang="en-IN" dirty="0" smtClean="0"/>
              <a:t>behaviour </a:t>
            </a:r>
            <a:r>
              <a:rPr lang="en-IN" dirty="0"/>
              <a:t>changes after purchasing a specific item.</a:t>
            </a:r>
            <a:endParaRPr lang="en-IN" sz="1800" dirty="0"/>
          </a:p>
          <a:p>
            <a:pPr marL="514350" lvl="0" indent="-514350">
              <a:buFont typeface="+mj-lt"/>
              <a:buAutoNum type="arabicPeriod" startAt="6"/>
            </a:pPr>
            <a:r>
              <a:rPr lang="en-IN" b="1" dirty="0"/>
              <a:t>Cost to Update</a:t>
            </a:r>
            <a:r>
              <a:rPr lang="en-IN" b="1" dirty="0" smtClean="0"/>
              <a:t>: </a:t>
            </a:r>
            <a:r>
              <a:rPr lang="en-IN" dirty="0" smtClean="0"/>
              <a:t>Updating </a:t>
            </a:r>
            <a:r>
              <a:rPr lang="en-IN" dirty="0"/>
              <a:t>the model as new data comes in is expensive.</a:t>
            </a:r>
            <a:endParaRPr lang="en-IN" sz="1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980551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Key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46579"/>
          </a:xfrm>
        </p:spPr>
        <p:txBody>
          <a:bodyPr/>
          <a:lstStyle/>
          <a:p>
            <a:r>
              <a:rPr lang="en-IN" dirty="0"/>
              <a:t>The primary problems are overfitting and the curse of dimensionality. </a:t>
            </a:r>
            <a:endParaRPr lang="en-IN" dirty="0" smtClean="0"/>
          </a:p>
          <a:p>
            <a:r>
              <a:rPr lang="en-IN" dirty="0" smtClean="0"/>
              <a:t>Addressing </a:t>
            </a:r>
            <a:r>
              <a:rPr lang="en-IN" dirty="0"/>
              <a:t>these involves thinking about more robust methods, potentially drawing from familiar techniques like linear </a:t>
            </a:r>
            <a:r>
              <a:rPr lang="en-IN" dirty="0" smtClean="0"/>
              <a:t>regression.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86220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Beyond Nearest </a:t>
            </a:r>
            <a:r>
              <a:rPr lang="en-IN" b="1" dirty="0" err="1"/>
              <a:t>Neighbor</a:t>
            </a:r>
            <a:r>
              <a:rPr lang="en-IN" b="1" dirty="0"/>
              <a:t>: Machine Learning </a:t>
            </a:r>
            <a:r>
              <a:rPr lang="en-IN" b="1" dirty="0" smtClean="0"/>
              <a:t>Classification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35968"/>
            <a:ext cx="10515600" cy="1850636"/>
          </a:xfrm>
        </p:spPr>
        <p:txBody>
          <a:bodyPr/>
          <a:lstStyle/>
          <a:p>
            <a:r>
              <a:rPr lang="en-IN" dirty="0"/>
              <a:t>To improve recommendation systems beyond nearest neighbors, we can use machine learning, specifically linear regression models for each item.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25514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2347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Linear Regression Models for </a:t>
            </a:r>
            <a:r>
              <a:rPr lang="en-IN" b="1" dirty="0" smtClean="0"/>
              <a:t>Recommendations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1527"/>
            <a:ext cx="10515600" cy="3614122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Separate Models for Each Item:</a:t>
            </a:r>
            <a:endParaRPr lang="en-IN" sz="2400" dirty="0"/>
          </a:p>
          <a:p>
            <a:pPr marL="914400" lvl="1" indent="-457200">
              <a:buFont typeface="+mj-lt"/>
              <a:buAutoNum type="arabicPeriod"/>
            </a:pPr>
            <a:r>
              <a:rPr lang="en-IN" dirty="0"/>
              <a:t>Build a distinct linear regression model for </a:t>
            </a:r>
            <a:r>
              <a:rPr lang="en-IN" b="1" dirty="0"/>
              <a:t>each item</a:t>
            </a:r>
            <a:r>
              <a:rPr lang="en-IN" dirty="0"/>
              <a:t>.</a:t>
            </a:r>
            <a:endParaRPr lang="en-IN" sz="1800" dirty="0"/>
          </a:p>
          <a:p>
            <a:pPr marL="914400" lvl="1" indent="-457200">
              <a:buFont typeface="+mj-lt"/>
              <a:buAutoNum type="arabicPeriod"/>
            </a:pPr>
            <a:r>
              <a:rPr lang="en-IN" dirty="0"/>
              <a:t>Predict whether a user would like an </a:t>
            </a:r>
            <a:r>
              <a:rPr lang="en-IN" b="1" dirty="0"/>
              <a:t>item based on their attributes </a:t>
            </a:r>
            <a:r>
              <a:rPr lang="en-IN" dirty="0"/>
              <a:t>(e.g., age, gender).</a:t>
            </a:r>
            <a:endParaRPr lang="en-IN" sz="18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Incorporate Metadata:</a:t>
            </a:r>
            <a:endParaRPr lang="en-IN" sz="2400" dirty="0"/>
          </a:p>
          <a:p>
            <a:pPr marL="914400" lvl="1" indent="-457200">
              <a:buFont typeface="+mj-lt"/>
              <a:buAutoNum type="arabicPeriod"/>
            </a:pPr>
            <a:r>
              <a:rPr lang="en-IN" dirty="0"/>
              <a:t>Treat user attributes (metadata) as </a:t>
            </a:r>
            <a:r>
              <a:rPr lang="en-IN" b="1" dirty="0"/>
              <a:t>features</a:t>
            </a:r>
            <a:r>
              <a:rPr lang="en-IN" dirty="0"/>
              <a:t> in the model.</a:t>
            </a:r>
            <a:endParaRPr lang="en-IN" sz="1800" dirty="0"/>
          </a:p>
          <a:p>
            <a:pPr marL="914400" lvl="1" indent="-457200">
              <a:buFont typeface="+mj-lt"/>
              <a:buAutoNum type="arabicPeriod"/>
            </a:pPr>
            <a:r>
              <a:rPr lang="en-IN" dirty="0"/>
              <a:t>This allows predicting user preferences even when some attributes are missing.</a:t>
            </a:r>
            <a:endParaRPr lang="en-IN" sz="1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264852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</a:t>
            </a:r>
            <a:r>
              <a:rPr lang="en-IN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sz="4000" dirty="0"/>
              <a:t>For a user with three attributes (f</a:t>
            </a:r>
            <a:r>
              <a:rPr lang="en-IN" sz="4000" baseline="-25000" dirty="0"/>
              <a:t>i1</a:t>
            </a:r>
            <a:r>
              <a:rPr lang="en-IN" sz="4000" dirty="0"/>
              <a:t>, f</a:t>
            </a:r>
            <a:r>
              <a:rPr lang="en-IN" sz="4000" baseline="-25000" dirty="0"/>
              <a:t>i2</a:t>
            </a:r>
            <a:r>
              <a:rPr lang="en-IN" sz="4000" dirty="0"/>
              <a:t>, f</a:t>
            </a:r>
            <a:r>
              <a:rPr lang="en-IN" sz="4000" baseline="-25000" dirty="0"/>
              <a:t>i3</a:t>
            </a:r>
            <a:r>
              <a:rPr lang="en-IN" sz="4000" dirty="0"/>
              <a:t>), estimate their preference (p</a:t>
            </a:r>
            <a:r>
              <a:rPr lang="en-IN" sz="4000" baseline="-25000" dirty="0"/>
              <a:t>i</a:t>
            </a:r>
            <a:r>
              <a:rPr lang="en-IN" sz="4000" dirty="0"/>
              <a:t>) for an item using: </a:t>
            </a:r>
          </a:p>
          <a:p>
            <a:pPr marL="0" indent="0">
              <a:buNone/>
            </a:pPr>
            <a:r>
              <a:rPr lang="en-IN" sz="4000" dirty="0" smtClean="0"/>
              <a:t>         </a:t>
            </a:r>
            <a:r>
              <a:rPr lang="en-IN" sz="4800" dirty="0" smtClean="0"/>
              <a:t>p</a:t>
            </a:r>
            <a:r>
              <a:rPr lang="en-IN" sz="4800" baseline="-25000" dirty="0" smtClean="0"/>
              <a:t>i</a:t>
            </a:r>
            <a:r>
              <a:rPr lang="en-IN" sz="4800" dirty="0" smtClean="0"/>
              <a:t>=β</a:t>
            </a:r>
            <a:r>
              <a:rPr lang="en-IN" sz="4800" baseline="-25000" dirty="0" smtClean="0"/>
              <a:t>1</a:t>
            </a:r>
            <a:r>
              <a:rPr lang="en-IN" sz="4800" dirty="0" smtClean="0"/>
              <a:t>f</a:t>
            </a:r>
            <a:r>
              <a:rPr lang="en-IN" sz="4800" baseline="-25000" dirty="0" smtClean="0"/>
              <a:t>i1</a:t>
            </a:r>
            <a:r>
              <a:rPr lang="en-IN" sz="4800" dirty="0" smtClean="0"/>
              <a:t>+β</a:t>
            </a:r>
            <a:r>
              <a:rPr lang="en-IN" sz="4800" baseline="-25000" dirty="0" smtClean="0"/>
              <a:t>2</a:t>
            </a:r>
            <a:r>
              <a:rPr lang="en-IN" sz="4800" dirty="0" smtClean="0"/>
              <a:t>f</a:t>
            </a:r>
            <a:r>
              <a:rPr lang="en-IN" sz="4800" baseline="-25000" dirty="0" smtClean="0"/>
              <a:t>i2</a:t>
            </a:r>
            <a:r>
              <a:rPr lang="en-IN" sz="4800" dirty="0" smtClean="0"/>
              <a:t>+β</a:t>
            </a:r>
            <a:r>
              <a:rPr lang="en-IN" sz="4800" baseline="-25000" dirty="0" smtClean="0"/>
              <a:t>3</a:t>
            </a:r>
            <a:r>
              <a:rPr lang="en-IN" sz="4800" dirty="0" smtClean="0"/>
              <a:t>f</a:t>
            </a:r>
            <a:r>
              <a:rPr lang="en-IN" sz="4800" baseline="-25000" dirty="0" smtClean="0"/>
              <a:t>i3</a:t>
            </a:r>
            <a:r>
              <a:rPr lang="en-IN" sz="4800" dirty="0" smtClean="0"/>
              <a:t>+ϵ 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359188020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Advantages</a:t>
            </a:r>
            <a:r>
              <a:rPr lang="en-IN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24065"/>
          </a:xfrm>
        </p:spPr>
        <p:txBody>
          <a:bodyPr/>
          <a:lstStyle/>
          <a:p>
            <a:pPr lvl="0"/>
            <a:r>
              <a:rPr lang="en-IN" b="1" dirty="0"/>
              <a:t>Feature Weighting</a:t>
            </a:r>
            <a:r>
              <a:rPr lang="en-IN" b="1" dirty="0" smtClean="0"/>
              <a:t>: </a:t>
            </a:r>
            <a:r>
              <a:rPr lang="en-IN" dirty="0" smtClean="0"/>
              <a:t>Linear </a:t>
            </a:r>
            <a:r>
              <a:rPr lang="en-IN" dirty="0"/>
              <a:t>regression inherently solves the feature weighting problem by determining the importance of each feature through its coefficients</a:t>
            </a:r>
          </a:p>
        </p:txBody>
      </p:sp>
    </p:spTree>
    <p:extLst>
      <p:ext uri="{BB962C8B-B14F-4D97-AF65-F5344CB8AC3E}">
        <p14:creationId xmlns:p14="http://schemas.microsoft.com/office/powerpoint/2010/main" val="17601037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Challenges</a:t>
            </a:r>
            <a:r>
              <a:rPr lang="en-IN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b="1" dirty="0"/>
              <a:t>One Model per Item:</a:t>
            </a:r>
            <a:endParaRPr lang="en-IN" sz="2400" dirty="0"/>
          </a:p>
          <a:p>
            <a:pPr lvl="1"/>
            <a:r>
              <a:rPr lang="en-IN" dirty="0"/>
              <a:t>Requires as many models as there are items.</a:t>
            </a:r>
            <a:endParaRPr lang="en-IN" sz="1800" dirty="0"/>
          </a:p>
          <a:p>
            <a:pPr lvl="1"/>
            <a:r>
              <a:rPr lang="en-IN" dirty="0"/>
              <a:t>Doesn't leverage information from other items.</a:t>
            </a:r>
            <a:endParaRPr lang="en-IN" sz="1800" dirty="0"/>
          </a:p>
          <a:p>
            <a:pPr lvl="0"/>
            <a:r>
              <a:rPr lang="en-IN" b="1" dirty="0"/>
              <a:t>Overfitting:</a:t>
            </a:r>
            <a:endParaRPr lang="en-IN" sz="2400" dirty="0"/>
          </a:p>
          <a:p>
            <a:pPr lvl="1"/>
            <a:r>
              <a:rPr lang="en-IN" dirty="0"/>
              <a:t>Large coefficients can indicate overfitting, especially with limited data.</a:t>
            </a:r>
            <a:endParaRPr lang="en-IN" sz="1800" dirty="0"/>
          </a:p>
          <a:p>
            <a:pPr lvl="1"/>
            <a:r>
              <a:rPr lang="en-IN" dirty="0"/>
              <a:t>Overfitting occurs when the model captures noise rather than the underlying pattern.</a:t>
            </a:r>
            <a:endParaRPr lang="en-IN" sz="1800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633507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Addressing Overfitting</a:t>
            </a:r>
            <a:r>
              <a:rPr lang="en-IN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b="1" dirty="0"/>
              <a:t>Impose a Bayesian </a:t>
            </a:r>
            <a:r>
              <a:rPr lang="en-IN" b="1" dirty="0" smtClean="0"/>
              <a:t>Prior: </a:t>
            </a:r>
            <a:r>
              <a:rPr lang="en-IN" dirty="0" smtClean="0"/>
              <a:t>Add </a:t>
            </a:r>
            <a:r>
              <a:rPr lang="en-IN" dirty="0"/>
              <a:t>a penalty term to the regression to prevent large </a:t>
            </a:r>
            <a:r>
              <a:rPr lang="en-IN" dirty="0" smtClean="0"/>
              <a:t>coefficients. The </a:t>
            </a:r>
            <a:r>
              <a:rPr lang="en-IN" dirty="0"/>
              <a:t>penalty term depends on a parameter, λ (lambda).</a:t>
            </a:r>
            <a:endParaRPr lang="en-IN" sz="1800" dirty="0"/>
          </a:p>
          <a:p>
            <a:pPr lvl="0"/>
            <a:r>
              <a:rPr lang="en-IN" b="1" dirty="0"/>
              <a:t>Choosing λ</a:t>
            </a:r>
            <a:r>
              <a:rPr lang="en-IN" b="1" dirty="0" smtClean="0"/>
              <a:t>: </a:t>
            </a:r>
            <a:r>
              <a:rPr lang="en-IN" dirty="0" smtClean="0"/>
              <a:t>Experimentally </a:t>
            </a:r>
            <a:r>
              <a:rPr lang="en-IN" dirty="0"/>
              <a:t>adjust λ by evaluating model performance on a training set</a:t>
            </a:r>
            <a:r>
              <a:rPr lang="en-IN" dirty="0" smtClean="0"/>
              <a:t>.</a:t>
            </a:r>
          </a:p>
          <a:p>
            <a:r>
              <a:rPr lang="en-IN" b="1" dirty="0"/>
              <a:t>Normalization</a:t>
            </a:r>
            <a:r>
              <a:rPr lang="en-IN" b="1" dirty="0" smtClean="0"/>
              <a:t>: </a:t>
            </a:r>
            <a:r>
              <a:rPr lang="en-IN" dirty="0"/>
              <a:t>Normalize variables to ensure that coefficients have reasonable sizes.</a:t>
            </a:r>
          </a:p>
          <a:p>
            <a:pPr marL="0" lv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171857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Normalization</a:t>
            </a:r>
            <a:r>
              <a:rPr lang="en-IN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78628"/>
          </a:xfrm>
        </p:spPr>
        <p:txBody>
          <a:bodyPr/>
          <a:lstStyle/>
          <a:p>
            <a:pPr lvl="0"/>
            <a:r>
              <a:rPr lang="en-IN" dirty="0"/>
              <a:t>Normalize variables to ensure that coefficients have reasonable sizes.</a:t>
            </a:r>
          </a:p>
          <a:p>
            <a:pPr lvl="0"/>
            <a:r>
              <a:rPr lang="en-IN" dirty="0"/>
              <a:t>Different normalization methods can be applied if certain variables are expected to have larger coefficients.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798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The Dimensionality Problem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579" y="2824001"/>
            <a:ext cx="10515600" cy="2447795"/>
          </a:xfrm>
        </p:spPr>
        <p:txBody>
          <a:bodyPr/>
          <a:lstStyle/>
          <a:p>
            <a:r>
              <a:rPr lang="en-IN" dirty="0"/>
              <a:t>The dimensionality problem in data analysis refers to dealing with a </a:t>
            </a:r>
            <a:r>
              <a:rPr lang="en-IN" b="1" dirty="0"/>
              <a:t>large number of items or features</a:t>
            </a:r>
            <a:r>
              <a:rPr lang="en-IN" dirty="0"/>
              <a:t>, often tens of thousands. </a:t>
            </a:r>
            <a:endParaRPr lang="en-IN" dirty="0" smtClean="0"/>
          </a:p>
          <a:p>
            <a:r>
              <a:rPr lang="en-IN" dirty="0" smtClean="0"/>
              <a:t>To </a:t>
            </a:r>
            <a:r>
              <a:rPr lang="en-IN" dirty="0"/>
              <a:t>manage this, techniques like </a:t>
            </a:r>
            <a:r>
              <a:rPr lang="en-IN" b="1" dirty="0"/>
              <a:t>Singular Value Decomposition (SVD) </a:t>
            </a:r>
            <a:r>
              <a:rPr lang="en-IN" dirty="0"/>
              <a:t>and </a:t>
            </a:r>
            <a:r>
              <a:rPr lang="en-IN" b="1" dirty="0"/>
              <a:t>Principal Component Analysis (PCA) </a:t>
            </a:r>
            <a:r>
              <a:rPr lang="en-IN" dirty="0"/>
              <a:t>are commonly used.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353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533" y="0"/>
            <a:ext cx="8855545" cy="53518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056" y="5587778"/>
            <a:ext cx="109199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Principal Components Analysis (PCA) </a:t>
            </a:r>
            <a:r>
              <a:rPr lang="en-IN" dirty="0" smtClean="0"/>
              <a:t>, </a:t>
            </a:r>
            <a:r>
              <a:rPr lang="en-IN" dirty="0"/>
              <a:t>Linear Discriminant Analysis (LDA) </a:t>
            </a:r>
            <a:r>
              <a:rPr lang="en-IN" dirty="0" smtClean="0"/>
              <a:t>, </a:t>
            </a:r>
            <a:r>
              <a:rPr lang="en-IN" dirty="0"/>
              <a:t>Singular Value Decomposition (SVD</a:t>
            </a:r>
            <a:r>
              <a:rPr lang="en-IN" dirty="0" smtClean="0"/>
              <a:t>),</a:t>
            </a:r>
            <a:r>
              <a:rPr lang="en-US" dirty="0"/>
              <a:t> t-Distributed Stochastic Neighbor Embedding (t-SNE</a:t>
            </a:r>
            <a:r>
              <a:rPr lang="en-US" dirty="0" smtClean="0"/>
              <a:t>)</a:t>
            </a:r>
            <a:r>
              <a:rPr lang="en-IN" dirty="0" smtClean="0"/>
              <a:t>,Multidimensionality Scaling(MDS),Isometric Feature Mapping (</a:t>
            </a:r>
            <a:r>
              <a:rPr lang="en-IN" dirty="0" err="1" smtClean="0"/>
              <a:t>IsoMap</a:t>
            </a:r>
            <a:r>
              <a:rPr lang="en-IN" dirty="0" smtClean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93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50" y="66546"/>
            <a:ext cx="1210025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Key Terms Used in Singular Value </a:t>
            </a:r>
            <a:r>
              <a:rPr lang="en-IN" b="1" dirty="0" smtClean="0"/>
              <a:t>Decomposition(SVD</a:t>
            </a:r>
            <a:r>
              <a:rPr lang="en-IN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50" y="1614196"/>
            <a:ext cx="12100250" cy="4963886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IN" sz="2400" b="1" dirty="0"/>
              <a:t>Matrix X</a:t>
            </a:r>
            <a:r>
              <a:rPr lang="en-IN" sz="2400" dirty="0"/>
              <a:t>: The original </a:t>
            </a:r>
            <a:r>
              <a:rPr lang="en-IN" sz="2400" dirty="0" err="1"/>
              <a:t>m×n</a:t>
            </a:r>
            <a:r>
              <a:rPr lang="en-IN" sz="2400" dirty="0"/>
              <a:t> data matrix that you want to decompose.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N" sz="2400" b="1" dirty="0"/>
              <a:t>Rank (k)</a:t>
            </a:r>
            <a:r>
              <a:rPr lang="en-IN" sz="2400" dirty="0"/>
              <a:t>: The number of linearly independent rows or columns in matrix X.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N" sz="2400" b="1" dirty="0"/>
              <a:t>Orthogonality</a:t>
            </a:r>
            <a:r>
              <a:rPr lang="en-IN" sz="2400" dirty="0"/>
              <a:t>: Property where vectors are perpendicular to each other, implying their dot product is zero.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N" sz="2400" b="1" dirty="0"/>
              <a:t>Singular Value</a:t>
            </a:r>
            <a:r>
              <a:rPr lang="en-IN" sz="2400" dirty="0"/>
              <a:t>: The diagonal elements of matrix S, representing the magnitude of each dimension's contribution to the matrix.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N" sz="2400" b="1" dirty="0"/>
              <a:t>Lower Rank Approximation</a:t>
            </a:r>
            <a:r>
              <a:rPr lang="en-IN" sz="2400" dirty="0"/>
              <a:t>: An approximation of X using fewer dimensions by truncating S and corresponding parts of U and V.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N" sz="2400" b="1" dirty="0"/>
              <a:t>Compression</a:t>
            </a:r>
            <a:r>
              <a:rPr lang="en-IN" sz="2400" dirty="0"/>
              <a:t>: Reducing the size of data by retaining the most important information and discarding less important details.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N" sz="2400" b="1" dirty="0"/>
              <a:t>Latent Variables (or Latent Features)</a:t>
            </a:r>
            <a:r>
              <a:rPr lang="en-IN" sz="2400" dirty="0"/>
              <a:t>: Hidden features inferred from the data, not directly observable.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8401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50" y="66546"/>
            <a:ext cx="1210025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Key Terms Used in Singular Value </a:t>
            </a:r>
            <a:r>
              <a:rPr lang="en-IN" b="1" dirty="0" smtClean="0"/>
              <a:t>Decomposition(SVD</a:t>
            </a:r>
            <a:r>
              <a:rPr lang="en-IN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50" y="1772816"/>
            <a:ext cx="12100250" cy="4805266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 startAt="8"/>
            </a:pPr>
            <a:r>
              <a:rPr lang="en-IN" sz="2400" b="1" dirty="0"/>
              <a:t>U Matrix</a:t>
            </a:r>
            <a:r>
              <a:rPr lang="en-IN" sz="2400" dirty="0"/>
              <a:t>: An </a:t>
            </a:r>
            <a:r>
              <a:rPr lang="en-IN" sz="2400" dirty="0" err="1"/>
              <a:t>m×k</a:t>
            </a:r>
            <a:r>
              <a:rPr lang="en-IN" sz="2400" dirty="0"/>
              <a:t> matrix whose columns are orthogonal and represent the left singular vectors.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IN" sz="2400" b="1" dirty="0"/>
              <a:t>S Matrix</a:t>
            </a:r>
            <a:r>
              <a:rPr lang="en-IN" sz="2400" dirty="0"/>
              <a:t>: A </a:t>
            </a:r>
            <a:r>
              <a:rPr lang="en-IN" sz="2400" dirty="0" err="1"/>
              <a:t>k×k</a:t>
            </a:r>
            <a:r>
              <a:rPr lang="en-IN" sz="2400" dirty="0"/>
              <a:t> diagonal matrix containing singular values, ordered by magnitude.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IN" sz="2400" b="1" dirty="0"/>
              <a:t>V Matrix</a:t>
            </a:r>
            <a:r>
              <a:rPr lang="en-IN" sz="2400" dirty="0"/>
              <a:t>: An </a:t>
            </a:r>
            <a:r>
              <a:rPr lang="en-IN" sz="2400" dirty="0" err="1"/>
              <a:t>n×k</a:t>
            </a:r>
            <a:r>
              <a:rPr lang="en-IN" sz="2400" dirty="0"/>
              <a:t> matrix whose columns are orthogonal and represent the right singular vectors.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IN" sz="2400" b="1" dirty="0"/>
              <a:t>Eigenvalues and Eigenvectors</a:t>
            </a:r>
            <a:r>
              <a:rPr lang="en-IN" sz="2400" dirty="0"/>
              <a:t>: Eigenvalues are scalars indicating the variance explained by each dimension, and eigenvectors are the directions of these dimensions.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IN" sz="2400" b="1" dirty="0"/>
              <a:t>Unitary Matrix</a:t>
            </a:r>
            <a:r>
              <a:rPr lang="en-IN" sz="2400" dirty="0"/>
              <a:t>: A matrix whose inverse is equal to its transpose.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IN" sz="2400" b="1" dirty="0"/>
              <a:t>Dimensionality Reduction</a:t>
            </a:r>
            <a:r>
              <a:rPr lang="en-IN" sz="2400" dirty="0"/>
              <a:t>: The process of reducing the number of random variables under consideration by obtaining a set of principal variables.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IN" sz="2400" b="1" dirty="0"/>
              <a:t>Base Change Operation</a:t>
            </a:r>
            <a:r>
              <a:rPr lang="en-IN" sz="2400" dirty="0"/>
              <a:t>: Reordering columns based on the magnitude of singular values.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67909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50" y="66546"/>
            <a:ext cx="1210025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Key Terms Used in Singular Value </a:t>
            </a:r>
            <a:r>
              <a:rPr lang="en-IN" b="1" dirty="0" smtClean="0"/>
              <a:t>Decomposition(SVD</a:t>
            </a:r>
            <a:r>
              <a:rPr lang="en-IN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50" y="1931436"/>
            <a:ext cx="12100250" cy="4646645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 startAt="15"/>
            </a:pPr>
            <a:r>
              <a:rPr lang="en-IN" sz="2400" b="1" dirty="0"/>
              <a:t>Approximation X</a:t>
            </a:r>
            <a:r>
              <a:rPr lang="en-IN" sz="2400" dirty="0"/>
              <a:t>: The matrix obtained by multiplying U, S, and </a:t>
            </a:r>
            <a:r>
              <a:rPr lang="en-IN" sz="2400" b="1" dirty="0"/>
              <a:t>V </a:t>
            </a:r>
            <a:r>
              <a:rPr lang="en-IN" sz="2400" b="1" baseline="30000" dirty="0"/>
              <a:t>τ</a:t>
            </a:r>
            <a:r>
              <a:rPr lang="en-IN" sz="2400" b="1" dirty="0"/>
              <a:t> </a:t>
            </a:r>
            <a:r>
              <a:rPr lang="en-IN" sz="2400" dirty="0"/>
              <a:t>back together, serving as an approximation of the original X.</a:t>
            </a:r>
          </a:p>
          <a:p>
            <a:pPr marL="457200" lvl="0" indent="-457200">
              <a:buFont typeface="+mj-lt"/>
              <a:buAutoNum type="arabicPeriod" startAt="15"/>
            </a:pPr>
            <a:r>
              <a:rPr lang="en-IN" sz="2400" b="1" dirty="0"/>
              <a:t>Prediction</a:t>
            </a:r>
            <a:r>
              <a:rPr lang="en-IN" sz="2400" dirty="0"/>
              <a:t>: Using the approximated X matrix to predict missing or new values in the dataset.</a:t>
            </a:r>
          </a:p>
          <a:p>
            <a:pPr marL="457200" lvl="0" indent="-457200">
              <a:buFont typeface="+mj-lt"/>
              <a:buAutoNum type="arabicPeriod" startAt="15"/>
            </a:pPr>
            <a:r>
              <a:rPr lang="en-IN" sz="2400" b="1" dirty="0" err="1"/>
              <a:t>Frobenius</a:t>
            </a:r>
            <a:r>
              <a:rPr lang="en-IN" sz="2400" b="1" dirty="0"/>
              <a:t> Norm</a:t>
            </a:r>
            <a:r>
              <a:rPr lang="en-IN" sz="2400" dirty="0"/>
              <a:t>: A measure of </a:t>
            </a:r>
            <a:r>
              <a:rPr lang="en-IN" sz="2400" b="1" dirty="0"/>
              <a:t>matrix error </a:t>
            </a:r>
            <a:r>
              <a:rPr lang="en-IN" sz="2400" dirty="0"/>
              <a:t>used to quantify the difference between the original matrix and its approximation.</a:t>
            </a:r>
          </a:p>
          <a:p>
            <a:pPr marL="457200" lvl="0" indent="-457200">
              <a:buFont typeface="+mj-lt"/>
              <a:buAutoNum type="arabicPeriod" startAt="15"/>
            </a:pPr>
            <a:r>
              <a:rPr lang="en-IN" sz="2400" b="1" dirty="0"/>
              <a:t>Diagonal Matrix</a:t>
            </a:r>
            <a:r>
              <a:rPr lang="en-IN" sz="2400" dirty="0"/>
              <a:t>: A matrix in which the </a:t>
            </a:r>
            <a:r>
              <a:rPr lang="en-IN" sz="2400" b="1" dirty="0"/>
              <a:t>entries outside the main diagonal </a:t>
            </a:r>
            <a:r>
              <a:rPr lang="en-IN" sz="2400" dirty="0"/>
              <a:t>are all zero.</a:t>
            </a:r>
          </a:p>
          <a:p>
            <a:pPr marL="457200" lvl="0" indent="-457200">
              <a:buFont typeface="+mj-lt"/>
              <a:buAutoNum type="arabicPeriod" startAt="15"/>
            </a:pPr>
            <a:r>
              <a:rPr lang="en-IN" sz="2400" b="1" dirty="0"/>
              <a:t>Reconstruction</a:t>
            </a:r>
            <a:r>
              <a:rPr lang="en-IN" sz="2400" dirty="0"/>
              <a:t>: The process of multiplying </a:t>
            </a:r>
            <a:r>
              <a:rPr lang="en-IN" sz="2400" b="1" dirty="0"/>
              <a:t>U, S, and </a:t>
            </a:r>
            <a:r>
              <a:rPr lang="en-IN" sz="2400" b="1" dirty="0" err="1"/>
              <a:t>V</a:t>
            </a:r>
            <a:r>
              <a:rPr lang="en-IN" sz="2400" b="1" baseline="30000" dirty="0" err="1"/>
              <a:t>τ</a:t>
            </a:r>
            <a:r>
              <a:rPr lang="en-IN" sz="2400" b="1" dirty="0"/>
              <a:t> </a:t>
            </a:r>
            <a:r>
              <a:rPr lang="en-IN" sz="2400" dirty="0"/>
              <a:t>to get an approximated version of X.</a:t>
            </a:r>
          </a:p>
          <a:p>
            <a:pPr marL="457200" lvl="0" indent="-457200">
              <a:buFont typeface="+mj-lt"/>
              <a:buAutoNum type="arabicPeriod" startAt="15"/>
            </a:pPr>
            <a:r>
              <a:rPr lang="en-IN" sz="2400" b="1" dirty="0"/>
              <a:t>Computational Complexity</a:t>
            </a:r>
            <a:r>
              <a:rPr lang="en-IN" sz="2400" dirty="0"/>
              <a:t>: The amount of computational resources required to perform SVD, especially significant for large matrices.</a:t>
            </a:r>
          </a:p>
          <a:p>
            <a:pPr marL="457200" lvl="0" indent="-457200">
              <a:buFont typeface="+mj-lt"/>
              <a:buAutoNum type="arabicPeriod" startAt="15"/>
            </a:pPr>
            <a:r>
              <a:rPr lang="en-IN" sz="2400" b="1" dirty="0"/>
              <a:t>SVD-based Recommendations</a:t>
            </a:r>
            <a:r>
              <a:rPr lang="en-IN" sz="2400" dirty="0"/>
              <a:t>: Using SVD to decompose user-item rating matrices to make personalized recommendations.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68033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Understanding Dimension Reduction and Latent </a:t>
            </a:r>
            <a:r>
              <a:rPr lang="en-IN" b="1" dirty="0" smtClean="0"/>
              <a:t>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41446"/>
            <a:ext cx="10515600" cy="2102563"/>
          </a:xfrm>
        </p:spPr>
        <p:txBody>
          <a:bodyPr/>
          <a:lstStyle/>
          <a:p>
            <a:pPr lvl="0"/>
            <a:r>
              <a:rPr lang="en-IN" b="1" dirty="0"/>
              <a:t>Concept of Latent Features</a:t>
            </a:r>
            <a:r>
              <a:rPr lang="en-IN" dirty="0"/>
              <a:t>: Latent features are unobserved and not directly </a:t>
            </a:r>
            <a:r>
              <a:rPr lang="en-IN" dirty="0" smtClean="0"/>
              <a:t>measurable.</a:t>
            </a:r>
            <a:endParaRPr lang="en-IN" dirty="0"/>
          </a:p>
          <a:p>
            <a:pPr lvl="0"/>
            <a:r>
              <a:rPr lang="en-IN" b="1" dirty="0"/>
              <a:t>Dimensionality Reduction</a:t>
            </a:r>
            <a:r>
              <a:rPr lang="en-IN" dirty="0"/>
              <a:t>: This process simplifies data into fewer dimensions, focusing on essential features.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148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Algorithmic </a:t>
            </a:r>
            <a:r>
              <a:rPr lang="en-IN" b="1" dirty="0" smtClean="0"/>
              <a:t>Approach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b="1" dirty="0"/>
              <a:t>Machine Learning </a:t>
            </a:r>
            <a:r>
              <a:rPr lang="en-IN" b="1" dirty="0" smtClean="0"/>
              <a:t>Role</a:t>
            </a:r>
          </a:p>
          <a:p>
            <a:pPr lvl="0"/>
            <a:r>
              <a:rPr lang="en-IN" b="1" dirty="0" smtClean="0"/>
              <a:t>Low </a:t>
            </a:r>
            <a:r>
              <a:rPr lang="en-IN" b="1" dirty="0"/>
              <a:t>Dimensional </a:t>
            </a:r>
            <a:r>
              <a:rPr lang="en-IN" b="1" dirty="0" smtClean="0"/>
              <a:t>Subspace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916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7680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Handling Binary Rating </a:t>
            </a:r>
            <a:r>
              <a:rPr lang="en-IN" b="1" dirty="0" smtClean="0"/>
              <a:t>Questions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1486"/>
            <a:ext cx="10515600" cy="2158546"/>
          </a:xfrm>
        </p:spPr>
        <p:txBody>
          <a:bodyPr/>
          <a:lstStyle/>
          <a:p>
            <a:pPr lvl="0"/>
            <a:r>
              <a:rPr lang="en-IN" b="1" dirty="0"/>
              <a:t>Separate Variables for Each </a:t>
            </a:r>
            <a:r>
              <a:rPr lang="en-IN" b="1" dirty="0" smtClean="0"/>
              <a:t>Question</a:t>
            </a:r>
          </a:p>
          <a:p>
            <a:pPr lvl="0"/>
            <a:r>
              <a:rPr lang="en-IN" b="1" dirty="0" smtClean="0"/>
              <a:t>Comparison Questions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880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 smtClean="0"/>
              <a:t>SVD: </a:t>
            </a:r>
            <a:r>
              <a:rPr lang="en-IN" b="1" dirty="0"/>
              <a:t>Concept and Mathematical </a:t>
            </a:r>
            <a:r>
              <a:rPr lang="en-IN" b="1" dirty="0" smtClean="0"/>
              <a:t>Foundation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62399"/>
          </a:xfrm>
        </p:spPr>
        <p:txBody>
          <a:bodyPr/>
          <a:lstStyle/>
          <a:p>
            <a:r>
              <a:rPr lang="en-IN" dirty="0"/>
              <a:t>Singular Value Decomposition (SVD) is a method to decompose any </a:t>
            </a:r>
            <a:r>
              <a:rPr lang="en-IN" dirty="0" err="1"/>
              <a:t>m×n</a:t>
            </a:r>
            <a:r>
              <a:rPr lang="en-IN" dirty="0"/>
              <a:t> matrix X of rank k into three specific matrices: </a:t>
            </a:r>
            <a:r>
              <a:rPr lang="en-IN" b="1" dirty="0"/>
              <a:t>X=</a:t>
            </a:r>
            <a:r>
              <a:rPr lang="en-IN" b="1" dirty="0" err="1"/>
              <a:t>USV</a:t>
            </a:r>
            <a:r>
              <a:rPr lang="en-IN" b="1" baseline="30000" dirty="0" err="1"/>
              <a:t>τ</a:t>
            </a:r>
            <a:r>
              <a:rPr lang="en-IN" b="1" baseline="30000" dirty="0"/>
              <a:t> </a:t>
            </a:r>
            <a:endParaRPr lang="en-IN" b="1" dirty="0"/>
          </a:p>
          <a:p>
            <a:r>
              <a:rPr lang="en-IN" b="1" dirty="0"/>
              <a:t>U</a:t>
            </a:r>
            <a:r>
              <a:rPr lang="en-IN" dirty="0"/>
              <a:t>: An </a:t>
            </a:r>
            <a:r>
              <a:rPr lang="en-IN" dirty="0" err="1"/>
              <a:t>m×k</a:t>
            </a:r>
            <a:r>
              <a:rPr lang="en-IN" dirty="0"/>
              <a:t> matrix with pairwise orthogonal columns.</a:t>
            </a:r>
          </a:p>
          <a:p>
            <a:r>
              <a:rPr lang="en-IN" b="1" dirty="0"/>
              <a:t>S</a:t>
            </a:r>
            <a:r>
              <a:rPr lang="en-IN" dirty="0"/>
              <a:t> : A </a:t>
            </a:r>
            <a:r>
              <a:rPr lang="en-IN" dirty="0" err="1"/>
              <a:t>k×k</a:t>
            </a:r>
            <a:r>
              <a:rPr lang="en-IN" dirty="0"/>
              <a:t> diagonal matrix.</a:t>
            </a:r>
          </a:p>
          <a:p>
            <a:r>
              <a:rPr lang="en-IN" b="1" dirty="0"/>
              <a:t>V</a:t>
            </a:r>
            <a:r>
              <a:rPr lang="en-IN" dirty="0"/>
              <a:t>: A </a:t>
            </a:r>
            <a:r>
              <a:rPr lang="en-IN" dirty="0" err="1"/>
              <a:t>k×n</a:t>
            </a:r>
            <a:r>
              <a:rPr lang="en-IN" dirty="0"/>
              <a:t> matrix with pairwise orthogonal columns.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107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 smtClean="0"/>
              <a:t>SVD: </a:t>
            </a:r>
            <a:r>
              <a:rPr lang="en-IN" b="1" dirty="0"/>
              <a:t>Application to Data </a:t>
            </a:r>
            <a:r>
              <a:rPr lang="en-IN" b="1" dirty="0" smtClean="0"/>
              <a:t>Sets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62399"/>
          </a:xfrm>
        </p:spPr>
        <p:txBody>
          <a:bodyPr/>
          <a:lstStyle/>
          <a:p>
            <a:pPr lvl="0"/>
            <a:r>
              <a:rPr lang="en-IN" b="1" dirty="0"/>
              <a:t>X</a:t>
            </a:r>
            <a:r>
              <a:rPr lang="en-IN" dirty="0"/>
              <a:t>: Represents the original dataset (e.g., users' ratings of items) with m users and n items.</a:t>
            </a:r>
          </a:p>
          <a:p>
            <a:pPr lvl="0"/>
            <a:r>
              <a:rPr lang="en-IN" b="1" dirty="0"/>
              <a:t>Rank k</a:t>
            </a:r>
            <a:r>
              <a:rPr lang="en-IN" dirty="0"/>
              <a:t>: Determines the maximum number of latent variables </a:t>
            </a:r>
            <a:r>
              <a:rPr lang="en-IN" b="1" dirty="0"/>
              <a:t>d</a:t>
            </a:r>
            <a:r>
              <a:rPr lang="en-IN" dirty="0"/>
              <a:t> to consider.</a:t>
            </a:r>
          </a:p>
          <a:p>
            <a:pPr lvl="0"/>
            <a:r>
              <a:rPr lang="en-IN" b="1" dirty="0"/>
              <a:t>Tuning Parameter d</a:t>
            </a:r>
            <a:r>
              <a:rPr lang="en-IN" dirty="0"/>
              <a:t>: Similar to k in k-NN, d is chosen based on the dataset and serves as a tuning parameter for the model.</a:t>
            </a:r>
          </a:p>
        </p:txBody>
      </p:sp>
    </p:spTree>
    <p:extLst>
      <p:ext uri="{BB962C8B-B14F-4D97-AF65-F5344CB8AC3E}">
        <p14:creationId xmlns:p14="http://schemas.microsoft.com/office/powerpoint/2010/main" val="202842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 smtClean="0"/>
              <a:t>SVD: </a:t>
            </a:r>
            <a:r>
              <a:rPr lang="en-IN" b="1" dirty="0"/>
              <a:t>Interpretation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62399"/>
          </a:xfrm>
        </p:spPr>
        <p:txBody>
          <a:bodyPr/>
          <a:lstStyle/>
          <a:p>
            <a:pPr lvl="0"/>
            <a:r>
              <a:rPr lang="en-IN" b="1" dirty="0"/>
              <a:t>U</a:t>
            </a:r>
            <a:r>
              <a:rPr lang="en-IN" dirty="0"/>
              <a:t>: Each row corresponds to a user.</a:t>
            </a:r>
          </a:p>
          <a:p>
            <a:pPr lvl="0"/>
            <a:r>
              <a:rPr lang="en-IN" b="1" dirty="0"/>
              <a:t>V</a:t>
            </a:r>
            <a:r>
              <a:rPr lang="en-IN" dirty="0"/>
              <a:t>: Each row corresponds to an item.</a:t>
            </a:r>
          </a:p>
          <a:p>
            <a:pPr lvl="0"/>
            <a:r>
              <a:rPr lang="en-IN" b="1" dirty="0"/>
              <a:t>Singular Values in S</a:t>
            </a:r>
            <a:r>
              <a:rPr lang="en-IN" dirty="0"/>
              <a:t>: Diagonal values in S indicate the importance of each latent variable, with the largest value representing the most critical latent variable.</a:t>
            </a:r>
          </a:p>
        </p:txBody>
      </p:sp>
    </p:spTree>
    <p:extLst>
      <p:ext uri="{BB962C8B-B14F-4D97-AF65-F5344CB8AC3E}">
        <p14:creationId xmlns:p14="http://schemas.microsoft.com/office/powerpoint/2010/main" val="39885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02" y="215835"/>
            <a:ext cx="10515600" cy="10064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SVD Algorithm</a:t>
            </a:r>
            <a:endParaRPr lang="en-IN" b="1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02" y="1511559"/>
            <a:ext cx="9882673" cy="468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0451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SVD Algorithm</a:t>
            </a:r>
            <a:endParaRPr lang="en-IN" b="1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838200" y="1623527"/>
            <a:ext cx="9853126" cy="454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0451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SVD Algorithm</a:t>
            </a:r>
            <a:endParaRPr lang="en-IN" b="1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914399" y="1800808"/>
            <a:ext cx="10000861" cy="35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3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 Finding SVD for a Given </a:t>
            </a:r>
            <a:r>
              <a:rPr lang="en-IN" b="1" dirty="0" smtClean="0"/>
              <a:t>Matrix</a:t>
            </a:r>
            <a:endParaRPr lang="en-IN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5503" y="1690688"/>
            <a:ext cx="5731510" cy="376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Example: Finding SVD for a Given </a:t>
            </a:r>
            <a:r>
              <a:rPr lang="en-IN" dirty="0" smtClean="0"/>
              <a:t>Matrix</a:t>
            </a:r>
            <a:endParaRPr lang="en-IN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31640" y="2167254"/>
            <a:ext cx="9162661" cy="35617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69322"/>
            <a:ext cx="581456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0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 Finding SVD for a Given </a:t>
            </a:r>
            <a:r>
              <a:rPr lang="en-IN" b="1" dirty="0" smtClean="0"/>
              <a:t>Matrix</a:t>
            </a:r>
            <a:endParaRPr lang="en-IN" b="1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28219" y="1912776"/>
            <a:ext cx="9496711" cy="446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2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 Finding SVD for a Given </a:t>
            </a:r>
            <a:r>
              <a:rPr lang="en-IN" b="1" dirty="0" smtClean="0"/>
              <a:t>Matrix</a:t>
            </a:r>
            <a:endParaRPr lang="en-IN" b="1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09559" y="2230016"/>
            <a:ext cx="5997731" cy="364827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6596743" y="2884620"/>
            <a:ext cx="4053568" cy="256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3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 Finding SVD for a Given </a:t>
            </a:r>
            <a:r>
              <a:rPr lang="en-IN" b="1" dirty="0" smtClean="0"/>
              <a:t>Matrix</a:t>
            </a:r>
            <a:endParaRPr lang="en-IN" b="1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720155" y="3297593"/>
            <a:ext cx="7350825" cy="328048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1184987" y="1828800"/>
            <a:ext cx="4142793" cy="146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3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Example: Finding SVD for a Given </a:t>
            </a:r>
            <a:r>
              <a:rPr lang="en-IN" b="1" dirty="0" smtClean="0"/>
              <a:t>Matrix</a:t>
            </a:r>
            <a:endParaRPr lang="en-IN" b="1" dirty="0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660850" y="2061578"/>
            <a:ext cx="6999346" cy="332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7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20" y="150522"/>
            <a:ext cx="11403564" cy="71722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Example: </a:t>
            </a:r>
            <a:r>
              <a:rPr lang="en-US" dirty="0" smtClean="0"/>
              <a:t>Row Reduced Form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20" y="867748"/>
            <a:ext cx="9659698" cy="28483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82" y="3834397"/>
            <a:ext cx="9716856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7830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12" y="839756"/>
            <a:ext cx="10664889" cy="4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0968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30" y="1030060"/>
            <a:ext cx="10562790" cy="482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5901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352" y="1587481"/>
            <a:ext cx="9845761" cy="339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393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34" y="824657"/>
            <a:ext cx="9821646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00755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513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Example Computing </a:t>
            </a:r>
            <a:r>
              <a:rPr lang="en-US" b="1" dirty="0" smtClean="0"/>
              <a:t>v1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47" y="1690688"/>
            <a:ext cx="10137751" cy="446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9726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31" y="258447"/>
            <a:ext cx="10972799" cy="628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77189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620" y="1035698"/>
            <a:ext cx="10142057" cy="435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584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48" y="799079"/>
            <a:ext cx="11707859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919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Example : Compute u1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83" y="1974343"/>
            <a:ext cx="10805117" cy="434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128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Example : Compute u2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95" y="1690688"/>
            <a:ext cx="9678751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8672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Example : Compute u2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138" y="1961424"/>
            <a:ext cx="9835257" cy="400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2333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02" y="365125"/>
            <a:ext cx="11017898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Example : </a:t>
            </a:r>
            <a:r>
              <a:rPr lang="en-US" b="1" dirty="0"/>
              <a:t>Find a vector which is perpendicular to both vector A and B, where A=2i+3j+4k B=i+2j+3k?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15" y="1823813"/>
            <a:ext cx="9754456" cy="45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Example : Find a vector which is perpendicular to both vector A and B, where A=2i+3j+4k B=i+2j+3k?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329" y="1819507"/>
            <a:ext cx="8311500" cy="467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7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Important Properties of SVD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b="1" dirty="0"/>
              <a:t>Orthogonality </a:t>
            </a:r>
            <a:r>
              <a:rPr lang="en-IN" b="1" dirty="0" smtClean="0"/>
              <a:t>: </a:t>
            </a:r>
            <a:r>
              <a:rPr lang="en-IN" dirty="0" smtClean="0"/>
              <a:t> </a:t>
            </a:r>
            <a:r>
              <a:rPr lang="en-IN" dirty="0"/>
              <a:t>The columns of matrices U and V are orthogonal.</a:t>
            </a:r>
          </a:p>
          <a:p>
            <a:r>
              <a:rPr lang="en-IN" b="1" dirty="0" smtClean="0"/>
              <a:t>Lower </a:t>
            </a:r>
            <a:r>
              <a:rPr lang="en-IN" b="1" dirty="0"/>
              <a:t>Rank </a:t>
            </a:r>
            <a:r>
              <a:rPr lang="en-IN" b="1" dirty="0" smtClean="0"/>
              <a:t>Approximation: </a:t>
            </a:r>
            <a:r>
              <a:rPr lang="en-IN" dirty="0" smtClean="0"/>
              <a:t>Lower-rank </a:t>
            </a:r>
            <a:r>
              <a:rPr lang="en-IN" dirty="0"/>
              <a:t>approximation of matrix X is achieved by truncating S to include </a:t>
            </a:r>
            <a:r>
              <a:rPr lang="en-IN" b="1" dirty="0"/>
              <a:t>only the top singular values and the corresponding parts </a:t>
            </a:r>
            <a:r>
              <a:rPr lang="en-IN" dirty="0"/>
              <a:t>of U and V.</a:t>
            </a:r>
          </a:p>
          <a:p>
            <a:pPr lvl="0"/>
            <a:r>
              <a:rPr lang="en-IN" b="1" dirty="0"/>
              <a:t>Compression</a:t>
            </a:r>
            <a:r>
              <a:rPr lang="en-IN" dirty="0"/>
              <a:t>: This truncation process is a form of data compression, retaining the </a:t>
            </a:r>
            <a:r>
              <a:rPr lang="en-IN" b="1" dirty="0"/>
              <a:t>most significant features and discarding the least important </a:t>
            </a:r>
            <a:r>
              <a:rPr lang="en-IN" dirty="0"/>
              <a:t>ones</a:t>
            </a:r>
            <a:r>
              <a:rPr lang="en-IN" dirty="0" smtClean="0"/>
              <a:t>.</a:t>
            </a:r>
          </a:p>
          <a:p>
            <a:r>
              <a:rPr lang="en-IN" b="1" dirty="0"/>
              <a:t>Choosing Latent Variables </a:t>
            </a:r>
            <a:r>
              <a:rPr lang="en-IN" b="1" dirty="0" smtClean="0"/>
              <a:t>d : </a:t>
            </a:r>
            <a:r>
              <a:rPr lang="en-IN" dirty="0" smtClean="0"/>
              <a:t>By </a:t>
            </a:r>
            <a:r>
              <a:rPr lang="en-IN" dirty="0"/>
              <a:t>selecting a </a:t>
            </a:r>
            <a:r>
              <a:rPr lang="en-IN" b="1" dirty="0"/>
              <a:t>smaller number of latent variables d </a:t>
            </a:r>
            <a:r>
              <a:rPr lang="en-IN" dirty="0"/>
              <a:t>(where d&lt;k), the approximation retains the essential structure of X while reducing its dimensionality.</a:t>
            </a:r>
          </a:p>
          <a:p>
            <a:r>
              <a:rPr lang="en-IN" b="1" dirty="0"/>
              <a:t>Interpretation of U and </a:t>
            </a:r>
            <a:r>
              <a:rPr lang="en-IN" b="1" dirty="0" smtClean="0"/>
              <a:t>V: </a:t>
            </a:r>
            <a:r>
              <a:rPr lang="en-IN" dirty="0" smtClean="0"/>
              <a:t> </a:t>
            </a:r>
            <a:r>
              <a:rPr lang="en-IN" dirty="0"/>
              <a:t>The matrices U and V reveal latent features in the data. For example, the </a:t>
            </a:r>
            <a:r>
              <a:rPr lang="en-IN" b="1" dirty="0"/>
              <a:t>most significant latent feature might differentiate </a:t>
            </a:r>
            <a:r>
              <a:rPr lang="en-IN" dirty="0"/>
              <a:t>between males and females.</a:t>
            </a:r>
          </a:p>
          <a:p>
            <a:pPr lvl="0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31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Limitations and </a:t>
            </a:r>
            <a:r>
              <a:rPr lang="en-IN" b="1" dirty="0" smtClean="0"/>
              <a:t>Challenges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555" y="2581404"/>
            <a:ext cx="10515600" cy="1859967"/>
          </a:xfrm>
        </p:spPr>
        <p:txBody>
          <a:bodyPr/>
          <a:lstStyle/>
          <a:p>
            <a:pPr lvl="0"/>
            <a:r>
              <a:rPr lang="en-IN" b="1" dirty="0"/>
              <a:t>Missing Data</a:t>
            </a:r>
            <a:r>
              <a:rPr lang="en-IN" dirty="0"/>
              <a:t>: SVD does not inherently solve the issue of missing data.</a:t>
            </a:r>
          </a:p>
          <a:p>
            <a:pPr lvl="0"/>
            <a:r>
              <a:rPr lang="en-IN" b="1" dirty="0"/>
              <a:t>Computational Complexity</a:t>
            </a:r>
            <a:r>
              <a:rPr lang="en-IN" dirty="0"/>
              <a:t>: SVD is </a:t>
            </a:r>
            <a:r>
              <a:rPr lang="en-IN" b="1" dirty="0"/>
              <a:t>computationally expensive</a:t>
            </a:r>
            <a:r>
              <a:rPr lang="en-IN" dirty="0"/>
              <a:t>, making it challenging for large datasets.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648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Example </a:t>
            </a:r>
            <a:r>
              <a:rPr lang="en-IN" b="1" dirty="0" smtClean="0"/>
              <a:t>:Using </a:t>
            </a:r>
            <a:r>
              <a:rPr lang="en-IN" b="1" dirty="0"/>
              <a:t>SVD for Recommendations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IN" b="1" dirty="0" smtClean="0"/>
              <a:t>Initial </a:t>
            </a:r>
            <a:r>
              <a:rPr lang="en-IN" b="1" dirty="0"/>
              <a:t>Data</a:t>
            </a:r>
            <a:r>
              <a:rPr lang="en-IN" dirty="0"/>
              <a:t>: Suppose you have a </a:t>
            </a:r>
            <a:r>
              <a:rPr lang="en-IN" b="1" dirty="0"/>
              <a:t>user-item rating matrix X </a:t>
            </a:r>
            <a:r>
              <a:rPr lang="en-IN" dirty="0"/>
              <a:t>with some missing values.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Fill Missing Values</a:t>
            </a:r>
            <a:r>
              <a:rPr lang="en-IN" dirty="0"/>
              <a:t>: </a:t>
            </a:r>
            <a:r>
              <a:rPr lang="en-IN" b="1" dirty="0"/>
              <a:t>Replace missing values </a:t>
            </a:r>
            <a:r>
              <a:rPr lang="en-IN" dirty="0"/>
              <a:t>with the average rating for each item.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Compute SVD</a:t>
            </a:r>
            <a:r>
              <a:rPr lang="en-IN" dirty="0"/>
              <a:t>: Decompose </a:t>
            </a:r>
            <a:r>
              <a:rPr lang="en-IN" b="1" dirty="0"/>
              <a:t>X into U, S, and </a:t>
            </a:r>
            <a:r>
              <a:rPr lang="en-IN" b="1" dirty="0" smtClean="0"/>
              <a:t>V</a:t>
            </a:r>
            <a:r>
              <a:rPr lang="en-IN" b="1" baseline="30000" dirty="0" smtClean="0"/>
              <a:t>T</a:t>
            </a:r>
            <a:r>
              <a:rPr lang="en-IN" dirty="0" smtClean="0"/>
              <a:t>.</a:t>
            </a:r>
            <a:endParaRPr lang="en-IN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Make Predictions</a:t>
            </a:r>
            <a:r>
              <a:rPr lang="en-IN" dirty="0"/>
              <a:t>: Multiply </a:t>
            </a:r>
            <a:r>
              <a:rPr lang="en-IN" b="1" dirty="0"/>
              <a:t>U, S, and </a:t>
            </a:r>
            <a:r>
              <a:rPr lang="en-IN" b="1" dirty="0" smtClean="0"/>
              <a:t>V</a:t>
            </a:r>
            <a:r>
              <a:rPr lang="en-IN" b="1" baseline="30000" dirty="0" smtClean="0"/>
              <a:t>T</a:t>
            </a:r>
            <a:r>
              <a:rPr lang="en-IN" b="1" dirty="0" smtClean="0"/>
              <a:t> </a:t>
            </a:r>
            <a:r>
              <a:rPr lang="en-IN" b="1" dirty="0"/>
              <a:t>t</a:t>
            </a:r>
            <a:r>
              <a:rPr lang="en-IN" dirty="0"/>
              <a:t>o get an </a:t>
            </a:r>
            <a:r>
              <a:rPr lang="en-IN" b="1" dirty="0"/>
              <a:t>approximation of X</a:t>
            </a:r>
            <a:r>
              <a:rPr lang="en-IN" dirty="0"/>
              <a:t>, and use this approximated matrix to predict ratings for user-item pairs.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628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/>
              <a:t>Introduction to Principal Component Analysis (PCA</a:t>
            </a:r>
            <a:r>
              <a:rPr lang="en-IN" b="1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13453"/>
            <a:ext cx="10515600" cy="2130555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Principal Component Analysis (PCA) </a:t>
            </a:r>
            <a:r>
              <a:rPr lang="en-IN" dirty="0"/>
              <a:t>is a technique used to simplify complex data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It </a:t>
            </a:r>
            <a:r>
              <a:rPr lang="en-IN" b="1" dirty="0"/>
              <a:t>reduces the number of dimensions (or features) in a dataset </a:t>
            </a:r>
            <a:r>
              <a:rPr lang="en-IN" dirty="0"/>
              <a:t>while preserving as much important information as possible. </a:t>
            </a:r>
            <a:endParaRPr lang="en-IN" dirty="0" smtClean="0"/>
          </a:p>
          <a:p>
            <a:r>
              <a:rPr lang="en-IN" dirty="0" smtClean="0"/>
              <a:t>This </a:t>
            </a:r>
            <a:r>
              <a:rPr lang="en-IN" dirty="0"/>
              <a:t>makes it easier to </a:t>
            </a:r>
            <a:r>
              <a:rPr lang="en-IN" b="1" dirty="0"/>
              <a:t>visualize, </a:t>
            </a:r>
            <a:r>
              <a:rPr lang="en-IN" b="1" dirty="0" err="1"/>
              <a:t>analyze</a:t>
            </a:r>
            <a:r>
              <a:rPr lang="en-IN" b="1" dirty="0"/>
              <a:t>, and use the data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01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8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dirty="0"/>
              <a:t>Here's how PCA works in simple terms</a:t>
            </a:r>
            <a:r>
              <a:rPr lang="en-IN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Data Simplification</a:t>
            </a:r>
            <a:r>
              <a:rPr lang="en-IN" b="1" dirty="0" smtClean="0"/>
              <a:t>: </a:t>
            </a:r>
            <a:r>
              <a:rPr lang="en-IN" dirty="0" smtClean="0"/>
              <a:t>Imagine </a:t>
            </a:r>
            <a:r>
              <a:rPr lang="en-IN" dirty="0"/>
              <a:t>you have a dataset with many features (e.g., height, weight, age, income). PCA helps to reduce this to a smaller set of new features that still capture the essential information.</a:t>
            </a:r>
            <a:endParaRPr lang="en-IN" sz="20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Finding Principal Components</a:t>
            </a:r>
            <a:r>
              <a:rPr lang="en-IN" b="1" dirty="0" smtClean="0"/>
              <a:t>: </a:t>
            </a:r>
            <a:r>
              <a:rPr lang="en-IN" dirty="0" smtClean="0"/>
              <a:t>PCA </a:t>
            </a:r>
            <a:r>
              <a:rPr lang="en-IN" dirty="0"/>
              <a:t>identifies new features called "</a:t>
            </a:r>
            <a:r>
              <a:rPr lang="en-IN" b="1" dirty="0"/>
              <a:t>principal components.</a:t>
            </a:r>
            <a:r>
              <a:rPr lang="en-IN" dirty="0"/>
              <a:t>" These are combinations of the original features that explain the most variance (differences) in the data. </a:t>
            </a:r>
            <a:r>
              <a:rPr lang="en-IN" b="1" dirty="0"/>
              <a:t>The first principal component captures the most variance, the second captures the next most, and so on</a:t>
            </a:r>
            <a:r>
              <a:rPr lang="en-IN" dirty="0"/>
              <a:t>.</a:t>
            </a:r>
            <a:endParaRPr lang="en-IN" sz="20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Transformation</a:t>
            </a:r>
            <a:r>
              <a:rPr lang="en-IN" b="1" dirty="0" smtClean="0"/>
              <a:t>: </a:t>
            </a:r>
            <a:r>
              <a:rPr lang="en-IN" dirty="0" smtClean="0"/>
              <a:t>The </a:t>
            </a:r>
            <a:r>
              <a:rPr lang="en-IN" dirty="0"/>
              <a:t>original data is transformed into a new set of </a:t>
            </a:r>
            <a:r>
              <a:rPr lang="en-IN" b="1" dirty="0"/>
              <a:t>uncorrelated features (principal components)</a:t>
            </a:r>
            <a:r>
              <a:rPr lang="en-IN" dirty="0"/>
              <a:t>. These new features are easier to work with because they are not redundant and capture the most important patterns in the data.</a:t>
            </a:r>
            <a:endParaRPr lang="en-IN" sz="2000" dirty="0"/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Dimensionality Reduction</a:t>
            </a:r>
            <a:r>
              <a:rPr lang="en-IN" b="1" dirty="0" smtClean="0"/>
              <a:t>: </a:t>
            </a:r>
            <a:r>
              <a:rPr lang="en-IN" dirty="0" smtClean="0"/>
              <a:t>By </a:t>
            </a:r>
            <a:r>
              <a:rPr lang="en-IN" dirty="0"/>
              <a:t>selecting a few principal components, you can </a:t>
            </a:r>
            <a:r>
              <a:rPr lang="en-IN" b="1" dirty="0"/>
              <a:t>reduce the number of features while retaining most of the important information</a:t>
            </a:r>
            <a:r>
              <a:rPr lang="en-IN" dirty="0"/>
              <a:t>. This makes the data simpler and faster to process without losing significant insights.</a:t>
            </a:r>
            <a:endParaRPr lang="en-IN" sz="2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420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Why Use PCA</a:t>
            </a:r>
            <a:r>
              <a:rPr lang="en-IN" b="1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IN" b="1" dirty="0"/>
              <a:t>Simplification:</a:t>
            </a:r>
            <a:r>
              <a:rPr lang="en-IN" dirty="0"/>
              <a:t> Makes complex data easier to understand and visualize.</a:t>
            </a:r>
          </a:p>
          <a:p>
            <a:pPr lvl="0"/>
            <a:r>
              <a:rPr lang="en-IN" b="1" dirty="0"/>
              <a:t>Efficiency:</a:t>
            </a:r>
            <a:r>
              <a:rPr lang="en-IN" dirty="0"/>
              <a:t> Reduces computational resources needed for analysis and </a:t>
            </a:r>
            <a:r>
              <a:rPr lang="en-IN" dirty="0" err="1"/>
              <a:t>modeling</a:t>
            </a:r>
            <a:r>
              <a:rPr lang="en-IN" dirty="0"/>
              <a:t>.</a:t>
            </a:r>
          </a:p>
          <a:p>
            <a:pPr lvl="0"/>
            <a:r>
              <a:rPr lang="en-IN" b="1" dirty="0"/>
              <a:t>Noise Reduction:</a:t>
            </a:r>
            <a:r>
              <a:rPr lang="en-IN" dirty="0"/>
              <a:t> Helps to remove less important information and focus on the most critical aspects of the data.</a:t>
            </a:r>
          </a:p>
          <a:p>
            <a:r>
              <a:rPr lang="en-IN" b="1" dirty="0"/>
              <a:t>Uncorrelated Features:</a:t>
            </a:r>
            <a:r>
              <a:rPr lang="en-IN" dirty="0"/>
              <a:t> Ensures that the new features are not redundant, which can improve the performance of machine learning </a:t>
            </a:r>
            <a:r>
              <a:rPr lang="en-IN" dirty="0" smtClean="0"/>
              <a:t>model</a:t>
            </a:r>
          </a:p>
          <a:p>
            <a:pPr marL="0" indent="0">
              <a:buNone/>
            </a:pPr>
            <a:r>
              <a:rPr lang="en-IN" dirty="0"/>
              <a:t>In summary, PCA is a powerful tool for simplifying data by finding and using new features that capture the most important information from the original dataset.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106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Principal Component Analysis (PCA</a:t>
            </a:r>
            <a:r>
              <a:rPr lang="en-IN" b="1" dirty="0" smtClean="0"/>
              <a:t>) for Predicting Preferences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A</a:t>
            </a:r>
            <a:r>
              <a:rPr lang="en-IN" b="1" dirty="0" smtClean="0"/>
              <a:t>pproximate </a:t>
            </a:r>
            <a:r>
              <a:rPr lang="en-IN" b="1" dirty="0"/>
              <a:t>the original data </a:t>
            </a:r>
            <a:r>
              <a:rPr lang="en-IN" dirty="0"/>
              <a:t>matrix </a:t>
            </a:r>
            <a:r>
              <a:rPr lang="en-IN" b="1" dirty="0"/>
              <a:t>X</a:t>
            </a:r>
            <a:r>
              <a:rPr lang="en-IN" dirty="0"/>
              <a:t> through the product </a:t>
            </a:r>
            <a:r>
              <a:rPr lang="en-IN" b="1" dirty="0"/>
              <a:t>X≈U⋅V</a:t>
            </a:r>
            <a:r>
              <a:rPr lang="en-IN" b="1" baseline="30000" dirty="0"/>
              <a:t>T</a:t>
            </a:r>
            <a:r>
              <a:rPr lang="en-IN" b="1" dirty="0"/>
              <a:t>. </a:t>
            </a:r>
            <a:endParaRPr lang="en-IN" b="1" dirty="0" smtClean="0"/>
          </a:p>
          <a:p>
            <a:r>
              <a:rPr lang="en-IN" b="1" dirty="0" smtClean="0"/>
              <a:t>Minimize </a:t>
            </a:r>
            <a:r>
              <a:rPr lang="en-IN" b="1" dirty="0"/>
              <a:t>the discrepancy</a:t>
            </a:r>
            <a:r>
              <a:rPr lang="en-IN" dirty="0"/>
              <a:t> between the actual data X and the predicted data U⋅V</a:t>
            </a:r>
            <a:r>
              <a:rPr lang="en-IN" baseline="30000" dirty="0"/>
              <a:t>T</a:t>
            </a:r>
            <a:r>
              <a:rPr lang="en-IN" dirty="0"/>
              <a:t>, </a:t>
            </a:r>
            <a:r>
              <a:rPr lang="en-IN" b="1" dirty="0"/>
              <a:t>measured by the squared error</a:t>
            </a:r>
            <a:r>
              <a:rPr lang="en-IN" dirty="0" smtClean="0"/>
              <a:t>:</a:t>
            </a:r>
          </a:p>
          <a:p>
            <a:endParaRPr lang="en-IN" dirty="0"/>
          </a:p>
          <a:p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3387013" y="3657598"/>
            <a:ext cx="4926563" cy="170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4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Algorithm Steps</a:t>
            </a:r>
            <a:r>
              <a:rPr lang="en-IN" b="1" dirty="0" smtClean="0"/>
              <a:t>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IN" b="1" dirty="0" smtClean="0"/>
              <a:t>Initialization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Optimization </a:t>
            </a:r>
            <a:r>
              <a:rPr lang="en-IN" b="1" dirty="0" smtClean="0"/>
              <a:t>Problem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Alternating Least Squares (ALS</a:t>
            </a:r>
            <a:r>
              <a:rPr lang="en-IN" b="1" dirty="0" smtClean="0"/>
              <a:t>):</a:t>
            </a:r>
          </a:p>
          <a:p>
            <a:pPr lvl="1"/>
            <a:r>
              <a:rPr lang="en-US" b="1" dirty="0" smtClean="0"/>
              <a:t>Step </a:t>
            </a:r>
            <a:r>
              <a:rPr lang="en-US" b="1" dirty="0"/>
              <a:t>1: Fix V and update </a:t>
            </a:r>
            <a:r>
              <a:rPr lang="en-US" b="1" dirty="0" smtClean="0"/>
              <a:t>U.</a:t>
            </a:r>
          </a:p>
          <a:p>
            <a:pPr lvl="1"/>
            <a:r>
              <a:rPr lang="en-IN" b="1" dirty="0" smtClean="0"/>
              <a:t>Step </a:t>
            </a:r>
            <a:r>
              <a:rPr lang="en-IN" b="1" dirty="0"/>
              <a:t>2: Fix U and update V</a:t>
            </a:r>
            <a:r>
              <a:rPr lang="en-IN" b="1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b="1" dirty="0"/>
              <a:t>Convergence </a:t>
            </a:r>
            <a:r>
              <a:rPr lang="en-IN" b="1" dirty="0" smtClean="0"/>
              <a:t>Check</a:t>
            </a:r>
          </a:p>
          <a:p>
            <a:pPr marL="0" lvl="0" indent="0">
              <a:buNone/>
            </a:pPr>
            <a:endParaRPr lang="en-IN" sz="2000" dirty="0"/>
          </a:p>
          <a:p>
            <a:pPr lvl="0"/>
            <a:endParaRPr lang="en-US" dirty="0" smtClean="0"/>
          </a:p>
          <a:p>
            <a:pPr lvl="0"/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587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1. </a:t>
            </a:r>
            <a:r>
              <a:rPr lang="en-US" b="1" dirty="0" smtClean="0"/>
              <a:t>Initialization</a:t>
            </a:r>
            <a:endParaRPr lang="en-IN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2885" y="2562743"/>
            <a:ext cx="10515600" cy="1943942"/>
          </a:xfrm>
        </p:spPr>
        <p:txBody>
          <a:bodyPr>
            <a:noAutofit/>
          </a:bodyPr>
          <a:lstStyle/>
          <a:p>
            <a:r>
              <a:rPr lang="en-US" sz="3600" dirty="0" smtClean="0"/>
              <a:t>Define </a:t>
            </a:r>
            <a:r>
              <a:rPr lang="en-US" sz="3600" dirty="0"/>
              <a:t>the number of latent features </a:t>
            </a:r>
            <a:r>
              <a:rPr lang="en-US" sz="3600" b="1" dirty="0"/>
              <a:t>d</a:t>
            </a:r>
            <a:r>
              <a:rPr lang="en-US" sz="3600" dirty="0"/>
              <a:t>. Typically, d is around </a:t>
            </a:r>
            <a:r>
              <a:rPr lang="en-US" sz="3600" b="1" dirty="0"/>
              <a:t>100</a:t>
            </a:r>
            <a:r>
              <a:rPr lang="en-US" sz="3600" dirty="0"/>
              <a:t>.</a:t>
            </a:r>
          </a:p>
          <a:p>
            <a:r>
              <a:rPr lang="en-US" sz="3600" dirty="0" smtClean="0"/>
              <a:t>Initialize </a:t>
            </a:r>
            <a:r>
              <a:rPr lang="en-US" sz="3600" dirty="0"/>
              <a:t>matrices </a:t>
            </a:r>
            <a:r>
              <a:rPr lang="en-US" sz="3600" b="1" dirty="0"/>
              <a:t>U(of size </a:t>
            </a:r>
            <a:r>
              <a:rPr lang="en-US" sz="3600" b="1" dirty="0" err="1"/>
              <a:t>m×d</a:t>
            </a:r>
            <a:r>
              <a:rPr lang="en-US" sz="3600" b="1" dirty="0"/>
              <a:t>) </a:t>
            </a:r>
            <a:r>
              <a:rPr lang="en-US" sz="3600" dirty="0"/>
              <a:t>and </a:t>
            </a:r>
            <a:r>
              <a:rPr lang="en-US" sz="3600" b="1" dirty="0"/>
              <a:t>V (of size </a:t>
            </a:r>
            <a:r>
              <a:rPr lang="en-US" sz="3600" b="1" dirty="0" err="1"/>
              <a:t>n×d</a:t>
            </a:r>
            <a:r>
              <a:rPr lang="en-US" sz="3600" b="1" dirty="0"/>
              <a:t>) </a:t>
            </a:r>
            <a:r>
              <a:rPr lang="en-US" sz="3600" dirty="0"/>
              <a:t>with random values, where </a:t>
            </a:r>
            <a:r>
              <a:rPr lang="en-US" sz="3600" b="1" dirty="0"/>
              <a:t>m</a:t>
            </a:r>
            <a:r>
              <a:rPr lang="en-US" sz="3600" dirty="0"/>
              <a:t> is the number of users and </a:t>
            </a:r>
            <a:r>
              <a:rPr lang="en-US" sz="3600" b="1" dirty="0"/>
              <a:t>n</a:t>
            </a:r>
            <a:r>
              <a:rPr lang="en-US" sz="3600" dirty="0"/>
              <a:t> is the number of items.</a:t>
            </a: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69840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2. </a:t>
            </a:r>
            <a:r>
              <a:rPr lang="en-IN" b="1" dirty="0"/>
              <a:t>Optimization Problem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59" y="2174033"/>
            <a:ext cx="9255968" cy="35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7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81" y="1"/>
            <a:ext cx="11877869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 smtClean="0"/>
              <a:t>3.Alternating </a:t>
            </a:r>
            <a:r>
              <a:rPr lang="en-IN" b="1" dirty="0"/>
              <a:t>Least Squares (ALS</a:t>
            </a:r>
            <a:r>
              <a:rPr lang="en-IN" b="1" dirty="0" smtClean="0"/>
              <a:t>): </a:t>
            </a:r>
            <a:r>
              <a:rPr lang="en-IN" b="1" dirty="0"/>
              <a:t>Step 1: Fix V and update U</a:t>
            </a:r>
            <a:r>
              <a:rPr lang="en-IN" b="1" dirty="0" smtClean="0"/>
              <a:t>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701" y="2052735"/>
            <a:ext cx="7736171" cy="428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6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216" y="1"/>
            <a:ext cx="11327364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b="1" dirty="0" smtClean="0"/>
              <a:t>3.Alternating </a:t>
            </a:r>
            <a:r>
              <a:rPr lang="en-IN" b="1" dirty="0"/>
              <a:t>Least Squares (ALS</a:t>
            </a:r>
            <a:r>
              <a:rPr lang="en-IN" b="1" dirty="0" smtClean="0"/>
              <a:t>): Step2: Fix </a:t>
            </a:r>
            <a:r>
              <a:rPr lang="en-IN" b="1" dirty="0"/>
              <a:t>U and update V</a:t>
            </a:r>
            <a:r>
              <a:rPr lang="en-IN" b="1" dirty="0" smtClean="0"/>
              <a:t>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64" y="1821858"/>
            <a:ext cx="9783540" cy="4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5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4. Convergence </a:t>
            </a:r>
            <a:r>
              <a:rPr lang="en-IN" b="1" dirty="0"/>
              <a:t>Check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22784"/>
            <a:ext cx="10515600" cy="2298506"/>
          </a:xfrm>
        </p:spPr>
        <p:txBody>
          <a:bodyPr/>
          <a:lstStyle/>
          <a:p>
            <a:r>
              <a:rPr lang="en-US" sz="3200" dirty="0" smtClean="0"/>
              <a:t>Repeat </a:t>
            </a:r>
            <a:r>
              <a:rPr lang="en-US" sz="3200" dirty="0"/>
              <a:t>the </a:t>
            </a:r>
            <a:r>
              <a:rPr lang="en-US" sz="3200" b="1" dirty="0"/>
              <a:t>ALS steps </a:t>
            </a:r>
            <a:r>
              <a:rPr lang="en-US" sz="3200" dirty="0"/>
              <a:t>until the changes in </a:t>
            </a:r>
            <a:r>
              <a:rPr lang="en-US" sz="3200" b="1" dirty="0"/>
              <a:t>U and V </a:t>
            </a:r>
            <a:r>
              <a:rPr lang="en-US" sz="3200" dirty="0"/>
              <a:t>are smaller than a predefined threshold </a:t>
            </a:r>
            <a:r>
              <a:rPr lang="en-US" sz="3200" b="1" dirty="0"/>
              <a:t>ϵ</a:t>
            </a:r>
            <a:r>
              <a:rPr lang="en-US" sz="3200" dirty="0"/>
              <a:t>.</a:t>
            </a:r>
          </a:p>
          <a:p>
            <a:r>
              <a:rPr lang="en-US" sz="3200" dirty="0" smtClean="0"/>
              <a:t>Once </a:t>
            </a:r>
            <a:r>
              <a:rPr lang="en-US" sz="3200" dirty="0"/>
              <a:t>the changes are less than </a:t>
            </a:r>
            <a:r>
              <a:rPr lang="en-US" sz="3200" b="1" dirty="0"/>
              <a:t>ϵ</a:t>
            </a:r>
            <a:r>
              <a:rPr lang="en-US" sz="3200" dirty="0"/>
              <a:t>, the algorithm is considered to have "</a:t>
            </a:r>
            <a:r>
              <a:rPr lang="en-US" sz="3200" b="1" dirty="0"/>
              <a:t>converged.</a:t>
            </a:r>
            <a:r>
              <a:rPr lang="en-US" sz="3200" dirty="0"/>
              <a:t>"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330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Python Inbuilt Libraries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00130"/>
          </a:xfrm>
        </p:spPr>
        <p:txBody>
          <a:bodyPr/>
          <a:lstStyle/>
          <a:p>
            <a:r>
              <a:rPr lang="en-IN" dirty="0" smtClean="0"/>
              <a:t>math</a:t>
            </a:r>
          </a:p>
          <a:p>
            <a:r>
              <a:rPr lang="en-IN" dirty="0" err="1" smtClean="0"/>
              <a:t>numpy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3936570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31159"/>
          </a:xfrm>
        </p:spPr>
        <p:txBody>
          <a:bodyPr>
            <a:normAutofit/>
          </a:bodyPr>
          <a:lstStyle/>
          <a:p>
            <a:r>
              <a:rPr lang="en-US" b="1" dirty="0"/>
              <a:t>Purpose</a:t>
            </a:r>
            <a:r>
              <a:rPr lang="en-US" dirty="0"/>
              <a:t>: Provides mathematical </a:t>
            </a:r>
            <a:r>
              <a:rPr lang="en-US" dirty="0" err="1"/>
              <a:t>functions.Key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 smtClean="0"/>
              <a:t>Functions</a:t>
            </a:r>
            <a:r>
              <a:rPr lang="en-US" dirty="0" smtClean="0"/>
              <a:t>: </a:t>
            </a:r>
            <a:r>
              <a:rPr lang="en-US" b="1" dirty="0" err="1" smtClean="0"/>
              <a:t>math.sqrt</a:t>
            </a:r>
            <a:r>
              <a:rPr lang="en-US" b="1" dirty="0" smtClean="0"/>
              <a:t>(x</a:t>
            </a:r>
            <a:r>
              <a:rPr lang="en-US" b="1" dirty="0"/>
              <a:t>)</a:t>
            </a:r>
            <a:r>
              <a:rPr lang="en-US" dirty="0"/>
              <a:t>: Returns the square root of x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Usage </a:t>
            </a:r>
            <a:r>
              <a:rPr lang="en-US" b="1" dirty="0"/>
              <a:t>in Code</a:t>
            </a:r>
            <a:r>
              <a:rPr lang="en-US" dirty="0"/>
              <a:t>: To calculate the root mean squared error (RMSE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Example1</a:t>
            </a:r>
            <a:r>
              <a:rPr lang="en-US" dirty="0" smtClean="0"/>
              <a:t> </a:t>
            </a:r>
            <a:r>
              <a:rPr lang="en-US" dirty="0"/>
              <a:t>: </a:t>
            </a: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/>
              <a:t>import </a:t>
            </a:r>
            <a:r>
              <a:rPr lang="en-US" b="1" dirty="0"/>
              <a:t>math</a:t>
            </a:r>
          </a:p>
          <a:p>
            <a:pPr marL="457200" lvl="1" indent="0">
              <a:buNone/>
            </a:pPr>
            <a:r>
              <a:rPr lang="en-US" b="1" dirty="0"/>
              <a:t>result = </a:t>
            </a:r>
            <a:r>
              <a:rPr lang="en-US" b="1" dirty="0" err="1"/>
              <a:t>math.sqrt</a:t>
            </a:r>
            <a:r>
              <a:rPr lang="en-US" b="1" dirty="0"/>
              <a:t>(16)  # result will be </a:t>
            </a:r>
            <a:r>
              <a:rPr lang="en-US" b="1" dirty="0" smtClean="0"/>
              <a:t>4.0</a:t>
            </a:r>
          </a:p>
          <a:p>
            <a:r>
              <a:rPr lang="en-US" b="1" dirty="0" smtClean="0"/>
              <a:t>Example2: </a:t>
            </a:r>
          </a:p>
          <a:p>
            <a:pPr marL="457200" lvl="1" indent="0">
              <a:buNone/>
            </a:pPr>
            <a:r>
              <a:rPr lang="en-US" b="1" dirty="0"/>
              <a:t>import math </a:t>
            </a:r>
            <a:endParaRPr lang="en-US" b="1" dirty="0" smtClean="0"/>
          </a:p>
          <a:p>
            <a:pPr marL="457200" lvl="1" indent="0">
              <a:buNone/>
            </a:pPr>
            <a:r>
              <a:rPr lang="en-US" b="1" dirty="0" smtClean="0"/>
              <a:t># </a:t>
            </a:r>
            <a:r>
              <a:rPr lang="en-US" b="1" dirty="0"/>
              <a:t>Calculating root mean squared error </a:t>
            </a:r>
            <a:endParaRPr lang="en-US" b="1" dirty="0" smtClean="0"/>
          </a:p>
          <a:p>
            <a:pPr marL="457200" lvl="1" indent="0">
              <a:buNone/>
            </a:pPr>
            <a:r>
              <a:rPr lang="en-US" b="1" dirty="0" smtClean="0"/>
              <a:t>error </a:t>
            </a:r>
            <a:r>
              <a:rPr lang="en-US" b="1" dirty="0"/>
              <a:t>= </a:t>
            </a:r>
            <a:r>
              <a:rPr lang="en-US" b="1" dirty="0" err="1"/>
              <a:t>math.sqrt</a:t>
            </a:r>
            <a:r>
              <a:rPr lang="en-US" b="1" dirty="0"/>
              <a:t>(</a:t>
            </a:r>
            <a:r>
              <a:rPr lang="en-US" b="1" dirty="0" err="1"/>
              <a:t>total_error</a:t>
            </a:r>
            <a:r>
              <a:rPr lang="en-US" b="1" dirty="0"/>
              <a:t> / </a:t>
            </a:r>
            <a:r>
              <a:rPr lang="en-US" b="1" dirty="0" err="1"/>
              <a:t>number_of_elements</a:t>
            </a:r>
            <a:r>
              <a:rPr lang="en-US" b="1" dirty="0"/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345358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err="1"/>
              <a:t>numpy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Purpose: </a:t>
            </a:r>
            <a:r>
              <a:rPr lang="en-US" dirty="0"/>
              <a:t>Array and matrix operations, linear </a:t>
            </a:r>
            <a:r>
              <a:rPr lang="en-US" dirty="0" smtClean="0"/>
              <a:t>algebra. Supports </a:t>
            </a:r>
            <a:r>
              <a:rPr lang="en-US" dirty="0"/>
              <a:t>large, multi-dimensional arrays and matrices, along with a collection of mathematical functions to operate on these arrays</a:t>
            </a:r>
            <a:r>
              <a:rPr lang="en-US" dirty="0" smtClean="0"/>
              <a:t>.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b="1" dirty="0" smtClean="0"/>
              <a:t>Key </a:t>
            </a:r>
            <a:r>
              <a:rPr lang="en-US" b="1" dirty="0"/>
              <a:t>Functions</a:t>
            </a:r>
            <a:r>
              <a:rPr lang="en-US" dirty="0" smtClean="0"/>
              <a:t>:</a:t>
            </a:r>
          </a:p>
          <a:p>
            <a:pPr lvl="1"/>
            <a:r>
              <a:rPr lang="en-US" b="1" dirty="0" err="1" smtClean="0"/>
              <a:t>numpy.mat</a:t>
            </a:r>
            <a:r>
              <a:rPr lang="en-US" b="1" dirty="0" smtClean="0"/>
              <a:t>(data</a:t>
            </a:r>
            <a:r>
              <a:rPr lang="en-US" b="1" dirty="0"/>
              <a:t>)</a:t>
            </a:r>
            <a:r>
              <a:rPr lang="en-US" dirty="0"/>
              <a:t>: Creates a matrix from an array-like object or a string of data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numpy.zeros</a:t>
            </a:r>
            <a:r>
              <a:rPr lang="en-US" b="1" dirty="0" smtClean="0"/>
              <a:t>(shape</a:t>
            </a:r>
            <a:r>
              <a:rPr lang="en-US" b="1" dirty="0"/>
              <a:t>)</a:t>
            </a:r>
            <a:r>
              <a:rPr lang="en-US" dirty="0"/>
              <a:t>: Returns a new array of given shape and type, filled with zeros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numpy.eye</a:t>
            </a:r>
            <a:r>
              <a:rPr lang="en-US" b="1" dirty="0" smtClean="0"/>
              <a:t>(N</a:t>
            </a:r>
            <a:r>
              <a:rPr lang="en-US" b="1" dirty="0"/>
              <a:t>): </a:t>
            </a:r>
            <a:r>
              <a:rPr lang="en-US" dirty="0"/>
              <a:t>Returns a 2-D array with ones on the diagonal and zeros elsewhere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numpy.linalg.inv</a:t>
            </a:r>
            <a:r>
              <a:rPr lang="en-US" b="1" dirty="0" smtClean="0"/>
              <a:t>(a</a:t>
            </a:r>
            <a:r>
              <a:rPr lang="en-US" b="1" dirty="0"/>
              <a:t>)</a:t>
            </a:r>
            <a:r>
              <a:rPr lang="en-US" dirty="0"/>
              <a:t>: Computes the (multiplicative) inverse of a matrix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numpy.vstack</a:t>
            </a:r>
            <a:r>
              <a:rPr lang="en-US" b="1" dirty="0" smtClean="0"/>
              <a:t>(</a:t>
            </a:r>
            <a:r>
              <a:rPr lang="en-US" b="1" dirty="0" err="1" smtClean="0"/>
              <a:t>tup</a:t>
            </a:r>
            <a:r>
              <a:rPr lang="en-US" b="1" dirty="0"/>
              <a:t>): </a:t>
            </a:r>
            <a:r>
              <a:rPr lang="en-US" dirty="0"/>
              <a:t>Stacks arrays in sequence vertically (row wise</a:t>
            </a:r>
            <a:r>
              <a:rPr lang="en-US" dirty="0" smtClean="0"/>
              <a:t>).</a:t>
            </a:r>
          </a:p>
          <a:p>
            <a:r>
              <a:rPr lang="en-US" b="1" dirty="0" smtClean="0"/>
              <a:t>Usage </a:t>
            </a:r>
            <a:r>
              <a:rPr lang="en-US" b="1" dirty="0"/>
              <a:t>in Code:</a:t>
            </a:r>
            <a:r>
              <a:rPr lang="en-US" dirty="0"/>
              <a:t> For creating and manipulating matrices and performing linear algebra operations.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740513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886" y="75877"/>
            <a:ext cx="10515600" cy="95982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Example: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487067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sz="3300" dirty="0"/>
              <a:t>import </a:t>
            </a:r>
            <a:r>
              <a:rPr lang="en-IN" sz="3300" dirty="0" err="1"/>
              <a:t>numpy</a:t>
            </a:r>
            <a:endParaRPr lang="en-IN" sz="3300" dirty="0"/>
          </a:p>
          <a:p>
            <a:pPr marL="0" indent="0">
              <a:buNone/>
            </a:pPr>
            <a:r>
              <a:rPr lang="en-IN" sz="3300" b="1" dirty="0"/>
              <a:t># Creating a matrix</a:t>
            </a:r>
          </a:p>
          <a:p>
            <a:pPr marL="0" indent="0">
              <a:buNone/>
            </a:pPr>
            <a:r>
              <a:rPr lang="en-IN" sz="3300" dirty="0"/>
              <a:t>V = </a:t>
            </a:r>
            <a:r>
              <a:rPr lang="en-IN" sz="3300" b="1" dirty="0" err="1"/>
              <a:t>numpy.mat</a:t>
            </a:r>
            <a:r>
              <a:rPr lang="en-IN" sz="3300" dirty="0"/>
              <a:t>([[0.15968384, 0.9441198, 0.83651085], </a:t>
            </a:r>
          </a:p>
          <a:p>
            <a:pPr marL="0" indent="0">
              <a:buNone/>
            </a:pPr>
            <a:r>
              <a:rPr lang="en-IN" sz="3300" dirty="0"/>
              <a:t>               [0.73573009, 0.24906915, 0.85338239], </a:t>
            </a:r>
          </a:p>
          <a:p>
            <a:pPr marL="0" indent="0">
              <a:buNone/>
            </a:pPr>
            <a:r>
              <a:rPr lang="en-IN" sz="3300" dirty="0"/>
              <a:t>               [0.25605814, 0.6990532, 0.50900407]])</a:t>
            </a:r>
          </a:p>
          <a:p>
            <a:pPr marL="0" indent="0">
              <a:buNone/>
            </a:pPr>
            <a:r>
              <a:rPr lang="en-IN" sz="3300" b="1" dirty="0" smtClean="0"/>
              <a:t># </a:t>
            </a:r>
            <a:r>
              <a:rPr lang="en-IN" sz="3300" b="1" dirty="0"/>
              <a:t>Creating a zero matrix</a:t>
            </a:r>
          </a:p>
          <a:p>
            <a:pPr marL="0" indent="0">
              <a:buNone/>
            </a:pPr>
            <a:r>
              <a:rPr lang="en-IN" sz="3300" dirty="0"/>
              <a:t>U = </a:t>
            </a:r>
            <a:r>
              <a:rPr lang="en-IN" sz="3300" dirty="0" err="1"/>
              <a:t>numpy.mat</a:t>
            </a:r>
            <a:r>
              <a:rPr lang="en-IN" sz="3300" dirty="0"/>
              <a:t>(</a:t>
            </a:r>
            <a:r>
              <a:rPr lang="en-IN" sz="3300" dirty="0" err="1"/>
              <a:t>numpy.zeros</a:t>
            </a:r>
            <a:r>
              <a:rPr lang="en-IN" sz="3300" dirty="0"/>
              <a:t>([6, 3]))</a:t>
            </a:r>
          </a:p>
          <a:p>
            <a:pPr marL="0" indent="0">
              <a:buNone/>
            </a:pPr>
            <a:r>
              <a:rPr lang="en-IN" sz="3300" b="1" dirty="0" smtClean="0"/>
              <a:t># </a:t>
            </a:r>
            <a:r>
              <a:rPr lang="en-IN" sz="3300" b="1" dirty="0"/>
              <a:t>Identity matrix for regularization</a:t>
            </a:r>
          </a:p>
          <a:p>
            <a:pPr marL="0" indent="0">
              <a:buNone/>
            </a:pPr>
            <a:r>
              <a:rPr lang="en-IN" sz="3300" dirty="0" err="1"/>
              <a:t>L_identity</a:t>
            </a:r>
            <a:r>
              <a:rPr lang="en-IN" sz="3300" dirty="0"/>
              <a:t> = L * </a:t>
            </a:r>
            <a:r>
              <a:rPr lang="en-IN" sz="3300" dirty="0" err="1"/>
              <a:t>numpy.mat</a:t>
            </a:r>
            <a:r>
              <a:rPr lang="en-IN" sz="3300" dirty="0"/>
              <a:t>(</a:t>
            </a:r>
            <a:r>
              <a:rPr lang="en-IN" sz="3300" dirty="0" err="1"/>
              <a:t>numpy.eye</a:t>
            </a:r>
            <a:r>
              <a:rPr lang="en-IN" sz="3300" dirty="0"/>
              <a:t>(3))</a:t>
            </a:r>
          </a:p>
          <a:p>
            <a:pPr marL="0" indent="0">
              <a:buNone/>
            </a:pPr>
            <a:endParaRPr lang="en-IN" sz="3300" dirty="0"/>
          </a:p>
          <a:p>
            <a:pPr marL="0" indent="0">
              <a:buNone/>
            </a:pPr>
            <a:r>
              <a:rPr lang="en-IN" sz="3300" b="1" dirty="0"/>
              <a:t># Inverting a matrix</a:t>
            </a:r>
          </a:p>
          <a:p>
            <a:pPr marL="0" indent="0">
              <a:buNone/>
            </a:pPr>
            <a:r>
              <a:rPr lang="en-IN" sz="3300" dirty="0" err="1"/>
              <a:t>inv_matrix</a:t>
            </a:r>
            <a:r>
              <a:rPr lang="en-IN" sz="3300" dirty="0"/>
              <a:t> = </a:t>
            </a:r>
            <a:r>
              <a:rPr lang="en-IN" sz="3300" dirty="0" err="1"/>
              <a:t>numpy.linalg.inv</a:t>
            </a:r>
            <a:r>
              <a:rPr lang="en-IN" sz="3300" dirty="0"/>
              <a:t>(</a:t>
            </a:r>
            <a:r>
              <a:rPr lang="en-IN" sz="3300" dirty="0" err="1"/>
              <a:t>some_matrix</a:t>
            </a:r>
            <a:r>
              <a:rPr lang="en-IN" sz="3300" dirty="0"/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71362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Building a Recommendation System: Sample Code Explanation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249" y="2954629"/>
            <a:ext cx="10515600" cy="2634408"/>
          </a:xfrm>
        </p:spPr>
        <p:txBody>
          <a:bodyPr>
            <a:normAutofit/>
          </a:bodyPr>
          <a:lstStyle/>
          <a:p>
            <a:r>
              <a:rPr lang="en-US" dirty="0"/>
              <a:t>This sample code demonstrates a basic implementation of a collaborative filtering recommendation system using matrix factorization.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code is written in Python and utilizes the </a:t>
            </a:r>
            <a:r>
              <a:rPr lang="en-US" dirty="0" err="1"/>
              <a:t>NumPy</a:t>
            </a:r>
            <a:r>
              <a:rPr lang="en-US" dirty="0"/>
              <a:t> library for efficient matrix operations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6877035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Key aspects of the code: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Purpose: </a:t>
            </a:r>
            <a:r>
              <a:rPr lang="en-US" dirty="0"/>
              <a:t>To illustrate how to build a recommendation system on a small dataset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Technique</a:t>
            </a:r>
            <a:r>
              <a:rPr lang="en-US" b="1" dirty="0"/>
              <a:t>:</a:t>
            </a:r>
            <a:r>
              <a:rPr lang="en-US" dirty="0"/>
              <a:t> Matrix factorization, which is a common approach in collaborative filtering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Data </a:t>
            </a:r>
            <a:r>
              <a:rPr lang="en-US" b="1" dirty="0"/>
              <a:t>representation: </a:t>
            </a:r>
            <a:r>
              <a:rPr lang="en-US" dirty="0"/>
              <a:t>User-item interactions are represented as sparse matrices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Core </a:t>
            </a:r>
            <a:r>
              <a:rPr lang="en-US" b="1" dirty="0"/>
              <a:t>idea</a:t>
            </a:r>
            <a:r>
              <a:rPr lang="en-US" dirty="0"/>
              <a:t>: The algorithm learns latent features for both users and items, which can then be used to predict ratings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Iterative </a:t>
            </a:r>
            <a:r>
              <a:rPr lang="en-US" b="1" dirty="0"/>
              <a:t>approach</a:t>
            </a:r>
            <a:r>
              <a:rPr lang="en-US" dirty="0"/>
              <a:t>: The code uses an iterative process to refine the user and item feature matrices, gradually improving the prediction accuracy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Error </a:t>
            </a:r>
            <a:r>
              <a:rPr lang="en-US" b="1" dirty="0"/>
              <a:t>measurement</a:t>
            </a:r>
            <a:r>
              <a:rPr lang="en-US" dirty="0"/>
              <a:t>: After each iteration, the code calculates the Root Mean Square Error (RMSE) to track the model's performance.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7859493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/>
              <a:t>Importing Libraries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58751"/>
          </a:xfrm>
        </p:spPr>
        <p:txBody>
          <a:bodyPr/>
          <a:lstStyle/>
          <a:p>
            <a:r>
              <a:rPr lang="en-IN" dirty="0"/>
              <a:t>import math</a:t>
            </a:r>
          </a:p>
          <a:p>
            <a:r>
              <a:rPr lang="en-IN" dirty="0"/>
              <a:t>import </a:t>
            </a:r>
            <a:r>
              <a:rPr lang="en-IN" dirty="0" err="1" smtClean="0"/>
              <a:t>numpy</a:t>
            </a: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2944293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b="1" dirty="0" smtClean="0"/>
              <a:t>Input </a:t>
            </a:r>
            <a:r>
              <a:rPr lang="en-IN" b="1" dirty="0"/>
              <a:t>Data Structure - User-Item Interactions (</a:t>
            </a:r>
            <a:r>
              <a:rPr lang="en-IN" b="1" dirty="0" err="1"/>
              <a:t>pu</a:t>
            </a:r>
            <a:r>
              <a:rPr lang="en-IN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20008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pu</a:t>
            </a:r>
            <a:r>
              <a:rPr lang="en-US" b="1" dirty="0"/>
              <a:t>:</a:t>
            </a:r>
            <a:r>
              <a:rPr lang="en-US" dirty="0"/>
              <a:t> List of tuples representing user-item interactions</a:t>
            </a:r>
            <a:r>
              <a:rPr lang="en-US" dirty="0" smtClean="0"/>
              <a:t>.</a:t>
            </a:r>
          </a:p>
          <a:p>
            <a:r>
              <a:rPr lang="en-IN" b="1" dirty="0"/>
              <a:t>Format:</a:t>
            </a:r>
            <a:r>
              <a:rPr lang="en-IN" dirty="0"/>
              <a:t> [(user, item, rating), </a:t>
            </a:r>
            <a:r>
              <a:rPr lang="en-IN" dirty="0" smtClean="0"/>
              <a:t>...]</a:t>
            </a:r>
          </a:p>
          <a:p>
            <a:r>
              <a:rPr lang="en-US" b="1" dirty="0"/>
              <a:t>Explanation:</a:t>
            </a:r>
            <a:r>
              <a:rPr lang="en-US" dirty="0"/>
              <a:t> Each tuple (user, item, rating) represents how a user rated an item.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303175" y="4007413"/>
            <a:ext cx="8549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err="1"/>
              <a:t>pu</a:t>
            </a:r>
            <a:r>
              <a:rPr lang="en-IN" sz="2400" dirty="0"/>
              <a:t> = [[(0,0,1),(0,1,22),(0,2,1),(0,3,1),(0,5,0)],</a:t>
            </a:r>
          </a:p>
          <a:p>
            <a:r>
              <a:rPr lang="en-IN" sz="2400" dirty="0"/>
              <a:t>      [(1,0,1),(1,1,32),(1,2,0),(1,3,0),(1,4,1),(1,5,0)],</a:t>
            </a:r>
          </a:p>
          <a:p>
            <a:r>
              <a:rPr lang="en-IN" sz="2400" dirty="0"/>
              <a:t>      [(2,0,0),(2,1,18),(2,2,1),(2,3,1),(2,4,0),(2,5,1)],</a:t>
            </a:r>
          </a:p>
          <a:p>
            <a:r>
              <a:rPr lang="en-IN" sz="2400" dirty="0"/>
              <a:t>      [(3,0,1),(3,1,40),(3,2,1),(3,3,0),(3,4,0),(3,5,1)],</a:t>
            </a:r>
          </a:p>
          <a:p>
            <a:r>
              <a:rPr lang="en-IN" sz="2400" dirty="0"/>
              <a:t>      [(4,0,0),(4,1,40),(4,2,0),(4,4,1),(4,5,0)],</a:t>
            </a:r>
          </a:p>
          <a:p>
            <a:r>
              <a:rPr lang="en-IN" sz="2400" dirty="0"/>
              <a:t>      [(5,0,0),(5,1,25),(5,2,1),(5,3,1),(5,4,1)]]</a:t>
            </a:r>
          </a:p>
        </p:txBody>
      </p:sp>
    </p:spTree>
    <p:extLst>
      <p:ext uri="{BB962C8B-B14F-4D97-AF65-F5344CB8AC3E}">
        <p14:creationId xmlns:p14="http://schemas.microsoft.com/office/powerpoint/2010/main" val="1642147274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829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Input Data Structure - Item-User Interactions (</a:t>
            </a:r>
            <a:r>
              <a:rPr lang="en-US" b="1" dirty="0" err="1"/>
              <a:t>pv</a:t>
            </a:r>
            <a:r>
              <a:rPr lang="en-US" b="1" dirty="0"/>
              <a:t>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62808"/>
          </a:xfrm>
        </p:spPr>
        <p:txBody>
          <a:bodyPr/>
          <a:lstStyle/>
          <a:p>
            <a:r>
              <a:rPr lang="en-US" b="1" dirty="0" err="1"/>
              <a:t>pv</a:t>
            </a:r>
            <a:r>
              <a:rPr lang="en-US" b="1" dirty="0"/>
              <a:t>:</a:t>
            </a:r>
            <a:r>
              <a:rPr lang="en-US" dirty="0"/>
              <a:t> List of tuples representing item-user interactions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Format</a:t>
            </a:r>
            <a:r>
              <a:rPr lang="en-US" b="1" dirty="0"/>
              <a:t>: </a:t>
            </a:r>
            <a:r>
              <a:rPr lang="en-US" dirty="0"/>
              <a:t>[(item, user, rating), ...]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1060579" y="3335609"/>
            <a:ext cx="72343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 err="1"/>
              <a:t>pv</a:t>
            </a:r>
            <a:r>
              <a:rPr lang="en-IN" sz="2400" b="1" dirty="0"/>
              <a:t> = </a:t>
            </a:r>
            <a:r>
              <a:rPr lang="en-IN" sz="2400" dirty="0"/>
              <a:t>[[(0,0,1),(0,1,1),(0,2,0),(0,3,1),(0,4,0),(0,5,0)],</a:t>
            </a:r>
          </a:p>
          <a:p>
            <a:r>
              <a:rPr lang="en-IN" sz="2400" dirty="0"/>
              <a:t>      [(1,0,22),(1,1,32),(1,2,18),(1,3,40),(1,4,40),(1,5,25)],</a:t>
            </a:r>
          </a:p>
          <a:p>
            <a:r>
              <a:rPr lang="en-IN" sz="2400" dirty="0"/>
              <a:t>      [(2,0,1),(2,1,0),(2,2,1),(2,3,1),(2,4,0),(2,5,1)],</a:t>
            </a:r>
          </a:p>
          <a:p>
            <a:r>
              <a:rPr lang="en-IN" sz="2400" dirty="0"/>
              <a:t>      [(3,0,1),(3,1,0),(3,2,1),(3,3,0),(3,5,1)],</a:t>
            </a:r>
          </a:p>
          <a:p>
            <a:r>
              <a:rPr lang="en-IN" sz="2400" dirty="0"/>
              <a:t>      [(4,1,1),(4,2,0),(4,3,0),(4,4,1),(4,5,1)],</a:t>
            </a:r>
          </a:p>
          <a:p>
            <a:r>
              <a:rPr lang="en-IN" sz="2400" dirty="0"/>
              <a:t>      [(5,0,0),(5,1,0),(5,2,1),(5,3,1),(5,4,0)]]</a:t>
            </a:r>
          </a:p>
        </p:txBody>
      </p:sp>
    </p:spTree>
    <p:extLst>
      <p:ext uri="{BB962C8B-B14F-4D97-AF65-F5344CB8AC3E}">
        <p14:creationId xmlns:p14="http://schemas.microsoft.com/office/powerpoint/2010/main" val="87149586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Initializing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74355" cy="1113518"/>
          </a:xfrm>
        </p:spPr>
        <p:txBody>
          <a:bodyPr/>
          <a:lstStyle/>
          <a:p>
            <a:r>
              <a:rPr lang="en-US" dirty="0"/>
              <a:t>V: Initial item feature matrix</a:t>
            </a:r>
            <a:r>
              <a:rPr lang="en-US" dirty="0" smtClean="0"/>
              <a:t>.</a:t>
            </a:r>
          </a:p>
          <a:p>
            <a:r>
              <a:rPr lang="en-US" dirty="0" smtClean="0"/>
              <a:t>U</a:t>
            </a:r>
            <a:r>
              <a:rPr lang="en-US" dirty="0"/>
              <a:t>: Initial user feature matrix.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38199" y="2939143"/>
            <a:ext cx="95203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V = </a:t>
            </a:r>
            <a:r>
              <a:rPr lang="en-IN" sz="2400" dirty="0" err="1"/>
              <a:t>numpy.mat</a:t>
            </a:r>
            <a:r>
              <a:rPr lang="en-IN" sz="2400" dirty="0"/>
              <a:t>([[0.15968384, 0.9441198 , 0.83651085],</a:t>
            </a:r>
          </a:p>
          <a:p>
            <a:r>
              <a:rPr lang="en-IN" sz="2400" dirty="0"/>
              <a:t>               [0.73573009, 0.24906915, 0.85338239],</a:t>
            </a:r>
          </a:p>
          <a:p>
            <a:r>
              <a:rPr lang="en-IN" sz="2400" dirty="0"/>
              <a:t>               [0.25605814, 0.6990532 , 0.50900407],</a:t>
            </a:r>
          </a:p>
          <a:p>
            <a:r>
              <a:rPr lang="en-IN" sz="2400" dirty="0"/>
              <a:t>               [0.2405843 , 0.31848888, 0.60233653],</a:t>
            </a:r>
          </a:p>
          <a:p>
            <a:r>
              <a:rPr lang="en-IN" sz="2400" dirty="0"/>
              <a:t>               [0.24237479, 0.15293281, 0.22240255],</a:t>
            </a:r>
          </a:p>
          <a:p>
            <a:r>
              <a:rPr lang="en-IN" sz="2400" dirty="0"/>
              <a:t>               [0.03943766, 0.19287528, 0.95094265]])</a:t>
            </a:r>
          </a:p>
          <a:p>
            <a:r>
              <a:rPr lang="en-IN" sz="2400" dirty="0"/>
              <a:t>print(V)</a:t>
            </a:r>
          </a:p>
          <a:p>
            <a:endParaRPr lang="en-IN" sz="2400" dirty="0"/>
          </a:p>
          <a:p>
            <a:r>
              <a:rPr lang="en-IN" sz="2400" dirty="0"/>
              <a:t>U = </a:t>
            </a:r>
            <a:r>
              <a:rPr lang="en-IN" sz="2400" dirty="0" err="1"/>
              <a:t>numpy.mat</a:t>
            </a:r>
            <a:r>
              <a:rPr lang="en-IN" sz="2400" dirty="0"/>
              <a:t>(</a:t>
            </a:r>
            <a:r>
              <a:rPr lang="en-IN" sz="2400" dirty="0" err="1"/>
              <a:t>numpy.zeros</a:t>
            </a:r>
            <a:r>
              <a:rPr lang="en-IN" sz="2400" dirty="0"/>
              <a:t>([6, 3]))</a:t>
            </a:r>
          </a:p>
        </p:txBody>
      </p:sp>
    </p:spTree>
    <p:extLst>
      <p:ext uri="{BB962C8B-B14F-4D97-AF65-F5344CB8AC3E}">
        <p14:creationId xmlns:p14="http://schemas.microsoft.com/office/powerpoint/2010/main" val="2120618535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Regularization Parameter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81469"/>
          </a:xfrm>
        </p:spPr>
        <p:txBody>
          <a:bodyPr/>
          <a:lstStyle/>
          <a:p>
            <a:r>
              <a:rPr lang="en-US" b="1" dirty="0"/>
              <a:t>L:</a:t>
            </a:r>
            <a:r>
              <a:rPr lang="en-US" dirty="0"/>
              <a:t> Regularization parameter to prevent overfitting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L =0.03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9349546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668" y="83977"/>
            <a:ext cx="11431555" cy="57849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/>
              <a:t>ALS Algorithm - Update User Features (U)</a:t>
            </a:r>
          </a:p>
        </p:txBody>
      </p:sp>
      <p:sp>
        <p:nvSpPr>
          <p:cNvPr id="4" name="Rectangle 3"/>
          <p:cNvSpPr/>
          <p:nvPr/>
        </p:nvSpPr>
        <p:spPr>
          <a:xfrm>
            <a:off x="470418" y="863312"/>
            <a:ext cx="110645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for </a:t>
            </a:r>
            <a:r>
              <a:rPr lang="en-IN" sz="2000" dirty="0" err="1"/>
              <a:t>iter</a:t>
            </a:r>
            <a:r>
              <a:rPr lang="en-IN" sz="2000" dirty="0"/>
              <a:t> in range(5):</a:t>
            </a:r>
          </a:p>
          <a:p>
            <a:r>
              <a:rPr lang="en-IN" sz="2000" dirty="0"/>
              <a:t>    print("\n----- ITER %s -----" % (</a:t>
            </a:r>
            <a:r>
              <a:rPr lang="en-IN" sz="2000" dirty="0" err="1"/>
              <a:t>iter</a:t>
            </a:r>
            <a:r>
              <a:rPr lang="en-IN" sz="2000" dirty="0"/>
              <a:t> + 1))</a:t>
            </a:r>
          </a:p>
          <a:p>
            <a:r>
              <a:rPr lang="en-IN" sz="2000" dirty="0"/>
              <a:t>    print("U")</a:t>
            </a:r>
          </a:p>
          <a:p>
            <a:r>
              <a:rPr lang="en-IN" sz="2000" dirty="0"/>
              <a:t>    </a:t>
            </a:r>
            <a:r>
              <a:rPr lang="en-IN" sz="2000" dirty="0" err="1"/>
              <a:t>urs</a:t>
            </a:r>
            <a:r>
              <a:rPr lang="en-IN" sz="2000" dirty="0"/>
              <a:t> = []</a:t>
            </a:r>
          </a:p>
          <a:p>
            <a:r>
              <a:rPr lang="en-IN" sz="2000" dirty="0"/>
              <a:t>    for </a:t>
            </a:r>
            <a:r>
              <a:rPr lang="en-IN" sz="2000" dirty="0" err="1"/>
              <a:t>uset</a:t>
            </a:r>
            <a:r>
              <a:rPr lang="en-IN" sz="2000" dirty="0"/>
              <a:t> in </a:t>
            </a:r>
            <a:r>
              <a:rPr lang="en-IN" sz="2000" dirty="0" err="1"/>
              <a:t>pu</a:t>
            </a:r>
            <a:r>
              <a:rPr lang="en-IN" sz="2000" dirty="0"/>
              <a:t>:</a:t>
            </a:r>
          </a:p>
          <a:p>
            <a:r>
              <a:rPr lang="en-IN" sz="2000" dirty="0"/>
              <a:t>        </a:t>
            </a:r>
            <a:r>
              <a:rPr lang="en-IN" sz="2000" dirty="0" err="1"/>
              <a:t>vo</a:t>
            </a:r>
            <a:r>
              <a:rPr lang="en-IN" sz="2000" dirty="0"/>
              <a:t> = []</a:t>
            </a:r>
          </a:p>
          <a:p>
            <a:r>
              <a:rPr lang="en-IN" sz="2000" dirty="0"/>
              <a:t>        </a:t>
            </a:r>
            <a:r>
              <a:rPr lang="en-IN" sz="2000" dirty="0" err="1"/>
              <a:t>pvo</a:t>
            </a:r>
            <a:r>
              <a:rPr lang="en-IN" sz="2000" dirty="0"/>
              <a:t> = []</a:t>
            </a:r>
          </a:p>
          <a:p>
            <a:r>
              <a:rPr lang="en-IN" sz="2000" dirty="0"/>
              <a:t>        for </a:t>
            </a:r>
            <a:r>
              <a:rPr lang="en-IN" sz="2000" dirty="0" err="1"/>
              <a:t>i</a:t>
            </a:r>
            <a:r>
              <a:rPr lang="en-IN" sz="2000" dirty="0"/>
              <a:t>, j, p in </a:t>
            </a:r>
            <a:r>
              <a:rPr lang="en-IN" sz="2000" dirty="0" err="1"/>
              <a:t>uset</a:t>
            </a:r>
            <a:r>
              <a:rPr lang="en-IN" sz="2000" dirty="0"/>
              <a:t>:</a:t>
            </a:r>
          </a:p>
          <a:p>
            <a:r>
              <a:rPr lang="en-IN" sz="2000" dirty="0"/>
              <a:t>            </a:t>
            </a:r>
            <a:r>
              <a:rPr lang="en-IN" sz="2000" dirty="0" err="1"/>
              <a:t>vor</a:t>
            </a:r>
            <a:r>
              <a:rPr lang="en-IN" sz="2000" dirty="0"/>
              <a:t> = []</a:t>
            </a:r>
          </a:p>
          <a:p>
            <a:r>
              <a:rPr lang="en-IN" sz="2000" dirty="0"/>
              <a:t>            for k in range(3):</a:t>
            </a:r>
          </a:p>
          <a:p>
            <a:r>
              <a:rPr lang="en-IN" sz="2000" dirty="0"/>
              <a:t>                </a:t>
            </a:r>
            <a:r>
              <a:rPr lang="en-IN" sz="2000" dirty="0" err="1"/>
              <a:t>vor.append</a:t>
            </a:r>
            <a:r>
              <a:rPr lang="en-IN" sz="2000" dirty="0"/>
              <a:t>(V[j, k])</a:t>
            </a:r>
          </a:p>
          <a:p>
            <a:r>
              <a:rPr lang="en-IN" sz="2000" dirty="0"/>
              <a:t>            </a:t>
            </a:r>
            <a:r>
              <a:rPr lang="en-IN" sz="2000" dirty="0" err="1"/>
              <a:t>vo.append</a:t>
            </a:r>
            <a:r>
              <a:rPr lang="en-IN" sz="2000" dirty="0"/>
              <a:t>(</a:t>
            </a:r>
            <a:r>
              <a:rPr lang="en-IN" sz="2000" dirty="0" err="1"/>
              <a:t>vor</a:t>
            </a:r>
            <a:r>
              <a:rPr lang="en-IN" sz="2000" dirty="0"/>
              <a:t>)</a:t>
            </a:r>
          </a:p>
          <a:p>
            <a:r>
              <a:rPr lang="en-IN" sz="2000" dirty="0"/>
              <a:t>            </a:t>
            </a:r>
            <a:r>
              <a:rPr lang="en-IN" sz="2000" dirty="0" err="1"/>
              <a:t>pvo.append</a:t>
            </a:r>
            <a:r>
              <a:rPr lang="en-IN" sz="2000" dirty="0"/>
              <a:t>(p)</a:t>
            </a:r>
          </a:p>
          <a:p>
            <a:r>
              <a:rPr lang="en-IN" sz="2000" dirty="0"/>
              <a:t>        </a:t>
            </a:r>
            <a:r>
              <a:rPr lang="en-IN" sz="2000" dirty="0" err="1"/>
              <a:t>vo</a:t>
            </a:r>
            <a:r>
              <a:rPr lang="en-IN" sz="2000" dirty="0"/>
              <a:t> = </a:t>
            </a:r>
            <a:r>
              <a:rPr lang="en-IN" sz="2000" dirty="0" err="1"/>
              <a:t>numpy.mat</a:t>
            </a:r>
            <a:r>
              <a:rPr lang="en-IN" sz="2000" dirty="0"/>
              <a:t>(</a:t>
            </a:r>
            <a:r>
              <a:rPr lang="en-IN" sz="2000" dirty="0" err="1"/>
              <a:t>vo</a:t>
            </a:r>
            <a:r>
              <a:rPr lang="en-IN" sz="2000" dirty="0"/>
              <a:t>)</a:t>
            </a:r>
          </a:p>
          <a:p>
            <a:r>
              <a:rPr lang="en-IN" sz="2000" dirty="0"/>
              <a:t>        </a:t>
            </a:r>
            <a:r>
              <a:rPr lang="en-IN" sz="2000" dirty="0" err="1"/>
              <a:t>ur</a:t>
            </a:r>
            <a:r>
              <a:rPr lang="en-IN" sz="2000" dirty="0"/>
              <a:t> = </a:t>
            </a:r>
            <a:r>
              <a:rPr lang="en-IN" sz="2000" dirty="0" err="1"/>
              <a:t>numpy.linalg.inv</a:t>
            </a:r>
            <a:r>
              <a:rPr lang="en-IN" sz="2000" dirty="0"/>
              <a:t>(</a:t>
            </a:r>
            <a:r>
              <a:rPr lang="en-IN" sz="2000" dirty="0" err="1"/>
              <a:t>vo.T</a:t>
            </a:r>
            <a:r>
              <a:rPr lang="en-IN" sz="2000" dirty="0"/>
              <a:t> * </a:t>
            </a:r>
            <a:r>
              <a:rPr lang="en-IN" sz="2000" dirty="0" err="1"/>
              <a:t>vo</a:t>
            </a:r>
            <a:r>
              <a:rPr lang="en-IN" sz="2000" dirty="0"/>
              <a:t> + L * </a:t>
            </a:r>
            <a:r>
              <a:rPr lang="en-IN" sz="2000" dirty="0" err="1"/>
              <a:t>numpy.mat</a:t>
            </a:r>
            <a:r>
              <a:rPr lang="en-IN" sz="2000" dirty="0"/>
              <a:t>(</a:t>
            </a:r>
            <a:r>
              <a:rPr lang="en-IN" sz="2000" dirty="0" err="1"/>
              <a:t>numpy.eye</a:t>
            </a:r>
            <a:r>
              <a:rPr lang="en-IN" sz="2000" dirty="0"/>
              <a:t>(3))) * </a:t>
            </a:r>
            <a:r>
              <a:rPr lang="en-IN" sz="2000" dirty="0" err="1"/>
              <a:t>vo.T</a:t>
            </a:r>
            <a:r>
              <a:rPr lang="en-IN" sz="2000" dirty="0"/>
              <a:t> * </a:t>
            </a:r>
            <a:r>
              <a:rPr lang="en-IN" sz="2000" dirty="0" err="1"/>
              <a:t>numpy.mat</a:t>
            </a:r>
            <a:r>
              <a:rPr lang="en-IN" sz="2000" dirty="0"/>
              <a:t>(</a:t>
            </a:r>
            <a:r>
              <a:rPr lang="en-IN" sz="2000" dirty="0" err="1"/>
              <a:t>pvo</a:t>
            </a:r>
            <a:r>
              <a:rPr lang="en-IN" sz="2000" dirty="0"/>
              <a:t>).T</a:t>
            </a:r>
          </a:p>
          <a:p>
            <a:r>
              <a:rPr lang="en-IN" sz="2000" dirty="0"/>
              <a:t>        </a:t>
            </a:r>
            <a:r>
              <a:rPr lang="en-IN" sz="2000" dirty="0" err="1"/>
              <a:t>urs.append</a:t>
            </a:r>
            <a:r>
              <a:rPr lang="en-IN" sz="2000" dirty="0"/>
              <a:t>(</a:t>
            </a:r>
            <a:r>
              <a:rPr lang="en-IN" sz="2000" dirty="0" err="1"/>
              <a:t>ur.T</a:t>
            </a:r>
            <a:r>
              <a:rPr lang="en-IN" sz="2000" dirty="0"/>
              <a:t>)</a:t>
            </a:r>
          </a:p>
          <a:p>
            <a:r>
              <a:rPr lang="en-IN" sz="2000" dirty="0"/>
              <a:t>    U = </a:t>
            </a:r>
            <a:r>
              <a:rPr lang="en-IN" sz="2000" dirty="0" err="1"/>
              <a:t>numpy.vstack</a:t>
            </a:r>
            <a:r>
              <a:rPr lang="en-IN" sz="2000" dirty="0"/>
              <a:t>(</a:t>
            </a:r>
            <a:r>
              <a:rPr lang="en-IN" sz="2000" dirty="0" err="1"/>
              <a:t>urs</a:t>
            </a:r>
            <a:r>
              <a:rPr lang="en-IN" sz="2000" dirty="0"/>
              <a:t>)</a:t>
            </a:r>
          </a:p>
          <a:p>
            <a:r>
              <a:rPr lang="en-IN" sz="2000" dirty="0"/>
              <a:t>    print(U)</a:t>
            </a:r>
          </a:p>
        </p:txBody>
      </p:sp>
    </p:spTree>
    <p:extLst>
      <p:ext uri="{BB962C8B-B14F-4D97-AF65-F5344CB8AC3E}">
        <p14:creationId xmlns:p14="http://schemas.microsoft.com/office/powerpoint/2010/main" val="263646184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 Algorithm - Update Item Features (V)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95078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print("V")</a:t>
            </a:r>
          </a:p>
          <a:p>
            <a:r>
              <a:rPr lang="en-IN" dirty="0" err="1"/>
              <a:t>vrs</a:t>
            </a:r>
            <a:r>
              <a:rPr lang="en-IN" dirty="0"/>
              <a:t> = []</a:t>
            </a:r>
          </a:p>
          <a:p>
            <a:r>
              <a:rPr lang="en-IN" dirty="0"/>
              <a:t>for </a:t>
            </a:r>
            <a:r>
              <a:rPr lang="en-IN" dirty="0" err="1"/>
              <a:t>vset</a:t>
            </a:r>
            <a:r>
              <a:rPr lang="en-IN" dirty="0"/>
              <a:t> in </a:t>
            </a:r>
            <a:r>
              <a:rPr lang="en-IN" dirty="0" err="1"/>
              <a:t>pv</a:t>
            </a:r>
            <a:r>
              <a:rPr lang="en-IN" dirty="0"/>
              <a:t>:</a:t>
            </a:r>
          </a:p>
          <a:p>
            <a:r>
              <a:rPr lang="en-IN" dirty="0"/>
              <a:t>    </a:t>
            </a:r>
            <a:r>
              <a:rPr lang="en-IN" dirty="0" err="1"/>
              <a:t>uo</a:t>
            </a:r>
            <a:r>
              <a:rPr lang="en-IN" dirty="0"/>
              <a:t> = []</a:t>
            </a:r>
          </a:p>
          <a:p>
            <a:r>
              <a:rPr lang="en-IN" dirty="0"/>
              <a:t>    </a:t>
            </a:r>
            <a:r>
              <a:rPr lang="en-IN" dirty="0" err="1"/>
              <a:t>puo</a:t>
            </a:r>
            <a:r>
              <a:rPr lang="en-IN" dirty="0"/>
              <a:t> = []</a:t>
            </a:r>
          </a:p>
          <a:p>
            <a:r>
              <a:rPr lang="en-IN" dirty="0"/>
              <a:t>    for j, </a:t>
            </a:r>
            <a:r>
              <a:rPr lang="en-IN" dirty="0" err="1"/>
              <a:t>i</a:t>
            </a:r>
            <a:r>
              <a:rPr lang="en-IN" dirty="0"/>
              <a:t>, p in </a:t>
            </a:r>
            <a:r>
              <a:rPr lang="en-IN" dirty="0" err="1"/>
              <a:t>vset</a:t>
            </a:r>
            <a:r>
              <a:rPr lang="en-IN" dirty="0"/>
              <a:t>:</a:t>
            </a:r>
          </a:p>
          <a:p>
            <a:r>
              <a:rPr lang="en-IN" dirty="0"/>
              <a:t>        </a:t>
            </a:r>
            <a:r>
              <a:rPr lang="en-IN" dirty="0" err="1"/>
              <a:t>uor</a:t>
            </a:r>
            <a:r>
              <a:rPr lang="en-IN" dirty="0"/>
              <a:t> = []</a:t>
            </a:r>
          </a:p>
          <a:p>
            <a:r>
              <a:rPr lang="en-IN" dirty="0"/>
              <a:t>        for k in range(3):</a:t>
            </a:r>
          </a:p>
          <a:p>
            <a:r>
              <a:rPr lang="en-IN" dirty="0"/>
              <a:t>            </a:t>
            </a:r>
            <a:r>
              <a:rPr lang="en-IN" dirty="0" err="1"/>
              <a:t>uor.append</a:t>
            </a:r>
            <a:r>
              <a:rPr lang="en-IN" dirty="0"/>
              <a:t>(U[</a:t>
            </a:r>
            <a:r>
              <a:rPr lang="en-IN" dirty="0" err="1"/>
              <a:t>i</a:t>
            </a:r>
            <a:r>
              <a:rPr lang="en-IN" dirty="0"/>
              <a:t>, k])</a:t>
            </a:r>
          </a:p>
          <a:p>
            <a:r>
              <a:rPr lang="en-IN" dirty="0"/>
              <a:t>        </a:t>
            </a:r>
            <a:r>
              <a:rPr lang="en-IN" dirty="0" err="1"/>
              <a:t>uo.append</a:t>
            </a:r>
            <a:r>
              <a:rPr lang="en-IN" dirty="0"/>
              <a:t>(</a:t>
            </a:r>
            <a:r>
              <a:rPr lang="en-IN" dirty="0" err="1"/>
              <a:t>uor</a:t>
            </a:r>
            <a:r>
              <a:rPr lang="en-IN" dirty="0"/>
              <a:t>)</a:t>
            </a:r>
          </a:p>
          <a:p>
            <a:r>
              <a:rPr lang="en-IN" dirty="0"/>
              <a:t>        </a:t>
            </a:r>
            <a:r>
              <a:rPr lang="en-IN" dirty="0" err="1"/>
              <a:t>puo.append</a:t>
            </a:r>
            <a:r>
              <a:rPr lang="en-IN" dirty="0"/>
              <a:t>(p)</a:t>
            </a:r>
          </a:p>
          <a:p>
            <a:r>
              <a:rPr lang="en-IN" dirty="0"/>
              <a:t>    </a:t>
            </a:r>
            <a:r>
              <a:rPr lang="en-IN" dirty="0" err="1"/>
              <a:t>uo</a:t>
            </a:r>
            <a:r>
              <a:rPr lang="en-IN" dirty="0"/>
              <a:t> = </a:t>
            </a:r>
            <a:r>
              <a:rPr lang="en-IN" dirty="0" err="1"/>
              <a:t>numpy.mat</a:t>
            </a:r>
            <a:r>
              <a:rPr lang="en-IN" dirty="0"/>
              <a:t>(</a:t>
            </a:r>
            <a:r>
              <a:rPr lang="en-IN" dirty="0" err="1"/>
              <a:t>uo</a:t>
            </a:r>
            <a:r>
              <a:rPr lang="en-IN" dirty="0"/>
              <a:t>)</a:t>
            </a:r>
          </a:p>
          <a:p>
            <a:r>
              <a:rPr lang="en-IN" dirty="0"/>
              <a:t>    </a:t>
            </a:r>
            <a:r>
              <a:rPr lang="en-IN" dirty="0" err="1"/>
              <a:t>vr</a:t>
            </a:r>
            <a:r>
              <a:rPr lang="en-IN" dirty="0"/>
              <a:t> = </a:t>
            </a:r>
            <a:r>
              <a:rPr lang="en-IN" dirty="0" err="1"/>
              <a:t>numpy.linalg.inv</a:t>
            </a:r>
            <a:r>
              <a:rPr lang="en-IN" dirty="0"/>
              <a:t>(</a:t>
            </a:r>
            <a:r>
              <a:rPr lang="en-IN" dirty="0" err="1"/>
              <a:t>uo.T</a:t>
            </a:r>
            <a:r>
              <a:rPr lang="en-IN" dirty="0"/>
              <a:t> * </a:t>
            </a:r>
            <a:r>
              <a:rPr lang="en-IN" dirty="0" err="1"/>
              <a:t>uo</a:t>
            </a:r>
            <a:r>
              <a:rPr lang="en-IN" dirty="0"/>
              <a:t> + L * </a:t>
            </a:r>
            <a:r>
              <a:rPr lang="en-IN" dirty="0" err="1"/>
              <a:t>numpy.mat</a:t>
            </a:r>
            <a:r>
              <a:rPr lang="en-IN" dirty="0"/>
              <a:t>(</a:t>
            </a:r>
            <a:r>
              <a:rPr lang="en-IN" dirty="0" err="1"/>
              <a:t>numpy.eye</a:t>
            </a:r>
            <a:r>
              <a:rPr lang="en-IN" dirty="0"/>
              <a:t>(3))) * </a:t>
            </a:r>
            <a:r>
              <a:rPr lang="en-IN" dirty="0" err="1"/>
              <a:t>uo.T</a:t>
            </a:r>
            <a:r>
              <a:rPr lang="en-IN" dirty="0"/>
              <a:t> * </a:t>
            </a:r>
            <a:r>
              <a:rPr lang="en-IN" dirty="0" err="1"/>
              <a:t>numpy.mat</a:t>
            </a:r>
            <a:r>
              <a:rPr lang="en-IN" dirty="0"/>
              <a:t>(</a:t>
            </a:r>
            <a:r>
              <a:rPr lang="en-IN" dirty="0" err="1"/>
              <a:t>puo</a:t>
            </a:r>
            <a:r>
              <a:rPr lang="en-IN" dirty="0"/>
              <a:t>).T</a:t>
            </a:r>
          </a:p>
          <a:p>
            <a:r>
              <a:rPr lang="en-IN" dirty="0"/>
              <a:t>    </a:t>
            </a:r>
            <a:r>
              <a:rPr lang="en-IN" dirty="0" err="1"/>
              <a:t>vrs.append</a:t>
            </a:r>
            <a:r>
              <a:rPr lang="en-IN" dirty="0"/>
              <a:t>(</a:t>
            </a:r>
            <a:r>
              <a:rPr lang="en-IN" dirty="0" err="1"/>
              <a:t>vr.T</a:t>
            </a:r>
            <a:r>
              <a:rPr lang="en-IN" dirty="0"/>
              <a:t>)</a:t>
            </a:r>
          </a:p>
          <a:p>
            <a:r>
              <a:rPr lang="en-IN" dirty="0"/>
              <a:t>V = </a:t>
            </a:r>
            <a:r>
              <a:rPr lang="en-IN" dirty="0" err="1"/>
              <a:t>numpy.vstack</a:t>
            </a:r>
            <a:r>
              <a:rPr lang="en-IN" dirty="0"/>
              <a:t>(</a:t>
            </a:r>
            <a:r>
              <a:rPr lang="en-IN" dirty="0" err="1"/>
              <a:t>vrs</a:t>
            </a:r>
            <a:r>
              <a:rPr lang="en-IN" dirty="0"/>
              <a:t>)</a:t>
            </a:r>
          </a:p>
          <a:p>
            <a:r>
              <a:rPr lang="en-IN" dirty="0"/>
              <a:t>print(V)</a:t>
            </a:r>
          </a:p>
        </p:txBody>
      </p:sp>
    </p:spTree>
    <p:extLst>
      <p:ext uri="{BB962C8B-B14F-4D97-AF65-F5344CB8AC3E}">
        <p14:creationId xmlns:p14="http://schemas.microsoft.com/office/powerpoint/2010/main" val="3335858647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IN" dirty="0"/>
              <a:t>Calculating Error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4947" y="2413338"/>
            <a:ext cx="8630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err = 0.</a:t>
            </a:r>
          </a:p>
          <a:p>
            <a:r>
              <a:rPr lang="en-IN" sz="2400" dirty="0"/>
              <a:t>n = 0.</a:t>
            </a:r>
          </a:p>
          <a:p>
            <a:r>
              <a:rPr lang="en-IN" sz="2400" dirty="0"/>
              <a:t>for </a:t>
            </a:r>
            <a:r>
              <a:rPr lang="en-IN" sz="2400" dirty="0" err="1"/>
              <a:t>uset</a:t>
            </a:r>
            <a:r>
              <a:rPr lang="en-IN" sz="2400" dirty="0"/>
              <a:t> in </a:t>
            </a:r>
            <a:r>
              <a:rPr lang="en-IN" sz="2400" dirty="0" err="1"/>
              <a:t>pu</a:t>
            </a:r>
            <a:r>
              <a:rPr lang="en-IN" sz="2400" dirty="0"/>
              <a:t>:</a:t>
            </a:r>
          </a:p>
          <a:p>
            <a:r>
              <a:rPr lang="en-IN" sz="2400" dirty="0"/>
              <a:t>    for </a:t>
            </a:r>
            <a:r>
              <a:rPr lang="en-IN" sz="2400" dirty="0" err="1"/>
              <a:t>i</a:t>
            </a:r>
            <a:r>
              <a:rPr lang="en-IN" sz="2400" dirty="0"/>
              <a:t>, j, p in </a:t>
            </a:r>
            <a:r>
              <a:rPr lang="en-IN" sz="2400" dirty="0" err="1"/>
              <a:t>uset</a:t>
            </a:r>
            <a:r>
              <a:rPr lang="en-IN" sz="2400" dirty="0"/>
              <a:t>:</a:t>
            </a:r>
          </a:p>
          <a:p>
            <a:r>
              <a:rPr lang="en-IN" sz="2400" dirty="0"/>
              <a:t>        err += (p - (U[</a:t>
            </a:r>
            <a:r>
              <a:rPr lang="en-IN" sz="2400" dirty="0" err="1"/>
              <a:t>i</a:t>
            </a:r>
            <a:r>
              <a:rPr lang="en-IN" sz="2400" dirty="0"/>
              <a:t>] * V[j].T)[0, 0]) ** 2</a:t>
            </a:r>
          </a:p>
          <a:p>
            <a:r>
              <a:rPr lang="en-IN" sz="2400" dirty="0"/>
              <a:t>        n += 1</a:t>
            </a:r>
          </a:p>
          <a:p>
            <a:r>
              <a:rPr lang="en-IN" sz="2400" dirty="0"/>
              <a:t>print(</a:t>
            </a:r>
            <a:r>
              <a:rPr lang="en-IN" sz="2400" dirty="0" err="1"/>
              <a:t>math.sqrt</a:t>
            </a:r>
            <a:r>
              <a:rPr lang="en-IN" sz="2400" dirty="0"/>
              <a:t>(err / n))</a:t>
            </a:r>
          </a:p>
        </p:txBody>
      </p:sp>
    </p:spTree>
    <p:extLst>
      <p:ext uri="{BB962C8B-B14F-4D97-AF65-F5344CB8AC3E}">
        <p14:creationId xmlns:p14="http://schemas.microsoft.com/office/powerpoint/2010/main" val="86911507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Final Predictions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print(U * V.T)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1147593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Adapting to </a:t>
            </a:r>
            <a:r>
              <a:rPr lang="en-IN" dirty="0" err="1"/>
              <a:t>GetGlue</a:t>
            </a:r>
            <a:r>
              <a:rPr lang="en-IN" dirty="0"/>
              <a:t> </a:t>
            </a:r>
            <a:r>
              <a:rPr lang="en-IN" dirty="0" smtClean="0"/>
              <a:t>(Any </a:t>
            </a:r>
            <a:r>
              <a:rPr lang="en-IN" dirty="0" err="1" smtClean="0"/>
              <a:t>Realtime</a:t>
            </a:r>
            <a:r>
              <a:rPr lang="en-IN" dirty="0" smtClean="0"/>
              <a:t>)Dataset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Challenge: Modify the sample code to work with the </a:t>
            </a:r>
            <a:r>
              <a:rPr lang="en-US" dirty="0" err="1"/>
              <a:t>GetGlue</a:t>
            </a:r>
            <a:r>
              <a:rPr lang="en-US" dirty="0"/>
              <a:t> dataset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Preprocess </a:t>
            </a:r>
            <a:r>
              <a:rPr lang="en-US" dirty="0"/>
              <a:t>the </a:t>
            </a:r>
            <a:r>
              <a:rPr lang="en-US" dirty="0" err="1"/>
              <a:t>GetGlue</a:t>
            </a:r>
            <a:r>
              <a:rPr lang="en-US" dirty="0"/>
              <a:t> data into the required format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Initialize </a:t>
            </a:r>
            <a:r>
              <a:rPr lang="en-US" dirty="0"/>
              <a:t>matrices based on the dimensions of the </a:t>
            </a:r>
            <a:r>
              <a:rPr lang="en-US" dirty="0" err="1"/>
              <a:t>GetGlue</a:t>
            </a:r>
            <a:r>
              <a:rPr lang="en-US" dirty="0"/>
              <a:t> data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Adjust </a:t>
            </a:r>
            <a:r>
              <a:rPr lang="en-US" dirty="0" err="1"/>
              <a:t>hyperparameters</a:t>
            </a:r>
            <a:r>
              <a:rPr lang="en-US" dirty="0"/>
              <a:t> as necessary.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9169681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89" y="2987027"/>
            <a:ext cx="9052249" cy="1325563"/>
          </a:xfrm>
        </p:spPr>
        <p:txBody>
          <a:bodyPr/>
          <a:lstStyle/>
          <a:p>
            <a:r>
              <a:rPr lang="en-US" dirty="0" smtClean="0"/>
              <a:t>End of Module 5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1376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3051</TotalTime>
  <Words>9971</Words>
  <Application>Microsoft Office PowerPoint</Application>
  <PresentationFormat>Widescreen</PresentationFormat>
  <Paragraphs>850</Paragraphs>
  <Slides>200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200</vt:i4>
      </vt:variant>
    </vt:vector>
  </HeadingPairs>
  <TitlesOfParts>
    <vt:vector size="208" baseType="lpstr">
      <vt:lpstr>Arial</vt:lpstr>
      <vt:lpstr>Calibri</vt:lpstr>
      <vt:lpstr>Calibri Light</vt:lpstr>
      <vt:lpstr>Inter</vt:lpstr>
      <vt:lpstr>Open Sans</vt:lpstr>
      <vt:lpstr>Times New Roman</vt:lpstr>
      <vt:lpstr>ui-sans-serif</vt:lpstr>
      <vt:lpstr>Office Theme</vt:lpstr>
      <vt:lpstr>Module 3</vt:lpstr>
      <vt:lpstr>Module 3 Syllabus</vt:lpstr>
      <vt:lpstr>Kaggle Data Science Competition https://www.kaggle.com/competitions</vt:lpstr>
      <vt:lpstr>Structure and Types of Kaggle Competitions</vt:lpstr>
      <vt:lpstr>Benefits of Participating in Kaggle Competitions</vt:lpstr>
      <vt:lpstr>Example Competition: Titanic: Machine Learning from Disaster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Background and Role:</vt:lpstr>
      <vt:lpstr>Contributions:</vt:lpstr>
      <vt:lpstr>David Huffaker:</vt:lpstr>
      <vt:lpstr>Background and Role:</vt:lpstr>
      <vt:lpstr>Contributions:</vt:lpstr>
      <vt:lpstr>Extracting Meaning from Data</vt:lpstr>
      <vt:lpstr>Insights</vt:lpstr>
      <vt:lpstr>Example 1: Customer Behavior in Retail</vt:lpstr>
      <vt:lpstr>Example 2: Website Performance</vt:lpstr>
      <vt:lpstr>Patterns</vt:lpstr>
      <vt:lpstr>Example 1: Seasonal Sales Patterns</vt:lpstr>
      <vt:lpstr>Example 2: Customer Churn in Subscription Services</vt:lpstr>
      <vt:lpstr>Combining Insights and Patterns</vt:lpstr>
      <vt:lpstr>Example: Health Care Analytics</vt:lpstr>
      <vt:lpstr>How do companies extract meaning from the data they have?</vt:lpstr>
      <vt:lpstr>1. Feature Extraction and Feature Selection:</vt:lpstr>
      <vt:lpstr>2.Decision Trees:</vt:lpstr>
      <vt:lpstr>3.Bagging and Random Forests</vt:lpstr>
      <vt:lpstr>4.Combining Qualitative and Quantitative Research:</vt:lpstr>
      <vt:lpstr>5.User Retention Analysis</vt:lpstr>
      <vt:lpstr>Perspectives of William Cukierski from Kaggle and David Huffaker from Google</vt:lpstr>
      <vt:lpstr>William Cukierski's Perspective (Kaggle)</vt:lpstr>
      <vt:lpstr>David Huffaker's Perspective (Google)</vt:lpstr>
      <vt:lpstr>Kaggle Model</vt:lpstr>
      <vt:lpstr>PowerPoint Presentation</vt:lpstr>
      <vt:lpstr>Ethical concerns of Kaggle Model</vt:lpstr>
      <vt:lpstr>Kaggle’s Essay Scoring Competition</vt:lpstr>
      <vt:lpstr>Crowd Sourcing</vt:lpstr>
      <vt:lpstr>1.Distributive Crowdsourcing</vt:lpstr>
      <vt:lpstr>2. Singular, Focused Crowdsourcing:</vt:lpstr>
      <vt:lpstr>Domain Expertise Versus Machine Learning Algorithms</vt:lpstr>
      <vt:lpstr>What are Features in Data Set? </vt:lpstr>
      <vt:lpstr>PowerPoint Presentation</vt:lpstr>
      <vt:lpstr>Sample Titanic-dataset</vt:lpstr>
      <vt:lpstr>The attributes have the following meaning:</vt:lpstr>
      <vt:lpstr>You can ignore name, id and ticket# columns because these are just identifiers and don't offer value as a feature.</vt:lpstr>
      <vt:lpstr>Definition of Features</vt:lpstr>
      <vt:lpstr>Types of Features</vt:lpstr>
      <vt:lpstr>Importance of Features in Data Sets</vt:lpstr>
      <vt:lpstr>Feature Selection</vt:lpstr>
      <vt:lpstr>Why Feature Selection is Important</vt:lpstr>
      <vt:lpstr>Techniques for Feature Selection</vt:lpstr>
      <vt:lpstr>1. Filter Methods</vt:lpstr>
      <vt:lpstr>2. Wrapper Methods</vt:lpstr>
      <vt:lpstr>3. Embedded Methods</vt:lpstr>
      <vt:lpstr>4. Hybrid Methods</vt:lpstr>
      <vt:lpstr>Examples of Feature Selection in Practice: Chasing Dragons App</vt:lpstr>
      <vt:lpstr>Here’s how you might approach feature selection for this problem</vt:lpstr>
      <vt:lpstr>Example Features: </vt:lpstr>
      <vt:lpstr>Approach </vt:lpstr>
      <vt:lpstr>Feature Selection Methods:</vt:lpstr>
      <vt:lpstr>PowerPoint Presentation</vt:lpstr>
      <vt:lpstr>Selecting an algorithm</vt:lpstr>
      <vt:lpstr>Selection Criterion</vt:lpstr>
      <vt:lpstr>Selection Criterion</vt:lpstr>
      <vt:lpstr>R- Square Formula</vt:lpstr>
      <vt:lpstr>Entropy Formula</vt:lpstr>
      <vt:lpstr>Embedded Methods: Decision Trees</vt:lpstr>
      <vt:lpstr>The main components of a decision tree are</vt:lpstr>
      <vt:lpstr>Decision Tree Symbols</vt:lpstr>
      <vt:lpstr>Example1</vt:lpstr>
      <vt:lpstr>Example2</vt:lpstr>
      <vt:lpstr>Entropy </vt:lpstr>
      <vt:lpstr>Entropy </vt:lpstr>
      <vt:lpstr>Key properties of entropy:</vt:lpstr>
      <vt:lpstr>Key properties of entropy:</vt:lpstr>
      <vt:lpstr>Information Gain</vt:lpstr>
      <vt:lpstr>To compute H(X∣a):</vt:lpstr>
      <vt:lpstr>General Algorithm for Decision Trees</vt:lpstr>
      <vt:lpstr>Decision Tree Induction Algorithms</vt:lpstr>
      <vt:lpstr>ID3 Algorithm</vt:lpstr>
      <vt:lpstr>Decision Tree Algorithm (ID3) – Step1</vt:lpstr>
      <vt:lpstr>Decision Tree Algorithm (ID3) – Step2</vt:lpstr>
      <vt:lpstr>Decision Tree Algorithm (ID3) – Step3,Step4</vt:lpstr>
      <vt:lpstr>Decision Tree Algorithm (ID3) – Step5,Step6</vt:lpstr>
      <vt:lpstr>Decision Tree Algorithm (ID3) – Step7</vt:lpstr>
      <vt:lpstr>PowerPoint Presentation</vt:lpstr>
      <vt:lpstr>Summary of the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Handling Continuous Variables in Decision Trees</vt:lpstr>
      <vt:lpstr>R Packages</vt:lpstr>
      <vt:lpstr>Python Packages </vt:lpstr>
      <vt:lpstr>Building a Decision Tree Algorithm Yourself</vt:lpstr>
      <vt:lpstr>Random Forest</vt:lpstr>
      <vt:lpstr>Bagging in Random Forest</vt:lpstr>
      <vt:lpstr>Bootstrapping in Random Forest: </vt:lpstr>
      <vt:lpstr>Random Forest Algorithm</vt:lpstr>
      <vt:lpstr>User Retention: Interpretability Versus Predictive Power</vt:lpstr>
      <vt:lpstr>David Huffaker: Google’s Hybrid Approach to Social Research</vt:lpstr>
      <vt:lpstr>1. Google's Approach to Research and Development</vt:lpstr>
      <vt:lpstr>2. Moving from Descriptive to Predictive Analysis</vt:lpstr>
      <vt:lpstr>3. Insights from Mixed-Methods Research:</vt:lpstr>
      <vt:lpstr>4. Social Layer Integration Across Google Products:</vt:lpstr>
      <vt:lpstr>5. Privacy Concerns and User Engagement:</vt:lpstr>
      <vt:lpstr>The survey identified major concerns among users, categorized as:</vt:lpstr>
      <vt:lpstr>PowerPoint Presentation</vt:lpstr>
      <vt:lpstr>PowerPoint Presentation</vt:lpstr>
      <vt:lpstr>PowerPoint Presentation</vt:lpstr>
      <vt:lpstr>PowerPoint Presentation</vt:lpstr>
      <vt:lpstr>Recommendation Engines: Building a User-Facing Data Product at Scale</vt:lpstr>
      <vt:lpstr>Matt Gattis, Experience</vt:lpstr>
      <vt:lpstr>Matt Gattis, Experience</vt:lpstr>
      <vt:lpstr>A Real-World Recommendation Engine</vt:lpstr>
      <vt:lpstr>A Real-World Recommendation Engine</vt:lpstr>
      <vt:lpstr>Using Nearest Neighbour Algorithm  for recommendation </vt:lpstr>
      <vt:lpstr>Example: Let's say you want to recommend movies based on a user's previous movie ratings. </vt:lpstr>
      <vt:lpstr>Step 1: Data Preparation</vt:lpstr>
      <vt:lpstr>Step 2: Choose a Distance Metric</vt:lpstr>
      <vt:lpstr>Step 3: Calculate Distance</vt:lpstr>
      <vt:lpstr>Step 4: Find Nearest Neighbors</vt:lpstr>
      <vt:lpstr>Step 5: Recommendation</vt:lpstr>
      <vt:lpstr>Problems with Nearest Neighbors</vt:lpstr>
      <vt:lpstr>Problems with Nearest Neighbors</vt:lpstr>
      <vt:lpstr>Key Issues</vt:lpstr>
      <vt:lpstr>Beyond Nearest Neighbor: Machine Learning Classification</vt:lpstr>
      <vt:lpstr>Linear Regression Models for Recommendations</vt:lpstr>
      <vt:lpstr>Example:</vt:lpstr>
      <vt:lpstr>Advantages:</vt:lpstr>
      <vt:lpstr>Challenges:</vt:lpstr>
      <vt:lpstr>Addressing Overfitting:</vt:lpstr>
      <vt:lpstr>Normalization:</vt:lpstr>
      <vt:lpstr>The Dimensionality Problem</vt:lpstr>
      <vt:lpstr>PowerPoint Presentation</vt:lpstr>
      <vt:lpstr>Key Terms Used in Singular Value Decomposition(SVD)</vt:lpstr>
      <vt:lpstr>Key Terms Used in Singular Value Decomposition(SVD)</vt:lpstr>
      <vt:lpstr>Key Terms Used in Singular Value Decomposition(SVD)</vt:lpstr>
      <vt:lpstr>Understanding Dimension Reduction and Latent Features</vt:lpstr>
      <vt:lpstr>Algorithmic Approach</vt:lpstr>
      <vt:lpstr>Handling Binary Rating Questions</vt:lpstr>
      <vt:lpstr>SVD: Concept and Mathematical Foundation</vt:lpstr>
      <vt:lpstr>SVD: Application to Data Sets</vt:lpstr>
      <vt:lpstr>SVD: Interpretation of Matrices</vt:lpstr>
      <vt:lpstr>SVD Algorithm</vt:lpstr>
      <vt:lpstr>SVD Algorithm</vt:lpstr>
      <vt:lpstr>SVD Algorithm</vt:lpstr>
      <vt:lpstr>Example: Finding SVD for a Given Matrix</vt:lpstr>
      <vt:lpstr>Example: Finding SVD for a Given Matrix</vt:lpstr>
      <vt:lpstr>Example: Finding SVD for a Given Matrix</vt:lpstr>
      <vt:lpstr>Example: Finding SVD for a Given Matrix</vt:lpstr>
      <vt:lpstr>Example: Finding SVD for a Given Matrix</vt:lpstr>
      <vt:lpstr>Example: Finding SVD for a Given Matrix</vt:lpstr>
      <vt:lpstr>Example: Row Reduced Form</vt:lpstr>
      <vt:lpstr>PowerPoint Presentation</vt:lpstr>
      <vt:lpstr>PowerPoint Presentation</vt:lpstr>
      <vt:lpstr>PowerPoint Presentation</vt:lpstr>
      <vt:lpstr>PowerPoint Presentation</vt:lpstr>
      <vt:lpstr>Example Computing v1</vt:lpstr>
      <vt:lpstr>PowerPoint Presentation</vt:lpstr>
      <vt:lpstr>PowerPoint Presentation</vt:lpstr>
      <vt:lpstr>PowerPoint Presentation</vt:lpstr>
      <vt:lpstr>Example : Compute u1</vt:lpstr>
      <vt:lpstr>Example : Compute u2</vt:lpstr>
      <vt:lpstr>Example : Compute u2</vt:lpstr>
      <vt:lpstr>Example : Find a vector which is perpendicular to both vector A and B, where A=2i+3j+4k B=i+2j+3k?</vt:lpstr>
      <vt:lpstr>Example : Find a vector which is perpendicular to both vector A and B, where A=2i+3j+4k B=i+2j+3k?</vt:lpstr>
      <vt:lpstr>Important Properties of SVD </vt:lpstr>
      <vt:lpstr>Limitations and Challenges</vt:lpstr>
      <vt:lpstr>Example :Using SVD for Recommendations </vt:lpstr>
      <vt:lpstr>Introduction to Principal Component Analysis (PCA)</vt:lpstr>
      <vt:lpstr>Here's how PCA works in simple terms:</vt:lpstr>
      <vt:lpstr>Why Use PCA?</vt:lpstr>
      <vt:lpstr>Principal Component Analysis (PCA) for Predicting Preferences</vt:lpstr>
      <vt:lpstr>Algorithm Steps:</vt:lpstr>
      <vt:lpstr>1. Initialization</vt:lpstr>
      <vt:lpstr>2. Optimization Problem</vt:lpstr>
      <vt:lpstr>3.Alternating Least Squares (ALS): Step 1: Fix V and update U.</vt:lpstr>
      <vt:lpstr>3.Alternating Least Squares (ALS): Step2: Fix U and update V.</vt:lpstr>
      <vt:lpstr>4. Convergence Check</vt:lpstr>
      <vt:lpstr>Python Inbuilt Libraries Used</vt:lpstr>
      <vt:lpstr>math</vt:lpstr>
      <vt:lpstr>numpy</vt:lpstr>
      <vt:lpstr>Example:</vt:lpstr>
      <vt:lpstr>Building a Recommendation System: Sample Code Explanation</vt:lpstr>
      <vt:lpstr>Key aspects of the code:</vt:lpstr>
      <vt:lpstr>Importing Libraries</vt:lpstr>
      <vt:lpstr>Input Data Structure - User-Item Interactions (pu)</vt:lpstr>
      <vt:lpstr>Input Data Structure - Item-User Interactions (pv)</vt:lpstr>
      <vt:lpstr>Initializing Matrices</vt:lpstr>
      <vt:lpstr>Regularization Parameter</vt:lpstr>
      <vt:lpstr>ALS Algorithm - Update User Features (U)</vt:lpstr>
      <vt:lpstr>ALS Algorithm - Update Item Features (V)</vt:lpstr>
      <vt:lpstr>Calculating Error</vt:lpstr>
      <vt:lpstr>Final Predictions</vt:lpstr>
      <vt:lpstr>Adapting to GetGlue (Any Realtime)Dataset</vt:lpstr>
      <vt:lpstr>End of Module 5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</dc:title>
  <dc:creator>Thyagaraju GS</dc:creator>
  <cp:lastModifiedBy>Thyagaraju GS</cp:lastModifiedBy>
  <cp:revision>302</cp:revision>
  <dcterms:created xsi:type="dcterms:W3CDTF">2024-05-29T23:38:52Z</dcterms:created>
  <dcterms:modified xsi:type="dcterms:W3CDTF">2024-06-27T01:53:38Z</dcterms:modified>
</cp:coreProperties>
</file>