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7"/>
  </p:notesMasterIdLst>
  <p:sldIdLst>
    <p:sldId id="256" r:id="rId2"/>
    <p:sldId id="343" r:id="rId3"/>
    <p:sldId id="359" r:id="rId4"/>
    <p:sldId id="344" r:id="rId5"/>
    <p:sldId id="358" r:id="rId6"/>
    <p:sldId id="353" r:id="rId7"/>
    <p:sldId id="346" r:id="rId8"/>
    <p:sldId id="355" r:id="rId9"/>
    <p:sldId id="356" r:id="rId10"/>
    <p:sldId id="357" r:id="rId11"/>
    <p:sldId id="352" r:id="rId12"/>
    <p:sldId id="354" r:id="rId13"/>
    <p:sldId id="345" r:id="rId14"/>
    <p:sldId id="360" r:id="rId15"/>
    <p:sldId id="361" r:id="rId16"/>
    <p:sldId id="363" r:id="rId17"/>
    <p:sldId id="366" r:id="rId18"/>
    <p:sldId id="367" r:id="rId19"/>
    <p:sldId id="369" r:id="rId20"/>
    <p:sldId id="370" r:id="rId21"/>
    <p:sldId id="371" r:id="rId22"/>
    <p:sldId id="372" r:id="rId23"/>
    <p:sldId id="373" r:id="rId24"/>
    <p:sldId id="364" r:id="rId25"/>
    <p:sldId id="365" r:id="rId26"/>
    <p:sldId id="374" r:id="rId27"/>
    <p:sldId id="362" r:id="rId28"/>
    <p:sldId id="387" r:id="rId29"/>
    <p:sldId id="388" r:id="rId30"/>
    <p:sldId id="389" r:id="rId31"/>
    <p:sldId id="375" r:id="rId32"/>
    <p:sldId id="376" r:id="rId33"/>
    <p:sldId id="378" r:id="rId34"/>
    <p:sldId id="391" r:id="rId35"/>
    <p:sldId id="381" r:id="rId36"/>
    <p:sldId id="382" r:id="rId37"/>
    <p:sldId id="383" r:id="rId38"/>
    <p:sldId id="384" r:id="rId39"/>
    <p:sldId id="390" r:id="rId40"/>
    <p:sldId id="386" r:id="rId41"/>
    <p:sldId id="392" r:id="rId42"/>
    <p:sldId id="393" r:id="rId43"/>
    <p:sldId id="395" r:id="rId44"/>
    <p:sldId id="396" r:id="rId45"/>
    <p:sldId id="397" r:id="rId46"/>
    <p:sldId id="399" r:id="rId47"/>
    <p:sldId id="398" r:id="rId48"/>
    <p:sldId id="394" r:id="rId49"/>
    <p:sldId id="400" r:id="rId50"/>
    <p:sldId id="402" r:id="rId51"/>
    <p:sldId id="403" r:id="rId52"/>
    <p:sldId id="404" r:id="rId53"/>
    <p:sldId id="429" r:id="rId54"/>
    <p:sldId id="405" r:id="rId55"/>
    <p:sldId id="421" r:id="rId56"/>
    <p:sldId id="423" r:id="rId57"/>
    <p:sldId id="422" r:id="rId58"/>
    <p:sldId id="407" r:id="rId59"/>
    <p:sldId id="408" r:id="rId60"/>
    <p:sldId id="406" r:id="rId61"/>
    <p:sldId id="435" r:id="rId62"/>
    <p:sldId id="436" r:id="rId63"/>
    <p:sldId id="437" r:id="rId64"/>
    <p:sldId id="438" r:id="rId65"/>
    <p:sldId id="439" r:id="rId66"/>
    <p:sldId id="440" r:id="rId67"/>
    <p:sldId id="441" r:id="rId68"/>
    <p:sldId id="442" r:id="rId69"/>
    <p:sldId id="443" r:id="rId70"/>
    <p:sldId id="444" r:id="rId71"/>
    <p:sldId id="445" r:id="rId72"/>
    <p:sldId id="446" r:id="rId73"/>
    <p:sldId id="447" r:id="rId74"/>
    <p:sldId id="448" r:id="rId75"/>
    <p:sldId id="449" r:id="rId76"/>
    <p:sldId id="450" r:id="rId77"/>
    <p:sldId id="451" r:id="rId78"/>
    <p:sldId id="452" r:id="rId79"/>
    <p:sldId id="453" r:id="rId80"/>
    <p:sldId id="454" r:id="rId81"/>
    <p:sldId id="455" r:id="rId82"/>
    <p:sldId id="456" r:id="rId83"/>
    <p:sldId id="457" r:id="rId84"/>
    <p:sldId id="458" r:id="rId85"/>
    <p:sldId id="459" r:id="rId86"/>
    <p:sldId id="460" r:id="rId87"/>
    <p:sldId id="461" r:id="rId88"/>
    <p:sldId id="462" r:id="rId89"/>
    <p:sldId id="463" r:id="rId90"/>
    <p:sldId id="464" r:id="rId91"/>
    <p:sldId id="465" r:id="rId92"/>
    <p:sldId id="466" r:id="rId93"/>
    <p:sldId id="467" r:id="rId94"/>
    <p:sldId id="468" r:id="rId95"/>
    <p:sldId id="469" r:id="rId96"/>
    <p:sldId id="470" r:id="rId97"/>
    <p:sldId id="471" r:id="rId98"/>
    <p:sldId id="472" r:id="rId99"/>
    <p:sldId id="473" r:id="rId100"/>
    <p:sldId id="474" r:id="rId101"/>
    <p:sldId id="475" r:id="rId102"/>
    <p:sldId id="476" r:id="rId103"/>
    <p:sldId id="477" r:id="rId104"/>
    <p:sldId id="478" r:id="rId105"/>
    <p:sldId id="479" r:id="rId106"/>
    <p:sldId id="480" r:id="rId107"/>
    <p:sldId id="481" r:id="rId108"/>
    <p:sldId id="482" r:id="rId109"/>
    <p:sldId id="483" r:id="rId110"/>
    <p:sldId id="484" r:id="rId111"/>
    <p:sldId id="485" r:id="rId112"/>
    <p:sldId id="486" r:id="rId113"/>
    <p:sldId id="487" r:id="rId114"/>
    <p:sldId id="488" r:id="rId115"/>
    <p:sldId id="489" r:id="rId116"/>
    <p:sldId id="490" r:id="rId117"/>
    <p:sldId id="491" r:id="rId118"/>
    <p:sldId id="492" r:id="rId119"/>
    <p:sldId id="493" r:id="rId120"/>
    <p:sldId id="494" r:id="rId121"/>
    <p:sldId id="495" r:id="rId122"/>
    <p:sldId id="496" r:id="rId123"/>
    <p:sldId id="497" r:id="rId124"/>
    <p:sldId id="498" r:id="rId125"/>
    <p:sldId id="499" r:id="rId126"/>
    <p:sldId id="500" r:id="rId127"/>
    <p:sldId id="501" r:id="rId128"/>
    <p:sldId id="502" r:id="rId129"/>
    <p:sldId id="503" r:id="rId130"/>
    <p:sldId id="504" r:id="rId131"/>
    <p:sldId id="505" r:id="rId132"/>
    <p:sldId id="506" r:id="rId133"/>
    <p:sldId id="507" r:id="rId134"/>
    <p:sldId id="508" r:id="rId135"/>
    <p:sldId id="509" r:id="rId136"/>
    <p:sldId id="510" r:id="rId137"/>
    <p:sldId id="511" r:id="rId138"/>
    <p:sldId id="512" r:id="rId139"/>
    <p:sldId id="513" r:id="rId140"/>
    <p:sldId id="514" r:id="rId141"/>
    <p:sldId id="515" r:id="rId142"/>
    <p:sldId id="527" r:id="rId143"/>
    <p:sldId id="528" r:id="rId144"/>
    <p:sldId id="529" r:id="rId145"/>
    <p:sldId id="530" r:id="rId146"/>
    <p:sldId id="531" r:id="rId147"/>
    <p:sldId id="532" r:id="rId148"/>
    <p:sldId id="534" r:id="rId149"/>
    <p:sldId id="535" r:id="rId150"/>
    <p:sldId id="537" r:id="rId151"/>
    <p:sldId id="538" r:id="rId152"/>
    <p:sldId id="540" r:id="rId153"/>
    <p:sldId id="541" r:id="rId154"/>
    <p:sldId id="542" r:id="rId155"/>
    <p:sldId id="543" r:id="rId156"/>
    <p:sldId id="544" r:id="rId157"/>
    <p:sldId id="545" r:id="rId158"/>
    <p:sldId id="546" r:id="rId159"/>
    <p:sldId id="547" r:id="rId160"/>
    <p:sldId id="548" r:id="rId161"/>
    <p:sldId id="549" r:id="rId162"/>
    <p:sldId id="550" r:id="rId163"/>
    <p:sldId id="551" r:id="rId164"/>
    <p:sldId id="552" r:id="rId165"/>
    <p:sldId id="553" r:id="rId166"/>
    <p:sldId id="554" r:id="rId167"/>
    <p:sldId id="555" r:id="rId168"/>
    <p:sldId id="556" r:id="rId169"/>
    <p:sldId id="557" r:id="rId170"/>
    <p:sldId id="558" r:id="rId171"/>
    <p:sldId id="559" r:id="rId172"/>
    <p:sldId id="560" r:id="rId173"/>
    <p:sldId id="561" r:id="rId174"/>
    <p:sldId id="516" r:id="rId175"/>
    <p:sldId id="517" r:id="rId176"/>
    <p:sldId id="518" r:id="rId177"/>
    <p:sldId id="519" r:id="rId178"/>
    <p:sldId id="520" r:id="rId179"/>
    <p:sldId id="521" r:id="rId180"/>
    <p:sldId id="522" r:id="rId181"/>
    <p:sldId id="523" r:id="rId182"/>
    <p:sldId id="524" r:id="rId183"/>
    <p:sldId id="525" r:id="rId184"/>
    <p:sldId id="526" r:id="rId185"/>
    <p:sldId id="562" r:id="rId1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4" autoAdjust="0"/>
    <p:restoredTop sz="94660"/>
  </p:normalViewPr>
  <p:slideViewPr>
    <p:cSldViewPr snapToGrid="0">
      <p:cViewPr varScale="1">
        <p:scale>
          <a:sx n="82" d="100"/>
          <a:sy n="82" d="100"/>
        </p:scale>
        <p:origin x="61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notesMaster" Target="notesMasters/notesMaster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434E5-94D3-4C7B-8569-E900E1238E85}" type="datetimeFigureOut">
              <a:rPr lang="en-IN" smtClean="0"/>
              <a:t>28-05-2024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1537E2-D40B-46FF-B522-A8D8C977682F}" type="slidenum">
              <a:rPr lang="en-IN" smtClean="0"/>
              <a:t>‹#›</a:t>
            </a:fld>
            <a:endParaRPr lang="en-IN"/>
          </a:p>
        </p:txBody>
      </p:sp>
    </p:spTree>
    <p:extLst>
      <p:ext uri="{BB962C8B-B14F-4D97-AF65-F5344CB8AC3E}">
        <p14:creationId xmlns:p14="http://schemas.microsoft.com/office/powerpoint/2010/main" val="2500666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91537E2-D40B-46FF-B522-A8D8C977682F}" type="slidenum">
              <a:rPr lang="en-IN" smtClean="0"/>
              <a:t>31</a:t>
            </a:fld>
            <a:endParaRPr lang="en-IN"/>
          </a:p>
        </p:txBody>
      </p:sp>
    </p:spTree>
    <p:extLst>
      <p:ext uri="{BB962C8B-B14F-4D97-AF65-F5344CB8AC3E}">
        <p14:creationId xmlns:p14="http://schemas.microsoft.com/office/powerpoint/2010/main" val="3086505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91537E2-D40B-46FF-B522-A8D8C977682F}" type="slidenum">
              <a:rPr lang="en-IN" smtClean="0"/>
              <a:t>81</a:t>
            </a:fld>
            <a:endParaRPr lang="en-IN"/>
          </a:p>
        </p:txBody>
      </p:sp>
    </p:spTree>
    <p:extLst>
      <p:ext uri="{BB962C8B-B14F-4D97-AF65-F5344CB8AC3E}">
        <p14:creationId xmlns:p14="http://schemas.microsoft.com/office/powerpoint/2010/main" val="2144327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5FCA6EB-64F0-46E3-97EA-02562479C5E6}" type="datetime1">
              <a:rPr lang="en-IN" smtClean="0"/>
              <a:t>28-05-2024</a:t>
            </a:fld>
            <a:endParaRPr lang="en-IN"/>
          </a:p>
        </p:txBody>
      </p:sp>
      <p:sp>
        <p:nvSpPr>
          <p:cNvPr id="5" name="Footer Placeholder 4"/>
          <p:cNvSpPr>
            <a:spLocks noGrp="1"/>
          </p:cNvSpPr>
          <p:nvPr>
            <p:ph type="ftr" sz="quarter" idx="11"/>
          </p:nvPr>
        </p:nvSpPr>
        <p:spPr/>
        <p:txBody>
          <a:bodyPr/>
          <a:lstStyle/>
          <a:p>
            <a:r>
              <a:rPr lang="en-IN" smtClean="0"/>
              <a:t>Dr.Thyagaraju  G S </a:t>
            </a:r>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739758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10A5BB6-DACC-4507-B7BC-76CA65BA186D}" type="datetime1">
              <a:rPr lang="en-IN" smtClean="0"/>
              <a:t>28-05-2024</a:t>
            </a:fld>
            <a:endParaRPr lang="en-IN"/>
          </a:p>
        </p:txBody>
      </p:sp>
      <p:sp>
        <p:nvSpPr>
          <p:cNvPr id="5" name="Footer Placeholder 4"/>
          <p:cNvSpPr>
            <a:spLocks noGrp="1"/>
          </p:cNvSpPr>
          <p:nvPr>
            <p:ph type="ftr" sz="quarter" idx="11"/>
          </p:nvPr>
        </p:nvSpPr>
        <p:spPr/>
        <p:txBody>
          <a:bodyPr/>
          <a:lstStyle/>
          <a:p>
            <a:r>
              <a:rPr lang="en-IN" smtClean="0"/>
              <a:t>Dr.Thyagaraju  G S </a:t>
            </a:r>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3843759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D7C37AE-5FD2-450A-9835-9BD2B96A8FD1}" type="datetime1">
              <a:rPr lang="en-IN" smtClean="0"/>
              <a:t>28-05-2024</a:t>
            </a:fld>
            <a:endParaRPr lang="en-IN"/>
          </a:p>
        </p:txBody>
      </p:sp>
      <p:sp>
        <p:nvSpPr>
          <p:cNvPr id="5" name="Footer Placeholder 4"/>
          <p:cNvSpPr>
            <a:spLocks noGrp="1"/>
          </p:cNvSpPr>
          <p:nvPr>
            <p:ph type="ftr" sz="quarter" idx="11"/>
          </p:nvPr>
        </p:nvSpPr>
        <p:spPr/>
        <p:txBody>
          <a:bodyPr/>
          <a:lstStyle/>
          <a:p>
            <a:r>
              <a:rPr lang="en-IN" smtClean="0"/>
              <a:t>Dr.Thyagaraju  G S </a:t>
            </a:r>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3063461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D68355B-8C2E-4489-9B99-FEDB9B089887}" type="datetime1">
              <a:rPr lang="en-IN" smtClean="0"/>
              <a:t>28-05-2024</a:t>
            </a:fld>
            <a:endParaRPr lang="en-IN"/>
          </a:p>
        </p:txBody>
      </p:sp>
      <p:sp>
        <p:nvSpPr>
          <p:cNvPr id="6" name="Footer Placeholder 5"/>
          <p:cNvSpPr>
            <a:spLocks noGrp="1"/>
          </p:cNvSpPr>
          <p:nvPr>
            <p:ph type="ftr" sz="quarter" idx="11"/>
          </p:nvPr>
        </p:nvSpPr>
        <p:spPr/>
        <p:txBody>
          <a:bodyPr/>
          <a:lstStyle/>
          <a:p>
            <a:r>
              <a:rPr lang="en-IN" smtClean="0"/>
              <a:t>Dr.Thyagaraju  G S </a:t>
            </a:r>
            <a:endParaRPr lang="en-IN"/>
          </a:p>
        </p:txBody>
      </p:sp>
      <p:sp>
        <p:nvSpPr>
          <p:cNvPr id="7" name="Slide Number Placeholder 6"/>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716805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6EB6DE-90F8-4C61-A4D3-9A51C53284F4}" type="datetime1">
              <a:rPr lang="en-IN" smtClean="0"/>
              <a:t>28-05-2024</a:t>
            </a:fld>
            <a:endParaRPr lang="en-IN"/>
          </a:p>
        </p:txBody>
      </p:sp>
      <p:sp>
        <p:nvSpPr>
          <p:cNvPr id="8" name="Footer Placeholder 7"/>
          <p:cNvSpPr>
            <a:spLocks noGrp="1"/>
          </p:cNvSpPr>
          <p:nvPr>
            <p:ph type="ftr" sz="quarter" idx="11"/>
          </p:nvPr>
        </p:nvSpPr>
        <p:spPr/>
        <p:txBody>
          <a:bodyPr/>
          <a:lstStyle/>
          <a:p>
            <a:r>
              <a:rPr lang="en-IN" smtClean="0"/>
              <a:t>Dr.Thyagaraju  G S </a:t>
            </a:r>
            <a:endParaRPr lang="en-IN"/>
          </a:p>
        </p:txBody>
      </p:sp>
      <p:sp>
        <p:nvSpPr>
          <p:cNvPr id="9" name="Slide Number Placeholder 8"/>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110985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5F9060B-86AB-4993-95F7-DEE27443B1E3}" type="datetime1">
              <a:rPr lang="en-IN" smtClean="0"/>
              <a:t>28-05-2024</a:t>
            </a:fld>
            <a:endParaRPr lang="en-IN"/>
          </a:p>
        </p:txBody>
      </p:sp>
      <p:sp>
        <p:nvSpPr>
          <p:cNvPr id="4" name="Footer Placeholder 3"/>
          <p:cNvSpPr>
            <a:spLocks noGrp="1"/>
          </p:cNvSpPr>
          <p:nvPr>
            <p:ph type="ftr" sz="quarter" idx="11"/>
          </p:nvPr>
        </p:nvSpPr>
        <p:spPr/>
        <p:txBody>
          <a:bodyPr/>
          <a:lstStyle/>
          <a:p>
            <a:r>
              <a:rPr lang="en-IN" smtClean="0"/>
              <a:t>Dr.Thyagaraju  G S </a:t>
            </a:r>
            <a:endParaRPr lang="en-IN"/>
          </a:p>
        </p:txBody>
      </p:sp>
      <p:sp>
        <p:nvSpPr>
          <p:cNvPr id="5" name="Slide Number Placeholder 4"/>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5974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DAA388-1576-4B34-A663-8B45CBD736ED}" type="datetime1">
              <a:rPr lang="en-IN" smtClean="0"/>
              <a:t>28-05-2024</a:t>
            </a:fld>
            <a:endParaRPr lang="en-IN"/>
          </a:p>
        </p:txBody>
      </p:sp>
      <p:sp>
        <p:nvSpPr>
          <p:cNvPr id="3" name="Footer Placeholder 2"/>
          <p:cNvSpPr>
            <a:spLocks noGrp="1"/>
          </p:cNvSpPr>
          <p:nvPr>
            <p:ph type="ftr" sz="quarter" idx="11"/>
          </p:nvPr>
        </p:nvSpPr>
        <p:spPr/>
        <p:txBody>
          <a:bodyPr/>
          <a:lstStyle/>
          <a:p>
            <a:r>
              <a:rPr lang="en-IN" smtClean="0"/>
              <a:t>Dr.Thyagaraju  G S </a:t>
            </a:r>
            <a:endParaRPr lang="en-IN"/>
          </a:p>
        </p:txBody>
      </p:sp>
      <p:sp>
        <p:nvSpPr>
          <p:cNvPr id="4" name="Slide Number Placeholder 3"/>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26046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875C2A3-8134-4EB2-832F-679057CCDA9E}" type="datetime1">
              <a:rPr lang="en-IN" smtClean="0"/>
              <a:t>28-05-2024</a:t>
            </a:fld>
            <a:endParaRPr lang="en-IN"/>
          </a:p>
        </p:txBody>
      </p:sp>
      <p:sp>
        <p:nvSpPr>
          <p:cNvPr id="6" name="Footer Placeholder 5"/>
          <p:cNvSpPr>
            <a:spLocks noGrp="1"/>
          </p:cNvSpPr>
          <p:nvPr>
            <p:ph type="ftr" sz="quarter" idx="11"/>
          </p:nvPr>
        </p:nvSpPr>
        <p:spPr/>
        <p:txBody>
          <a:bodyPr/>
          <a:lstStyle/>
          <a:p>
            <a:r>
              <a:rPr lang="en-IN" smtClean="0"/>
              <a:t>Dr.Thyagaraju  G S </a:t>
            </a:r>
            <a:endParaRPr lang="en-IN"/>
          </a:p>
        </p:txBody>
      </p:sp>
      <p:sp>
        <p:nvSpPr>
          <p:cNvPr id="7" name="Slide Number Placeholder 6"/>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376143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1048B64-4723-4147-A49F-C4C404A53DD0}" type="datetime1">
              <a:rPr lang="en-IN" smtClean="0"/>
              <a:t>28-05-2024</a:t>
            </a:fld>
            <a:endParaRPr lang="en-IN"/>
          </a:p>
        </p:txBody>
      </p:sp>
      <p:sp>
        <p:nvSpPr>
          <p:cNvPr id="6" name="Footer Placeholder 5"/>
          <p:cNvSpPr>
            <a:spLocks noGrp="1"/>
          </p:cNvSpPr>
          <p:nvPr>
            <p:ph type="ftr" sz="quarter" idx="11"/>
          </p:nvPr>
        </p:nvSpPr>
        <p:spPr/>
        <p:txBody>
          <a:bodyPr/>
          <a:lstStyle/>
          <a:p>
            <a:r>
              <a:rPr lang="en-IN" smtClean="0"/>
              <a:t>Dr.Thyagaraju  G S </a:t>
            </a:r>
            <a:endParaRPr lang="en-IN"/>
          </a:p>
        </p:txBody>
      </p:sp>
      <p:sp>
        <p:nvSpPr>
          <p:cNvPr id="7" name="Slide Number Placeholder 6"/>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188489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25CC17A-8C6E-462A-85BE-EB90E6E2CF05}" type="datetime1">
              <a:rPr lang="en-IN" smtClean="0"/>
              <a:t>28-05-2024</a:t>
            </a:fld>
            <a:endParaRPr lang="en-IN"/>
          </a:p>
        </p:txBody>
      </p:sp>
      <p:sp>
        <p:nvSpPr>
          <p:cNvPr id="5" name="Footer Placeholder 4"/>
          <p:cNvSpPr>
            <a:spLocks noGrp="1"/>
          </p:cNvSpPr>
          <p:nvPr>
            <p:ph type="ftr" sz="quarter" idx="11"/>
          </p:nvPr>
        </p:nvSpPr>
        <p:spPr/>
        <p:txBody>
          <a:bodyPr/>
          <a:lstStyle/>
          <a:p>
            <a:r>
              <a:rPr lang="en-IN" smtClean="0"/>
              <a:t>Dr.Thyagaraju  G S </a:t>
            </a:r>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40340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64264D8-E091-4225-A5AF-92CDD0A438B4}" type="datetime1">
              <a:rPr lang="en-IN" smtClean="0"/>
              <a:t>28-05-2024</a:t>
            </a:fld>
            <a:endParaRPr lang="en-IN"/>
          </a:p>
        </p:txBody>
      </p:sp>
      <p:sp>
        <p:nvSpPr>
          <p:cNvPr id="5" name="Footer Placeholder 4"/>
          <p:cNvSpPr>
            <a:spLocks noGrp="1"/>
          </p:cNvSpPr>
          <p:nvPr>
            <p:ph type="ftr" sz="quarter" idx="11"/>
          </p:nvPr>
        </p:nvSpPr>
        <p:spPr/>
        <p:txBody>
          <a:bodyPr/>
          <a:lstStyle/>
          <a:p>
            <a:r>
              <a:rPr lang="en-IN" smtClean="0"/>
              <a:t>Dr.Thyagaraju  G S </a:t>
            </a:r>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82703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B1885-21A0-46F1-A96D-73FEC03827D8}" type="datetime1">
              <a:rPr lang="en-IN" smtClean="0"/>
              <a:t>28-05-2024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Dr.Thyagaraju  G S </a:t>
            </a:r>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342A36-753F-47FD-AC25-E9A7AC8D93C0}" type="slidenum">
              <a:rPr lang="en-IN" smtClean="0"/>
              <a:t>‹#›</a:t>
            </a:fld>
            <a:endParaRPr lang="en-IN"/>
          </a:p>
        </p:txBody>
      </p:sp>
    </p:spTree>
    <p:extLst>
      <p:ext uri="{BB962C8B-B14F-4D97-AF65-F5344CB8AC3E}">
        <p14:creationId xmlns:p14="http://schemas.microsoft.com/office/powerpoint/2010/main" val="38431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javatpoint.com/machine-learn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10.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9534" y="1679510"/>
            <a:ext cx="10840963" cy="2752531"/>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473427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Overfitting</a:t>
            </a:r>
            <a:endParaRPr lang="en-IN" b="1" dirty="0"/>
          </a:p>
        </p:txBody>
      </p:sp>
      <p:sp>
        <p:nvSpPr>
          <p:cNvPr id="3" name="Content Placeholder 2"/>
          <p:cNvSpPr>
            <a:spLocks noGrp="1"/>
          </p:cNvSpPr>
          <p:nvPr>
            <p:ph idx="1"/>
          </p:nvPr>
        </p:nvSpPr>
        <p:spPr/>
        <p:txBody>
          <a:bodyPr>
            <a:normAutofit/>
          </a:bodyPr>
          <a:lstStyle/>
          <a:p>
            <a:r>
              <a:rPr lang="en-US" dirty="0"/>
              <a:t>Sometimes the </a:t>
            </a:r>
            <a:r>
              <a:rPr lang="en-US" dirty="0">
                <a:hlinkClick r:id="rId2"/>
              </a:rPr>
              <a:t>machine learning</a:t>
            </a:r>
            <a:r>
              <a:rPr lang="en-US" dirty="0"/>
              <a:t> model performs well with the training data but does not perform well with the test data. It means the model is not able to predict the output when deals with unseen data by introducing noise in the output, and hence the model is called </a:t>
            </a:r>
            <a:r>
              <a:rPr lang="en-US" dirty="0" err="1"/>
              <a:t>overfitted</a:t>
            </a:r>
            <a:r>
              <a:rPr lang="en-US" dirty="0"/>
              <a:t>.</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56270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Overfitting</a:t>
            </a:r>
            <a:endParaRPr lang="en-IN" b="1" dirty="0"/>
          </a:p>
        </p:txBody>
      </p:sp>
      <p:sp>
        <p:nvSpPr>
          <p:cNvPr id="3" name="Content Placeholder 2"/>
          <p:cNvSpPr>
            <a:spLocks noGrp="1"/>
          </p:cNvSpPr>
          <p:nvPr>
            <p:ph idx="1"/>
          </p:nvPr>
        </p:nvSpPr>
        <p:spPr/>
        <p:txBody>
          <a:bodyPr>
            <a:normAutofit fontScale="92500" lnSpcReduction="10000"/>
          </a:bodyPr>
          <a:lstStyle/>
          <a:p>
            <a:r>
              <a:rPr lang="en-IN" b="1" dirty="0"/>
              <a:t>Overfitting</a:t>
            </a:r>
            <a:r>
              <a:rPr lang="en-IN" dirty="0"/>
              <a:t> in model development refers to the phenomenon where a model learns not only the </a:t>
            </a:r>
            <a:r>
              <a:rPr lang="en-IN" b="1" i="1" dirty="0"/>
              <a:t>underlying patterns in the training data but also captures noise, random fluctuations, or outliers that are specific to the training dataset</a:t>
            </a:r>
            <a:r>
              <a:rPr lang="en-IN" dirty="0"/>
              <a:t>. This results in a model that performs </a:t>
            </a:r>
            <a:r>
              <a:rPr lang="en-IN" b="1" i="1" dirty="0"/>
              <a:t>extremely well on the training data </a:t>
            </a:r>
            <a:r>
              <a:rPr lang="en-IN" dirty="0"/>
              <a:t>but fails to generalize effectively to new, unseen data.</a:t>
            </a:r>
          </a:p>
          <a:p>
            <a:pPr lvl="0"/>
            <a:r>
              <a:rPr lang="en-IN" dirty="0"/>
              <a:t>When a model is </a:t>
            </a:r>
            <a:r>
              <a:rPr lang="en-IN" dirty="0" err="1"/>
              <a:t>overfitted</a:t>
            </a:r>
            <a:r>
              <a:rPr lang="en-IN" dirty="0"/>
              <a:t>, </a:t>
            </a:r>
            <a:r>
              <a:rPr lang="en-IN" b="1" dirty="0"/>
              <a:t>it may exhibit poor performance </a:t>
            </a:r>
            <a:r>
              <a:rPr lang="en-IN" dirty="0"/>
              <a:t>when applied to new data that was not part of the training dataset.</a:t>
            </a:r>
          </a:p>
          <a:p>
            <a:pPr lvl="0"/>
            <a:r>
              <a:rPr lang="en-IN" dirty="0" err="1"/>
              <a:t>Overfitted</a:t>
            </a:r>
            <a:r>
              <a:rPr lang="en-IN" dirty="0"/>
              <a:t> models tend to </a:t>
            </a:r>
            <a:r>
              <a:rPr lang="en-IN" b="1" dirty="0"/>
              <a:t>be too complex</a:t>
            </a:r>
            <a:r>
              <a:rPr lang="en-IN" dirty="0"/>
              <a:t>, capturing spurious relationships and details that are not reflective of the true underlying patterns in the data.</a:t>
            </a:r>
          </a:p>
          <a:p>
            <a:pPr lvl="0"/>
            <a:r>
              <a:rPr lang="en-IN" dirty="0"/>
              <a:t>Overfitting can lead to </a:t>
            </a:r>
            <a:r>
              <a:rPr lang="en-IN" b="1" dirty="0"/>
              <a:t>misleading conclusions </a:t>
            </a:r>
            <a:r>
              <a:rPr lang="en-IN" dirty="0"/>
              <a:t>and </a:t>
            </a:r>
            <a:r>
              <a:rPr lang="en-IN" b="1" dirty="0"/>
              <a:t>inaccurate predictions </a:t>
            </a:r>
            <a:r>
              <a:rPr lang="en-IN" dirty="0"/>
              <a:t>when deployed in real-world scenarios.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6804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351"/>
            <a:ext cx="10515600" cy="1692274"/>
          </a:xfrm>
          <a:solidFill>
            <a:schemeClr val="accent2">
              <a:lumMod val="20000"/>
              <a:lumOff val="80000"/>
            </a:schemeClr>
          </a:solidFill>
        </p:spPr>
        <p:txBody>
          <a:bodyPr>
            <a:normAutofit fontScale="90000"/>
          </a:bodyPr>
          <a:lstStyle/>
          <a:p>
            <a:r>
              <a:rPr lang="en-IN" b="1" dirty="0"/>
              <a:t>Strategies to Mitigate Overfitting and Improve Model Generalizability</a:t>
            </a:r>
            <a:r>
              <a:rPr lang="en-IN" dirty="0"/>
              <a:t>:</a:t>
            </a:r>
            <a:br>
              <a:rPr lang="en-IN" dirty="0"/>
            </a:br>
            <a:endParaRPr lang="en-IN" dirty="0"/>
          </a:p>
        </p:txBody>
      </p:sp>
      <p:sp>
        <p:nvSpPr>
          <p:cNvPr id="3" name="Content Placeholder 2"/>
          <p:cNvSpPr>
            <a:spLocks noGrp="1"/>
          </p:cNvSpPr>
          <p:nvPr>
            <p:ph idx="1"/>
          </p:nvPr>
        </p:nvSpPr>
        <p:spPr>
          <a:xfrm>
            <a:off x="838200" y="2568575"/>
            <a:ext cx="10515600" cy="2851150"/>
          </a:xfrm>
        </p:spPr>
        <p:txBody>
          <a:bodyPr/>
          <a:lstStyle/>
          <a:p>
            <a:pPr lvl="0"/>
            <a:r>
              <a:rPr lang="en-IN" b="1" dirty="0"/>
              <a:t>Simplify the Model:</a:t>
            </a:r>
            <a:endParaRPr lang="en-IN" dirty="0"/>
          </a:p>
          <a:p>
            <a:pPr lvl="0"/>
            <a:r>
              <a:rPr lang="en-IN" b="1" dirty="0"/>
              <a:t>Regularization:</a:t>
            </a:r>
            <a:endParaRPr lang="en-IN" dirty="0"/>
          </a:p>
          <a:p>
            <a:pPr lvl="0"/>
            <a:r>
              <a:rPr lang="en-IN" b="1" dirty="0"/>
              <a:t>Cross-Validation:</a:t>
            </a:r>
            <a:endParaRPr lang="en-IN" dirty="0"/>
          </a:p>
          <a:p>
            <a:r>
              <a:rPr lang="en-IN" b="1" dirty="0"/>
              <a:t>Feature </a:t>
            </a:r>
            <a:r>
              <a:rPr lang="en-IN" b="1" dirty="0" smtClean="0"/>
              <a:t>Selection</a:t>
            </a:r>
          </a:p>
          <a:p>
            <a:r>
              <a:rPr lang="en-IN" b="1" dirty="0"/>
              <a:t>Early Stopping</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08927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Regularization</a:t>
            </a:r>
            <a:endParaRPr lang="en-IN" b="1" dirty="0"/>
          </a:p>
        </p:txBody>
      </p:sp>
      <p:sp>
        <p:nvSpPr>
          <p:cNvPr id="3" name="Content Placeholder 2"/>
          <p:cNvSpPr>
            <a:spLocks noGrp="1"/>
          </p:cNvSpPr>
          <p:nvPr>
            <p:ph idx="1"/>
          </p:nvPr>
        </p:nvSpPr>
        <p:spPr/>
        <p:txBody>
          <a:bodyPr/>
          <a:lstStyle/>
          <a:p>
            <a:r>
              <a:rPr lang="en-US" dirty="0"/>
              <a:t>Regularization is one of the most important concepts of machine learning. It is a technique to prevent the model from overfitting by </a:t>
            </a:r>
            <a:r>
              <a:rPr lang="en-US" b="1" dirty="0"/>
              <a:t>adding extra information </a:t>
            </a:r>
            <a:r>
              <a:rPr lang="en-US" dirty="0"/>
              <a:t>to it</a:t>
            </a:r>
            <a:r>
              <a:rPr lang="en-US" dirty="0" smtClean="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83015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7" y="393117"/>
            <a:ext cx="11104984" cy="1325563"/>
          </a:xfrm>
          <a:solidFill>
            <a:schemeClr val="accent2">
              <a:lumMod val="20000"/>
              <a:lumOff val="80000"/>
            </a:schemeClr>
          </a:solidFill>
        </p:spPr>
        <p:txBody>
          <a:bodyPr/>
          <a:lstStyle/>
          <a:p>
            <a:r>
              <a:rPr lang="en-US" b="1" dirty="0" smtClean="0"/>
              <a:t>Library Assignment #1 [ on or before 15/5/2024]</a:t>
            </a:r>
            <a:endParaRPr lang="en-IN" b="1" dirty="0"/>
          </a:p>
        </p:txBody>
      </p:sp>
      <p:sp>
        <p:nvSpPr>
          <p:cNvPr id="3" name="Content Placeholder 2"/>
          <p:cNvSpPr>
            <a:spLocks noGrp="1"/>
          </p:cNvSpPr>
          <p:nvPr>
            <p:ph idx="1"/>
          </p:nvPr>
        </p:nvSpPr>
        <p:spPr>
          <a:xfrm>
            <a:off x="838199" y="1825625"/>
            <a:ext cx="10909041" cy="4304587"/>
          </a:xfrm>
        </p:spPr>
        <p:txBody>
          <a:bodyPr>
            <a:normAutofit fontScale="92500" lnSpcReduction="20000"/>
          </a:bodyPr>
          <a:lstStyle/>
          <a:p>
            <a:pPr marL="0" indent="0">
              <a:buNone/>
            </a:pPr>
            <a:r>
              <a:rPr lang="en-US" b="1" dirty="0" smtClean="0"/>
              <a:t>Student Details </a:t>
            </a:r>
          </a:p>
          <a:p>
            <a:r>
              <a:rPr lang="en-US" dirty="0" smtClean="0"/>
              <a:t>Name: </a:t>
            </a:r>
          </a:p>
          <a:p>
            <a:r>
              <a:rPr lang="en-US" dirty="0" smtClean="0"/>
              <a:t>USN:</a:t>
            </a:r>
          </a:p>
          <a:p>
            <a:r>
              <a:rPr lang="en-US" dirty="0" smtClean="0"/>
              <a:t>Sem: </a:t>
            </a:r>
          </a:p>
          <a:p>
            <a:r>
              <a:rPr lang="en-US" dirty="0" smtClean="0"/>
              <a:t>Date and Time Of Library Visit:</a:t>
            </a:r>
          </a:p>
          <a:p>
            <a:r>
              <a:rPr lang="en-US" dirty="0" smtClean="0"/>
              <a:t>Reference Details:</a:t>
            </a:r>
          </a:p>
          <a:p>
            <a:pPr marL="0" indent="0">
              <a:buNone/>
            </a:pPr>
            <a:r>
              <a:rPr lang="en-US" b="1" u="sng" dirty="0" smtClean="0"/>
              <a:t>Questions:</a:t>
            </a:r>
          </a:p>
          <a:p>
            <a:pPr marL="514350" indent="-514350">
              <a:buFont typeface="+mj-lt"/>
              <a:buAutoNum type="arabicPeriod"/>
            </a:pPr>
            <a:r>
              <a:rPr lang="en-US" dirty="0" smtClean="0"/>
              <a:t>Explain how  Cross validation and regularization are used to avoid overfitting in Data Science With Examples.</a:t>
            </a:r>
          </a:p>
          <a:p>
            <a:pPr marL="514350" indent="-514350">
              <a:buFont typeface="+mj-lt"/>
              <a:buAutoNum type="arabicPeriod"/>
            </a:pPr>
            <a:r>
              <a:rPr lang="en-US" dirty="0" smtClean="0"/>
              <a:t>Discuss different types of Regularization (like </a:t>
            </a:r>
            <a:r>
              <a:rPr lang="en-US" b="1" dirty="0" smtClean="0"/>
              <a:t>L1/L2/Elastic Net/Dropout </a:t>
            </a:r>
            <a:r>
              <a:rPr lang="en-US" dirty="0" smtClean="0"/>
              <a:t>) in Data Science  with examples.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7701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Module1</a:t>
            </a:r>
            <a:r>
              <a:rPr lang="en-US" dirty="0" smtClean="0"/>
              <a:t> : </a:t>
            </a:r>
            <a:r>
              <a:rPr lang="en-US" b="1" dirty="0"/>
              <a:t>Introduction to Data Science </a:t>
            </a:r>
            <a:r>
              <a:rPr lang="en-US" b="1" dirty="0" smtClean="0"/>
              <a:t>and Statistical Inference Needed</a:t>
            </a:r>
            <a:r>
              <a:rPr lang="en-US" dirty="0" smtClean="0"/>
              <a:t>: </a:t>
            </a:r>
            <a:endParaRPr lang="en-IN" dirty="0"/>
          </a:p>
        </p:txBody>
      </p:sp>
      <p:sp>
        <p:nvSpPr>
          <p:cNvPr id="3" name="Content Placeholder 2"/>
          <p:cNvSpPr>
            <a:spLocks noGrp="1"/>
          </p:cNvSpPr>
          <p:nvPr>
            <p:ph idx="1"/>
          </p:nvPr>
        </p:nvSpPr>
        <p:spPr>
          <a:xfrm>
            <a:off x="704850" y="2587625"/>
            <a:ext cx="10515600" cy="2508250"/>
          </a:xfrm>
        </p:spPr>
        <p:txBody>
          <a:bodyPr/>
          <a:lstStyle/>
          <a:p>
            <a:pPr marL="514350" indent="-514350">
              <a:buFont typeface="+mj-lt"/>
              <a:buAutoNum type="arabicPeriod"/>
            </a:pPr>
            <a:r>
              <a:rPr lang="en-US" b="1" dirty="0" smtClean="0"/>
              <a:t>Introduction </a:t>
            </a:r>
            <a:r>
              <a:rPr lang="en-US" dirty="0" smtClean="0"/>
              <a:t>: What </a:t>
            </a:r>
            <a:r>
              <a:rPr lang="en-US" dirty="0"/>
              <a:t>is Data Science? </a:t>
            </a:r>
            <a:r>
              <a:rPr lang="en-US" dirty="0" smtClean="0"/>
              <a:t>Big </a:t>
            </a:r>
            <a:r>
              <a:rPr lang="en-US" dirty="0"/>
              <a:t>Data and Data Science hype – and getting past the hype, Why now? </a:t>
            </a:r>
            <a:r>
              <a:rPr lang="en-US" dirty="0" smtClean="0"/>
              <a:t>Datafication</a:t>
            </a:r>
            <a:r>
              <a:rPr lang="en-US" dirty="0"/>
              <a:t>, </a:t>
            </a:r>
            <a:r>
              <a:rPr lang="en-US" dirty="0" smtClean="0"/>
              <a:t>Current </a:t>
            </a:r>
            <a:r>
              <a:rPr lang="en-US" dirty="0"/>
              <a:t>landscape of perspectives, </a:t>
            </a:r>
            <a:r>
              <a:rPr lang="en-US" dirty="0" smtClean="0"/>
              <a:t>Skill </a:t>
            </a:r>
            <a:r>
              <a:rPr lang="en-US" dirty="0"/>
              <a:t>sets. </a:t>
            </a:r>
            <a:endParaRPr lang="en-US" dirty="0" smtClean="0"/>
          </a:p>
          <a:p>
            <a:pPr marL="514350" indent="-514350">
              <a:buFont typeface="+mj-lt"/>
              <a:buAutoNum type="arabicPeriod"/>
            </a:pPr>
            <a:r>
              <a:rPr lang="en-US" b="1" dirty="0" smtClean="0"/>
              <a:t>Needed </a:t>
            </a:r>
            <a:r>
              <a:rPr lang="en-US" b="1" dirty="0"/>
              <a:t>Statistical Inference</a:t>
            </a:r>
            <a:r>
              <a:rPr lang="en-US" dirty="0"/>
              <a:t>: Populations and samples, Statistical modelling, probability distributions, fitting a model. </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9222450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Data Scientist Profile</a:t>
            </a:r>
            <a:endParaRPr lang="en-IN" b="1" dirty="0"/>
          </a:p>
        </p:txBody>
      </p:sp>
      <p:sp>
        <p:nvSpPr>
          <p:cNvPr id="3" name="Content Placeholder 2"/>
          <p:cNvSpPr>
            <a:spLocks noGrp="1"/>
          </p:cNvSpPr>
          <p:nvPr>
            <p:ph idx="1"/>
          </p:nvPr>
        </p:nvSpPr>
        <p:spPr>
          <a:xfrm>
            <a:off x="838200" y="1825625"/>
            <a:ext cx="10087947" cy="4351338"/>
          </a:xfrm>
        </p:spPr>
        <p:txBody>
          <a:bodyPr>
            <a:normAutofit/>
          </a:bodyPr>
          <a:lstStyle/>
          <a:p>
            <a:pPr marL="0" indent="0">
              <a:buNone/>
            </a:pPr>
            <a:r>
              <a:rPr lang="en-IN" dirty="0"/>
              <a:t>The key elements that define the Data Scientist Profile are:</a:t>
            </a:r>
          </a:p>
          <a:p>
            <a:pPr marL="914400" lvl="1" indent="-457200">
              <a:buFont typeface="+mj-lt"/>
              <a:buAutoNum type="arabicPeriod"/>
            </a:pPr>
            <a:r>
              <a:rPr lang="en-IN" sz="3200" dirty="0"/>
              <a:t>Computer science skills</a:t>
            </a:r>
          </a:p>
          <a:p>
            <a:pPr marL="914400" lvl="1" indent="-457200">
              <a:buFont typeface="+mj-lt"/>
              <a:buAutoNum type="arabicPeriod"/>
            </a:pPr>
            <a:r>
              <a:rPr lang="en-IN" sz="3200" dirty="0"/>
              <a:t>Mathematical skills</a:t>
            </a:r>
          </a:p>
          <a:p>
            <a:pPr marL="914400" lvl="1" indent="-457200">
              <a:buFont typeface="+mj-lt"/>
              <a:buAutoNum type="arabicPeriod"/>
            </a:pPr>
            <a:r>
              <a:rPr lang="en-IN" sz="3200" dirty="0"/>
              <a:t>Statistical skills</a:t>
            </a:r>
          </a:p>
          <a:p>
            <a:pPr marL="914400" lvl="1" indent="-457200">
              <a:buFont typeface="+mj-lt"/>
              <a:buAutoNum type="arabicPeriod"/>
            </a:pPr>
            <a:r>
              <a:rPr lang="en-IN" sz="3200" dirty="0"/>
              <a:t>Machine learning skills</a:t>
            </a:r>
          </a:p>
          <a:p>
            <a:pPr marL="914400" lvl="1" indent="-457200">
              <a:buFont typeface="+mj-lt"/>
              <a:buAutoNum type="arabicPeriod"/>
            </a:pPr>
            <a:r>
              <a:rPr lang="en-IN" sz="3200" dirty="0"/>
              <a:t>Domain expertise (subject matter knowledge)</a:t>
            </a:r>
          </a:p>
          <a:p>
            <a:pPr marL="914400" lvl="1" indent="-457200">
              <a:buFont typeface="+mj-lt"/>
              <a:buAutoNum type="arabicPeriod"/>
            </a:pPr>
            <a:r>
              <a:rPr lang="en-IN" sz="3200" dirty="0"/>
              <a:t>Communication and presentation skills</a:t>
            </a:r>
          </a:p>
          <a:p>
            <a:pPr marL="914400" lvl="1" indent="-457200">
              <a:buFont typeface="+mj-lt"/>
              <a:buAutoNum type="arabicPeriod"/>
            </a:pPr>
            <a:r>
              <a:rPr lang="en-IN" sz="3200" dirty="0"/>
              <a:t>Data visualization skills</a:t>
            </a:r>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97546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What is Data Science?</a:t>
            </a:r>
            <a:endParaRPr lang="en-IN" b="1" dirty="0"/>
          </a:p>
        </p:txBody>
      </p:sp>
      <p:sp>
        <p:nvSpPr>
          <p:cNvPr id="3" name="Content Placeholder 2"/>
          <p:cNvSpPr>
            <a:spLocks noGrp="1"/>
          </p:cNvSpPr>
          <p:nvPr>
            <p:ph idx="1"/>
          </p:nvPr>
        </p:nvSpPr>
        <p:spPr/>
        <p:txBody>
          <a:bodyPr/>
          <a:lstStyle/>
          <a:p>
            <a:r>
              <a:rPr lang="en-US" b="1" dirty="0"/>
              <a:t>Data science is an interdisciplinary </a:t>
            </a:r>
            <a:r>
              <a:rPr lang="en-US" dirty="0"/>
              <a:t>field that involves using scientific methods, processes, algorithms, and systems to extract knowledge and insights from structured and unstructured data. It combines techniques and theories from </a:t>
            </a:r>
            <a:r>
              <a:rPr lang="en-US" b="1" dirty="0"/>
              <a:t>statistics, mathematics, computer </a:t>
            </a:r>
            <a:r>
              <a:rPr lang="en-US" b="1" dirty="0" smtClean="0"/>
              <a:t>science, AI, </a:t>
            </a:r>
            <a:r>
              <a:rPr lang="en-US" b="1" dirty="0"/>
              <a:t>information science, and domain-specific fields like business or healthcare </a:t>
            </a:r>
            <a:r>
              <a:rPr lang="en-US" dirty="0"/>
              <a:t>to analyze complex data sets</a:t>
            </a:r>
            <a:r>
              <a:rPr lang="en-US" dirty="0" smtClean="0"/>
              <a:t>.</a:t>
            </a:r>
          </a:p>
          <a:p>
            <a:r>
              <a:rPr lang="en-US" b="1" dirty="0"/>
              <a:t>The main goal of data science </a:t>
            </a:r>
            <a:r>
              <a:rPr lang="en-US" dirty="0"/>
              <a:t>is to turn raw data into actionable insights, predictions, and recommendations.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78579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7855"/>
          </a:xfrm>
          <a:solidFill>
            <a:schemeClr val="accent2">
              <a:lumMod val="20000"/>
              <a:lumOff val="80000"/>
            </a:schemeClr>
          </a:solidFill>
        </p:spPr>
        <p:txBody>
          <a:bodyPr>
            <a:normAutofit/>
          </a:bodyPr>
          <a:lstStyle/>
          <a:p>
            <a:pPr algn="ctr"/>
            <a:r>
              <a:rPr lang="en-US" sz="4000" b="1" dirty="0" smtClean="0"/>
              <a:t>Various </a:t>
            </a:r>
            <a:r>
              <a:rPr lang="en-US" sz="4000" b="1" dirty="0"/>
              <a:t>stages of data processing and </a:t>
            </a:r>
            <a:r>
              <a:rPr lang="en-US" sz="4000" b="1" dirty="0" smtClean="0"/>
              <a:t>analysis</a:t>
            </a:r>
            <a:endParaRPr lang="en-IN" sz="4000" b="1" dirty="0"/>
          </a:p>
        </p:txBody>
      </p:sp>
      <p:sp>
        <p:nvSpPr>
          <p:cNvPr id="3" name="Content Placeholder 2"/>
          <p:cNvSpPr>
            <a:spLocks noGrp="1"/>
          </p:cNvSpPr>
          <p:nvPr>
            <p:ph idx="1"/>
          </p:nvPr>
        </p:nvSpPr>
        <p:spPr>
          <a:xfrm>
            <a:off x="838200" y="1212980"/>
            <a:ext cx="10515600" cy="5402423"/>
          </a:xfrm>
        </p:spPr>
        <p:txBody>
          <a:bodyPr>
            <a:normAutofit fontScale="85000" lnSpcReduction="20000"/>
          </a:bodyPr>
          <a:lstStyle/>
          <a:p>
            <a:pPr marL="514350" indent="-514350">
              <a:buFont typeface="+mj-lt"/>
              <a:buAutoNum type="arabicPeriod"/>
            </a:pPr>
            <a:r>
              <a:rPr lang="en-US" b="1" dirty="0"/>
              <a:t>Data Collection</a:t>
            </a:r>
            <a:r>
              <a:rPr lang="en-US" dirty="0"/>
              <a:t>: Gathering data from various sources such as databases, APIs, sensors, or web scraping.</a:t>
            </a:r>
          </a:p>
          <a:p>
            <a:pPr marL="514350" indent="-514350">
              <a:buFont typeface="+mj-lt"/>
              <a:buAutoNum type="arabicPeriod"/>
            </a:pPr>
            <a:r>
              <a:rPr lang="en-US" b="1" dirty="0"/>
              <a:t>Data Cleaning</a:t>
            </a:r>
            <a:r>
              <a:rPr lang="en-US" dirty="0"/>
              <a:t>: Preprocessing and preparing the data by handling missing values, removing duplicates, and transforming data into a suitable format for analysis.</a:t>
            </a:r>
          </a:p>
          <a:p>
            <a:pPr marL="514350" indent="-514350">
              <a:buFont typeface="+mj-lt"/>
              <a:buAutoNum type="arabicPeriod"/>
            </a:pPr>
            <a:r>
              <a:rPr lang="en-US" b="1" dirty="0"/>
              <a:t>Exploratory Data Analysis (EDA)</a:t>
            </a:r>
            <a:r>
              <a:rPr lang="en-US" dirty="0"/>
              <a:t>: Understanding the data through statistical summaries, visualizations, and identifying patterns or anomalies.</a:t>
            </a:r>
          </a:p>
          <a:p>
            <a:pPr marL="514350" indent="-514350">
              <a:buFont typeface="+mj-lt"/>
              <a:buAutoNum type="arabicPeriod"/>
            </a:pPr>
            <a:r>
              <a:rPr lang="en-US" b="1" dirty="0"/>
              <a:t>Feature Engineering</a:t>
            </a:r>
            <a:r>
              <a:rPr lang="en-US" dirty="0"/>
              <a:t>: Creating new features or variables that can enhance the predictive power of machine learning models.</a:t>
            </a:r>
          </a:p>
          <a:p>
            <a:pPr marL="514350" indent="-514350">
              <a:buFont typeface="+mj-lt"/>
              <a:buAutoNum type="arabicPeriod"/>
            </a:pPr>
            <a:r>
              <a:rPr lang="en-US" b="1" dirty="0"/>
              <a:t>Machine Learning</a:t>
            </a:r>
            <a:r>
              <a:rPr lang="en-US" dirty="0"/>
              <a:t>: Applying statistical models and algorithms to build predictive models and make data-driven decisions. This includes supervised learning (classification, regression), unsupervised learning (clustering, dimensionality reduction), and other techniques.</a:t>
            </a:r>
          </a:p>
          <a:p>
            <a:pPr marL="514350" indent="-514350">
              <a:buFont typeface="+mj-lt"/>
              <a:buAutoNum type="arabicPeriod"/>
            </a:pPr>
            <a:r>
              <a:rPr lang="en-US" b="1" dirty="0"/>
              <a:t>Data Visualization</a:t>
            </a:r>
            <a:r>
              <a:rPr lang="en-US" dirty="0"/>
              <a:t>: Presenting findings and insights through charts, graphs, dashboards, and interactive visualizations.</a:t>
            </a:r>
          </a:p>
          <a:p>
            <a:pPr marL="514350" indent="-514350">
              <a:buFont typeface="+mj-lt"/>
              <a:buAutoNum type="arabicPeriod"/>
            </a:pPr>
            <a:r>
              <a:rPr lang="en-US" b="1" dirty="0"/>
              <a:t>Deployment and Monitoring</a:t>
            </a:r>
            <a:r>
              <a:rPr lang="en-US" dirty="0"/>
              <a:t>: Integrating data science solutions into production systems and continuously monitoring model performance.</a:t>
            </a:r>
          </a:p>
          <a:p>
            <a:pPr marL="514350" indent="-514350">
              <a:buFont typeface="+mj-lt"/>
              <a:buAutoNum type="arabicPeriod"/>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890738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Model Questions</a:t>
            </a:r>
            <a:endParaRPr lang="en-IN" b="1" dirty="0"/>
          </a:p>
        </p:txBody>
      </p:sp>
      <p:sp>
        <p:nvSpPr>
          <p:cNvPr id="3" name="Content Placeholder 2"/>
          <p:cNvSpPr>
            <a:spLocks noGrp="1"/>
          </p:cNvSpPr>
          <p:nvPr>
            <p:ph idx="1"/>
          </p:nvPr>
        </p:nvSpPr>
        <p:spPr/>
        <p:txBody>
          <a:bodyPr>
            <a:normAutofit fontScale="92500"/>
          </a:bodyPr>
          <a:lstStyle/>
          <a:p>
            <a:pPr marL="514350" lvl="0" indent="-514350">
              <a:buFont typeface="+mj-lt"/>
              <a:buAutoNum type="arabicPeriod"/>
            </a:pPr>
            <a:r>
              <a:rPr lang="en-US" dirty="0"/>
              <a:t>What is Data Science? </a:t>
            </a:r>
            <a:r>
              <a:rPr lang="en-US" b="1" dirty="0"/>
              <a:t>Explain the Venn Diagram </a:t>
            </a:r>
            <a:r>
              <a:rPr lang="en-US" dirty="0"/>
              <a:t>of data Science.</a:t>
            </a:r>
            <a:endParaRPr lang="en-IN" dirty="0"/>
          </a:p>
          <a:p>
            <a:pPr marL="514350" lvl="0" indent="-514350">
              <a:buFont typeface="+mj-lt"/>
              <a:buAutoNum type="arabicPeriod"/>
            </a:pPr>
            <a:r>
              <a:rPr lang="en-US" dirty="0" smtClean="0"/>
              <a:t>Explain </a:t>
            </a:r>
            <a:r>
              <a:rPr lang="en-US" dirty="0"/>
              <a:t>in detail about BigData and Data Science Hype. Why </a:t>
            </a:r>
            <a:r>
              <a:rPr lang="en-US" dirty="0" smtClean="0"/>
              <a:t>Hype? How </a:t>
            </a:r>
            <a:r>
              <a:rPr lang="en-US" dirty="0"/>
              <a:t>to get past this hype?</a:t>
            </a:r>
            <a:endParaRPr lang="en-IN" dirty="0"/>
          </a:p>
          <a:p>
            <a:pPr marL="514350" lvl="0" indent="-514350">
              <a:buFont typeface="+mj-lt"/>
              <a:buAutoNum type="arabicPeriod"/>
            </a:pPr>
            <a:r>
              <a:rPr lang="en-US" dirty="0"/>
              <a:t>Explain the Data Science </a:t>
            </a:r>
            <a:r>
              <a:rPr lang="en-US" dirty="0" smtClean="0"/>
              <a:t>Profile. Explain </a:t>
            </a:r>
            <a:r>
              <a:rPr lang="en-US" dirty="0"/>
              <a:t>the work of the Data Scientist in academia and industry.</a:t>
            </a:r>
            <a:endParaRPr lang="en-IN" dirty="0"/>
          </a:p>
          <a:p>
            <a:pPr marL="514350" lvl="0" indent="-514350">
              <a:buFont typeface="+mj-lt"/>
              <a:buAutoNum type="arabicPeriod"/>
            </a:pPr>
            <a:r>
              <a:rPr lang="en-US" dirty="0" smtClean="0"/>
              <a:t>“</a:t>
            </a:r>
            <a:r>
              <a:rPr lang="en-US" dirty="0"/>
              <a:t>The Data Scientists play a major role in Academics and industry”. Justify.</a:t>
            </a:r>
            <a:endParaRPr lang="en-IN" dirty="0"/>
          </a:p>
          <a:p>
            <a:pPr marL="514350" lvl="0" indent="-514350">
              <a:buFont typeface="+mj-lt"/>
              <a:buAutoNum type="arabicPeriod"/>
            </a:pPr>
            <a:r>
              <a:rPr lang="en-US" dirty="0"/>
              <a:t>Explain the concept of Datafication with example. Why it is required in the current scenario?</a:t>
            </a:r>
            <a:endParaRPr lang="en-US" dirty="0" smtClean="0"/>
          </a:p>
          <a:p>
            <a:pPr marL="514350" lvl="0" indent="-514350">
              <a:buFont typeface="+mj-lt"/>
              <a:buAutoNum type="arabicPeriod"/>
            </a:pPr>
            <a:r>
              <a:rPr lang="en-US" dirty="0" smtClean="0"/>
              <a:t> Discuss </a:t>
            </a:r>
            <a:r>
              <a:rPr lang="en-US" dirty="0"/>
              <a:t>in detail about the current landscape of perspectives and skill sets.</a:t>
            </a:r>
            <a:endParaRPr lang="en-IN"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14135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132976" cy="829193"/>
          </a:xfrm>
          <a:solidFill>
            <a:schemeClr val="accent2">
              <a:lumMod val="20000"/>
              <a:lumOff val="80000"/>
            </a:schemeClr>
          </a:solidFill>
        </p:spPr>
        <p:txBody>
          <a:bodyPr/>
          <a:lstStyle/>
          <a:p>
            <a:r>
              <a:rPr lang="en-US" b="1" dirty="0" smtClean="0"/>
              <a:t>Model Questions</a:t>
            </a:r>
            <a:endParaRPr lang="en-IN" b="1" dirty="0"/>
          </a:p>
        </p:txBody>
      </p:sp>
      <p:sp>
        <p:nvSpPr>
          <p:cNvPr id="3" name="Content Placeholder 2"/>
          <p:cNvSpPr>
            <a:spLocks noGrp="1"/>
          </p:cNvSpPr>
          <p:nvPr>
            <p:ph idx="1"/>
          </p:nvPr>
        </p:nvSpPr>
        <p:spPr>
          <a:xfrm>
            <a:off x="502298" y="1321771"/>
            <a:ext cx="11235612" cy="5358947"/>
          </a:xfrm>
        </p:spPr>
        <p:txBody>
          <a:bodyPr>
            <a:normAutofit fontScale="92500" lnSpcReduction="20000"/>
          </a:bodyPr>
          <a:lstStyle/>
          <a:p>
            <a:pPr marL="514350" lvl="0" indent="-514350">
              <a:buFont typeface="+mj-lt"/>
              <a:buAutoNum type="arabicPeriod" startAt="7"/>
            </a:pPr>
            <a:r>
              <a:rPr lang="en-US" dirty="0"/>
              <a:t>There are varieties of types of data that a Data Scientist has to deal”, explain the statement with examples.  </a:t>
            </a:r>
            <a:endParaRPr lang="en-IN" sz="2000" dirty="0"/>
          </a:p>
          <a:p>
            <a:pPr marL="514350" lvl="0" indent="-514350">
              <a:buFont typeface="+mj-lt"/>
              <a:buAutoNum type="arabicPeriod" startAt="7"/>
            </a:pPr>
            <a:r>
              <a:rPr lang="en-IN" dirty="0"/>
              <a:t>Explain the following concepts involved in building models: </a:t>
            </a:r>
            <a:endParaRPr lang="en-IN" sz="2000" dirty="0"/>
          </a:p>
          <a:p>
            <a:pPr lvl="2"/>
            <a:r>
              <a:rPr lang="en-IN" sz="2100" dirty="0"/>
              <a:t>Statistical </a:t>
            </a:r>
            <a:r>
              <a:rPr lang="en-IN" sz="2100" dirty="0" err="1"/>
              <a:t>modeling</a:t>
            </a:r>
            <a:r>
              <a:rPr lang="en-IN" sz="2100" dirty="0"/>
              <a:t>. </a:t>
            </a:r>
          </a:p>
          <a:p>
            <a:pPr lvl="2"/>
            <a:r>
              <a:rPr lang="en-IN" sz="2100" dirty="0"/>
              <a:t>Probability distributions </a:t>
            </a:r>
          </a:p>
          <a:p>
            <a:pPr lvl="2"/>
            <a:r>
              <a:rPr lang="en-IN" sz="2100" dirty="0"/>
              <a:t>Fitting and overfitting</a:t>
            </a:r>
          </a:p>
          <a:p>
            <a:pPr marL="514350" lvl="0" indent="-514350">
              <a:buFont typeface="+mj-lt"/>
              <a:buAutoNum type="arabicPeriod" startAt="7"/>
            </a:pPr>
            <a:r>
              <a:rPr lang="en-US" dirty="0"/>
              <a:t>What is Statistical Thinking? Discuss in details statistical inferences and also explain about population and Samples</a:t>
            </a:r>
            <a:endParaRPr lang="en-IN" sz="2000" dirty="0"/>
          </a:p>
          <a:p>
            <a:pPr marL="514350" indent="-514350">
              <a:buFont typeface="+mj-lt"/>
              <a:buAutoNum type="arabicPeriod" startAt="7"/>
            </a:pPr>
            <a:r>
              <a:rPr lang="en-US" dirty="0"/>
              <a:t>What is Statistical Modelling</a:t>
            </a:r>
            <a:r>
              <a:rPr lang="en-US" dirty="0" smtClean="0"/>
              <a:t>?</a:t>
            </a:r>
            <a:r>
              <a:rPr lang="en-US" dirty="0"/>
              <a:t> How do you build a model?</a:t>
            </a:r>
            <a:endParaRPr lang="en-IN" sz="2000" dirty="0"/>
          </a:p>
          <a:p>
            <a:pPr marL="514350" lvl="0" indent="-514350">
              <a:buFont typeface="+mj-lt"/>
              <a:buAutoNum type="arabicPeriod" startAt="7"/>
            </a:pPr>
            <a:r>
              <a:rPr lang="en-US" dirty="0" smtClean="0"/>
              <a:t> </a:t>
            </a:r>
            <a:r>
              <a:rPr lang="en-US" dirty="0"/>
              <a:t>Explain in detail about probability distribution </a:t>
            </a:r>
            <a:r>
              <a:rPr lang="en-US" dirty="0" smtClean="0"/>
              <a:t>with examples and </a:t>
            </a:r>
            <a:r>
              <a:rPr lang="en-US" dirty="0"/>
              <a:t>fitting a model. Write about over fitting.</a:t>
            </a:r>
            <a:endParaRPr lang="en-IN" sz="2000" dirty="0"/>
          </a:p>
          <a:p>
            <a:pPr marL="514350" lvl="0" indent="-514350">
              <a:buFont typeface="+mj-lt"/>
              <a:buAutoNum type="arabicPeriod" startAt="7"/>
            </a:pPr>
            <a:r>
              <a:rPr lang="en-US" dirty="0"/>
              <a:t>Explain the following concepts with examples</a:t>
            </a:r>
            <a:endParaRPr lang="en-IN" sz="2000" dirty="0"/>
          </a:p>
          <a:p>
            <a:pPr lvl="2"/>
            <a:r>
              <a:rPr lang="en-US" sz="2100" dirty="0"/>
              <a:t>Statistical inference</a:t>
            </a:r>
            <a:endParaRPr lang="en-IN" sz="2100" dirty="0"/>
          </a:p>
          <a:p>
            <a:pPr lvl="2"/>
            <a:r>
              <a:rPr lang="en-US" sz="2100" dirty="0"/>
              <a:t>Population</a:t>
            </a:r>
            <a:endParaRPr lang="en-IN" sz="2100" dirty="0"/>
          </a:p>
          <a:p>
            <a:pPr lvl="2"/>
            <a:r>
              <a:rPr lang="en-US" sz="2100" dirty="0"/>
              <a:t>Samples</a:t>
            </a:r>
            <a:endParaRPr lang="en-IN" sz="2100" dirty="0"/>
          </a:p>
          <a:p>
            <a:pPr lvl="2"/>
            <a:r>
              <a:rPr lang="en-US" sz="2100" dirty="0"/>
              <a:t>Types of </a:t>
            </a:r>
            <a:r>
              <a:rPr lang="en-US" sz="2100" dirty="0" smtClean="0"/>
              <a:t>Data</a:t>
            </a:r>
            <a:endParaRPr lang="en-IN" sz="21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143968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9776" y="2063297"/>
            <a:ext cx="4517571" cy="1325563"/>
          </a:xfrm>
        </p:spPr>
        <p:txBody>
          <a:bodyPr/>
          <a:lstStyle/>
          <a:p>
            <a:r>
              <a:rPr lang="en-US" b="1" dirty="0" smtClean="0"/>
              <a:t>End of Module1</a:t>
            </a:r>
            <a:endParaRPr lang="en-IN" b="1" dirty="0"/>
          </a:p>
        </p:txBody>
      </p:sp>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082666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Module2: Syllabus</a:t>
            </a:r>
            <a:endParaRPr lang="en-IN" b="1" dirty="0"/>
          </a:p>
        </p:txBody>
      </p:sp>
      <p:sp>
        <p:nvSpPr>
          <p:cNvPr id="3" name="Content Placeholder 2"/>
          <p:cNvSpPr>
            <a:spLocks noGrp="1"/>
          </p:cNvSpPr>
          <p:nvPr>
            <p:ph idx="1"/>
          </p:nvPr>
        </p:nvSpPr>
        <p:spPr/>
        <p:txBody>
          <a:bodyPr/>
          <a:lstStyle/>
          <a:p>
            <a:pPr algn="just"/>
            <a:r>
              <a:rPr lang="en-US" b="1" dirty="0" smtClean="0"/>
              <a:t>Exploratory </a:t>
            </a:r>
            <a:r>
              <a:rPr lang="en-US" b="1" dirty="0"/>
              <a:t>Data Analysis and the Data Science Process</a:t>
            </a:r>
            <a:r>
              <a:rPr lang="en-US" dirty="0"/>
              <a:t>:  </a:t>
            </a:r>
            <a:r>
              <a:rPr lang="en-US" sz="2800" dirty="0" smtClean="0"/>
              <a:t>Basic </a:t>
            </a:r>
            <a:r>
              <a:rPr lang="en-US" sz="2800" dirty="0"/>
              <a:t>tools (plots, graphs and summary statistics) of EDA, </a:t>
            </a:r>
            <a:r>
              <a:rPr lang="en-US" sz="2800" dirty="0" smtClean="0"/>
              <a:t>Philosophy </a:t>
            </a:r>
            <a:r>
              <a:rPr lang="en-US" sz="2800" dirty="0"/>
              <a:t>of EDA, </a:t>
            </a:r>
            <a:r>
              <a:rPr lang="en-US" sz="2800" dirty="0" smtClean="0"/>
              <a:t>The </a:t>
            </a:r>
            <a:r>
              <a:rPr lang="en-US" sz="2800" dirty="0"/>
              <a:t>Data Science </a:t>
            </a:r>
            <a:r>
              <a:rPr lang="en-US" sz="2800" dirty="0" smtClean="0"/>
              <a:t>Process.</a:t>
            </a:r>
          </a:p>
          <a:p>
            <a:r>
              <a:rPr lang="en-US" b="1" dirty="0" smtClean="0"/>
              <a:t>Case </a:t>
            </a:r>
            <a:r>
              <a:rPr lang="en-US" b="1" dirty="0"/>
              <a:t>Study</a:t>
            </a:r>
            <a:r>
              <a:rPr lang="en-US" dirty="0"/>
              <a:t>: Real Direct (online real estate firm). </a:t>
            </a:r>
            <a:endParaRPr lang="en-US" dirty="0" smtClean="0"/>
          </a:p>
          <a:p>
            <a:r>
              <a:rPr lang="en-US" b="1" dirty="0" smtClean="0"/>
              <a:t>Three </a:t>
            </a:r>
            <a:r>
              <a:rPr lang="en-US" b="1" dirty="0"/>
              <a:t>Basic Machine Learning Algorithms</a:t>
            </a:r>
            <a:r>
              <a:rPr lang="en-US" dirty="0"/>
              <a:t>: Linear Regression, k-Nearest </a:t>
            </a:r>
            <a:r>
              <a:rPr lang="en-US" dirty="0" smtClean="0"/>
              <a:t>Neighbors </a:t>
            </a:r>
            <a:r>
              <a:rPr lang="en-US" dirty="0"/>
              <a:t>(k- NN), k-means. </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784190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0342" y="2161527"/>
            <a:ext cx="9815804" cy="1775991"/>
          </a:xfrm>
        </p:spPr>
        <p:txBody>
          <a:bodyPr>
            <a:normAutofit/>
          </a:bodyPr>
          <a:lstStyle/>
          <a:p>
            <a:pPr marL="0" indent="0">
              <a:buNone/>
            </a:pPr>
            <a:r>
              <a:rPr lang="en-US" dirty="0"/>
              <a:t>“</a:t>
            </a:r>
            <a:r>
              <a:rPr lang="en-US" b="1" dirty="0"/>
              <a:t>Exploratory data analysis</a:t>
            </a:r>
            <a:r>
              <a:rPr lang="en-US" dirty="0"/>
              <a:t>” is </a:t>
            </a:r>
            <a:r>
              <a:rPr lang="en-US" b="1" i="1" dirty="0"/>
              <a:t>an attitude, a state of flexibility, a </a:t>
            </a:r>
            <a:r>
              <a:rPr lang="en-US" b="1" i="1" dirty="0" smtClean="0"/>
              <a:t>willingness</a:t>
            </a:r>
            <a:r>
              <a:rPr lang="en-US" dirty="0" smtClean="0"/>
              <a:t> </a:t>
            </a:r>
            <a:r>
              <a:rPr lang="en-US" dirty="0"/>
              <a:t>to look for those things that we believe </a:t>
            </a:r>
            <a:r>
              <a:rPr lang="en-US" b="1" dirty="0"/>
              <a:t>are not there</a:t>
            </a:r>
            <a:r>
              <a:rPr lang="en-US" dirty="0"/>
              <a:t>, </a:t>
            </a:r>
            <a:r>
              <a:rPr lang="en-US" b="1" dirty="0"/>
              <a:t>as well as those we believe to be there</a:t>
            </a:r>
            <a:r>
              <a:rPr lang="en-US" dirty="0"/>
              <a:t>. </a:t>
            </a:r>
            <a:endParaRPr lang="en-US" dirty="0" smtClean="0"/>
          </a:p>
          <a:p>
            <a:pPr marL="0" indent="0">
              <a:buNone/>
            </a:pPr>
            <a:r>
              <a:rPr lang="en-US" b="1" dirty="0" smtClean="0"/>
              <a:t>  — </a:t>
            </a:r>
            <a:r>
              <a:rPr lang="en-US" b="1" dirty="0"/>
              <a:t>John Tukey</a:t>
            </a:r>
            <a:endParaRPr lang="en-IN" b="1" dirty="0"/>
          </a:p>
        </p:txBody>
      </p:sp>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01136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What is Exploratory Data Analysis?</a:t>
            </a:r>
            <a:endParaRPr lang="en-IN" dirty="0"/>
          </a:p>
        </p:txBody>
      </p:sp>
      <p:sp>
        <p:nvSpPr>
          <p:cNvPr id="3" name="Content Placeholder 2"/>
          <p:cNvSpPr>
            <a:spLocks noGrp="1"/>
          </p:cNvSpPr>
          <p:nvPr>
            <p:ph idx="1"/>
          </p:nvPr>
        </p:nvSpPr>
        <p:spPr/>
        <p:txBody>
          <a:bodyPr/>
          <a:lstStyle/>
          <a:p>
            <a:r>
              <a:rPr lang="en-IN" dirty="0"/>
              <a:t>EDA involves </a:t>
            </a:r>
            <a:r>
              <a:rPr lang="en-IN" dirty="0" smtClean="0"/>
              <a:t>using basic tools like  </a:t>
            </a:r>
            <a:r>
              <a:rPr lang="en-IN" b="1" dirty="0"/>
              <a:t>plots, graphs, and summary statistics to systematically </a:t>
            </a:r>
            <a:r>
              <a:rPr lang="en-IN" b="1" dirty="0" err="1"/>
              <a:t>analyze</a:t>
            </a:r>
            <a:r>
              <a:rPr lang="en-IN" b="1" dirty="0"/>
              <a:t> data.</a:t>
            </a:r>
          </a:p>
          <a:p>
            <a:r>
              <a:rPr lang="en-IN" dirty="0"/>
              <a:t>It includes:</a:t>
            </a:r>
          </a:p>
          <a:p>
            <a:pPr lvl="1"/>
            <a:r>
              <a:rPr lang="en-IN" dirty="0"/>
              <a:t>Plotting distributions (e.g., box plots)</a:t>
            </a:r>
          </a:p>
          <a:p>
            <a:pPr lvl="1"/>
            <a:r>
              <a:rPr lang="en-IN" dirty="0"/>
              <a:t>Examining time series data</a:t>
            </a:r>
          </a:p>
          <a:p>
            <a:pPr lvl="1"/>
            <a:r>
              <a:rPr lang="en-IN" dirty="0"/>
              <a:t>Transforming variables</a:t>
            </a:r>
          </a:p>
          <a:p>
            <a:pPr lvl="1"/>
            <a:r>
              <a:rPr lang="en-IN" dirty="0"/>
              <a:t>Exploring pairwise relationships (scatterplot matrices)</a:t>
            </a:r>
          </a:p>
          <a:p>
            <a:pPr lvl="1"/>
            <a:r>
              <a:rPr lang="en-IN" dirty="0"/>
              <a:t>Computing summary statistics (mean, min, max, quartiles)</a:t>
            </a:r>
          </a:p>
          <a:p>
            <a:pPr lvl="1"/>
            <a:r>
              <a:rPr lang="en-IN" dirty="0"/>
              <a:t>Identifying </a:t>
            </a:r>
            <a:r>
              <a:rPr lang="en-IN" dirty="0" smtClean="0"/>
              <a:t>outliers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1514027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688" y="261258"/>
            <a:ext cx="11010900" cy="877078"/>
          </a:xfrm>
          <a:solidFill>
            <a:schemeClr val="accent2">
              <a:lumMod val="20000"/>
              <a:lumOff val="80000"/>
            </a:schemeClr>
          </a:solidFill>
        </p:spPr>
        <p:txBody>
          <a:bodyPr/>
          <a:lstStyle/>
          <a:p>
            <a:r>
              <a:rPr lang="en-US" dirty="0" smtClean="0"/>
              <a:t>Define Exploratory Data Analysis?</a:t>
            </a:r>
            <a:endParaRPr lang="en-IN" dirty="0"/>
          </a:p>
        </p:txBody>
      </p:sp>
      <p:sp>
        <p:nvSpPr>
          <p:cNvPr id="3" name="Content Placeholder 2"/>
          <p:cNvSpPr>
            <a:spLocks noGrp="1"/>
          </p:cNvSpPr>
          <p:nvPr>
            <p:ph idx="1"/>
          </p:nvPr>
        </p:nvSpPr>
        <p:spPr>
          <a:xfrm>
            <a:off x="541176" y="1380932"/>
            <a:ext cx="10812624" cy="5262464"/>
          </a:xfrm>
        </p:spPr>
        <p:txBody>
          <a:bodyPr>
            <a:normAutofit/>
          </a:bodyPr>
          <a:lstStyle/>
          <a:p>
            <a:r>
              <a:rPr lang="en-US" sz="3200" b="1" dirty="0"/>
              <a:t>Exploratory Data Analysis (EDA)</a:t>
            </a:r>
            <a:r>
              <a:rPr lang="en-US" sz="3200" dirty="0"/>
              <a:t> is a data analysis approach focused on summarizing the main characteristics of a dataset </a:t>
            </a:r>
            <a:r>
              <a:rPr lang="en-US" sz="3200" dirty="0" smtClean="0"/>
              <a:t>using </a:t>
            </a:r>
            <a:r>
              <a:rPr lang="en-US" sz="3200" b="1" dirty="0" smtClean="0"/>
              <a:t>visual methods like plots and graphs and statistical summaries</a:t>
            </a:r>
            <a:r>
              <a:rPr lang="en-US" sz="3200" dirty="0" smtClean="0"/>
              <a:t>. </a:t>
            </a:r>
          </a:p>
          <a:p>
            <a:r>
              <a:rPr lang="en-US" sz="3200" b="1" dirty="0" smtClean="0"/>
              <a:t>Its </a:t>
            </a:r>
            <a:r>
              <a:rPr lang="en-US" sz="3200" b="1" dirty="0"/>
              <a:t>objectives include </a:t>
            </a:r>
            <a:endParaRPr lang="en-US" sz="3200" b="1" dirty="0" smtClean="0"/>
          </a:p>
          <a:p>
            <a:pPr lvl="1"/>
            <a:r>
              <a:rPr lang="en-US" sz="3200" dirty="0" smtClean="0"/>
              <a:t>Gaining </a:t>
            </a:r>
            <a:r>
              <a:rPr lang="en-US" sz="3200" dirty="0"/>
              <a:t>insights, </a:t>
            </a:r>
            <a:endParaRPr lang="en-US" sz="3200" dirty="0" smtClean="0"/>
          </a:p>
          <a:p>
            <a:pPr lvl="1"/>
            <a:r>
              <a:rPr lang="en-US" sz="3200" dirty="0"/>
              <a:t>U</a:t>
            </a:r>
            <a:r>
              <a:rPr lang="en-US" sz="3200" dirty="0" smtClean="0"/>
              <a:t>nderstanding </a:t>
            </a:r>
            <a:r>
              <a:rPr lang="en-US" sz="3200" dirty="0"/>
              <a:t>data structure, </a:t>
            </a:r>
            <a:endParaRPr lang="en-US" sz="3200" dirty="0" smtClean="0"/>
          </a:p>
          <a:p>
            <a:pPr lvl="1"/>
            <a:r>
              <a:rPr lang="en-US" sz="3200" dirty="0" smtClean="0"/>
              <a:t>Detecting </a:t>
            </a:r>
            <a:r>
              <a:rPr lang="en-US" sz="3200" dirty="0"/>
              <a:t>patterns and anomalies, and </a:t>
            </a:r>
            <a:endParaRPr lang="en-US" sz="3200" dirty="0" smtClean="0"/>
          </a:p>
          <a:p>
            <a:pPr lvl="1"/>
            <a:r>
              <a:rPr lang="en-US" sz="3200" dirty="0"/>
              <a:t>F</a:t>
            </a:r>
            <a:r>
              <a:rPr lang="en-US" sz="3200" dirty="0" smtClean="0"/>
              <a:t>ormulating </a:t>
            </a:r>
            <a:r>
              <a:rPr lang="en-US" sz="3200" dirty="0"/>
              <a:t>hypotheses for further analysis.</a:t>
            </a:r>
            <a:endParaRPr lang="en-IN" sz="32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689983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Plots</a:t>
            </a:r>
            <a:r>
              <a:rPr lang="en-IN" dirty="0"/>
              <a:t> </a:t>
            </a:r>
            <a:r>
              <a:rPr lang="en-IN" dirty="0" smtClean="0"/>
              <a:t>and Graphs</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Plots </a:t>
            </a:r>
            <a:r>
              <a:rPr lang="en-US" dirty="0"/>
              <a:t>refer specifically to visual representations of data using graphical elements such as points, lines, bars, or other symbols to display relationships, distributions, or trends within the data.</a:t>
            </a:r>
          </a:p>
          <a:p>
            <a:r>
              <a:rPr lang="en-US" b="1" dirty="0"/>
              <a:t>Examples</a:t>
            </a:r>
            <a:r>
              <a:rPr lang="en-US" dirty="0"/>
              <a:t>: Scatter plots, line plots, bar plots, box plots, histograms, pie charts, </a:t>
            </a:r>
            <a:r>
              <a:rPr lang="en-US" dirty="0" err="1"/>
              <a:t>heatmaps</a:t>
            </a:r>
            <a:r>
              <a:rPr lang="en-US" dirty="0"/>
              <a:t>, etc.</a:t>
            </a:r>
          </a:p>
          <a:p>
            <a:r>
              <a:rPr lang="en-US" b="1" dirty="0" smtClean="0"/>
              <a:t>Graphs</a:t>
            </a:r>
            <a:r>
              <a:rPr lang="en-US" b="1" dirty="0"/>
              <a:t>,</a:t>
            </a:r>
            <a:r>
              <a:rPr lang="en-US" dirty="0"/>
              <a:t> in a broader sense, can refer to any visual representation of data or mathematical relationships. In some contexts, graphs specifically refer to mathematical structures represented by nodes (vertices) and edges (connections) that illustrate relationships between entities.</a:t>
            </a:r>
          </a:p>
          <a:p>
            <a:r>
              <a:rPr lang="en-US" b="1" dirty="0"/>
              <a:t>Examples</a:t>
            </a:r>
            <a:r>
              <a:rPr lang="en-US" dirty="0"/>
              <a:t>: Line graphs, network graphs (nodes and edges), flowcharts, tree diagrams, Venn diagrams, etc.</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427320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Statistical Summary</a:t>
            </a:r>
            <a:endParaRPr lang="en-IN" b="1" dirty="0"/>
          </a:p>
        </p:txBody>
      </p:sp>
      <p:sp>
        <p:nvSpPr>
          <p:cNvPr id="3" name="Content Placeholder 2"/>
          <p:cNvSpPr>
            <a:spLocks noGrp="1"/>
          </p:cNvSpPr>
          <p:nvPr>
            <p:ph idx="1"/>
          </p:nvPr>
        </p:nvSpPr>
        <p:spPr>
          <a:xfrm>
            <a:off x="838200" y="1825624"/>
            <a:ext cx="10515600" cy="4789779"/>
          </a:xfrm>
        </p:spPr>
        <p:txBody>
          <a:bodyPr/>
          <a:lstStyle/>
          <a:p>
            <a:pPr algn="just"/>
            <a:r>
              <a:rPr lang="en-US" sz="3200" dirty="0"/>
              <a:t>A </a:t>
            </a:r>
            <a:r>
              <a:rPr lang="en-US" sz="3200" b="1" dirty="0"/>
              <a:t>statistical summary</a:t>
            </a:r>
            <a:r>
              <a:rPr lang="en-US" sz="3200" dirty="0"/>
              <a:t> is a concise description or summary of key characteristics or features of a dataset or a sample of data. It provides numerical measures that describe the central tendency, variability, and distribution of the data. </a:t>
            </a:r>
            <a:endParaRPr lang="en-US" sz="3200" dirty="0" smtClean="0"/>
          </a:p>
          <a:p>
            <a:pPr algn="just"/>
            <a:r>
              <a:rPr lang="en-US" sz="3200" dirty="0" smtClean="0"/>
              <a:t>Common </a:t>
            </a:r>
            <a:r>
              <a:rPr lang="en-US" sz="3200" dirty="0"/>
              <a:t>statistical summaries include</a:t>
            </a:r>
            <a:r>
              <a:rPr lang="en-US" sz="3200" dirty="0" smtClean="0"/>
              <a:t>:</a:t>
            </a:r>
          </a:p>
          <a:p>
            <a:pPr marL="971550" lvl="1" indent="-514350" algn="just">
              <a:buFont typeface="+mj-lt"/>
              <a:buAutoNum type="arabicPeriod"/>
            </a:pPr>
            <a:r>
              <a:rPr lang="en-IN" sz="3200" b="1" dirty="0"/>
              <a:t>Measures of Central Tendency</a:t>
            </a:r>
            <a:r>
              <a:rPr lang="en-IN" sz="3200" dirty="0" smtClean="0"/>
              <a:t>:</a:t>
            </a:r>
          </a:p>
          <a:p>
            <a:pPr marL="971550" lvl="1" indent="-514350" algn="just">
              <a:buFont typeface="+mj-lt"/>
              <a:buAutoNum type="arabicPeriod"/>
            </a:pPr>
            <a:r>
              <a:rPr lang="en-IN" sz="3200" b="1" dirty="0"/>
              <a:t>Measures of </a:t>
            </a:r>
            <a:r>
              <a:rPr lang="en-IN" sz="3200" b="1" dirty="0" smtClean="0"/>
              <a:t>Variability</a:t>
            </a:r>
          </a:p>
          <a:p>
            <a:pPr marL="971550" lvl="1" indent="-514350" algn="just">
              <a:buFont typeface="+mj-lt"/>
              <a:buAutoNum type="arabicPeriod"/>
            </a:pPr>
            <a:r>
              <a:rPr lang="en-IN" sz="3200" b="1" dirty="0"/>
              <a:t>Summary of Distribution</a:t>
            </a:r>
            <a:endParaRPr lang="en-IN" sz="3200" dirty="0" smtClean="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7540085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Measures of Central Tendency</a:t>
            </a:r>
            <a:r>
              <a:rPr lang="en-IN" dirty="0"/>
              <a:t>:</a:t>
            </a:r>
          </a:p>
        </p:txBody>
      </p:sp>
      <p:sp>
        <p:nvSpPr>
          <p:cNvPr id="3" name="Content Placeholder 2"/>
          <p:cNvSpPr>
            <a:spLocks noGrp="1"/>
          </p:cNvSpPr>
          <p:nvPr>
            <p:ph idx="1"/>
          </p:nvPr>
        </p:nvSpPr>
        <p:spPr>
          <a:xfrm>
            <a:off x="838200" y="1825625"/>
            <a:ext cx="10515600" cy="1953273"/>
          </a:xfrm>
        </p:spPr>
        <p:txBody>
          <a:bodyPr/>
          <a:lstStyle/>
          <a:p>
            <a:r>
              <a:rPr lang="en-US" sz="3200" b="1" dirty="0"/>
              <a:t>Mean</a:t>
            </a:r>
            <a:r>
              <a:rPr lang="en-US" sz="3200" dirty="0"/>
              <a:t>: Average value of the data points.</a:t>
            </a:r>
          </a:p>
          <a:p>
            <a:r>
              <a:rPr lang="en-US" sz="3200" b="1" dirty="0"/>
              <a:t>Median</a:t>
            </a:r>
            <a:r>
              <a:rPr lang="en-US" sz="3200" dirty="0"/>
              <a:t>: Middle value of the dataset when arranged in order.</a:t>
            </a:r>
          </a:p>
          <a:p>
            <a:r>
              <a:rPr lang="en-US" sz="3200" b="1" dirty="0"/>
              <a:t>Mode:</a:t>
            </a:r>
            <a:r>
              <a:rPr lang="en-US" sz="3200" dirty="0"/>
              <a:t> Most frequently occurring value(s) in the dataset.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1780912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Measures of Variability</a:t>
            </a:r>
            <a:r>
              <a:rPr lang="en-IN" dirty="0"/>
              <a:t>:</a:t>
            </a:r>
          </a:p>
        </p:txBody>
      </p:sp>
      <p:sp>
        <p:nvSpPr>
          <p:cNvPr id="3" name="Content Placeholder 2"/>
          <p:cNvSpPr>
            <a:spLocks noGrp="1"/>
          </p:cNvSpPr>
          <p:nvPr>
            <p:ph idx="1"/>
          </p:nvPr>
        </p:nvSpPr>
        <p:spPr/>
        <p:txBody>
          <a:bodyPr/>
          <a:lstStyle/>
          <a:p>
            <a:r>
              <a:rPr lang="en-US" b="1" dirty="0"/>
              <a:t>Range:</a:t>
            </a:r>
            <a:r>
              <a:rPr lang="en-US" dirty="0"/>
              <a:t> Difference between the maximum and minimum values.</a:t>
            </a:r>
          </a:p>
          <a:p>
            <a:r>
              <a:rPr lang="en-US" b="1" dirty="0"/>
              <a:t>Variance</a:t>
            </a:r>
            <a:r>
              <a:rPr lang="en-US" dirty="0"/>
              <a:t>: Average of the squared differences from the mean.</a:t>
            </a:r>
          </a:p>
          <a:p>
            <a:r>
              <a:rPr lang="en-US" b="1" dirty="0"/>
              <a:t>Standard Deviation</a:t>
            </a:r>
            <a:r>
              <a:rPr lang="en-US" dirty="0"/>
              <a:t>: Square root of the variance, indicating the spread of data around the mean.</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863118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Summary of Distribution</a:t>
            </a:r>
            <a:r>
              <a:rPr lang="en-IN" dirty="0"/>
              <a:t>:</a:t>
            </a:r>
          </a:p>
        </p:txBody>
      </p:sp>
      <p:sp>
        <p:nvSpPr>
          <p:cNvPr id="3" name="Content Placeholder 2"/>
          <p:cNvSpPr>
            <a:spLocks noGrp="1"/>
          </p:cNvSpPr>
          <p:nvPr>
            <p:ph idx="1"/>
          </p:nvPr>
        </p:nvSpPr>
        <p:spPr/>
        <p:txBody>
          <a:bodyPr/>
          <a:lstStyle/>
          <a:p>
            <a:r>
              <a:rPr lang="en-US" b="1" dirty="0"/>
              <a:t>Quartiles:</a:t>
            </a:r>
            <a:r>
              <a:rPr lang="en-US" dirty="0"/>
              <a:t> Values that divide the dataset into four equal parts.</a:t>
            </a:r>
          </a:p>
          <a:p>
            <a:r>
              <a:rPr lang="en-US" b="1" dirty="0"/>
              <a:t>Interquartile Range (IQR</a:t>
            </a:r>
            <a:r>
              <a:rPr lang="en-US" dirty="0"/>
              <a:t>): Range of values between the </a:t>
            </a:r>
            <a:r>
              <a:rPr lang="en-US" b="1" dirty="0"/>
              <a:t>first and third </a:t>
            </a:r>
            <a:r>
              <a:rPr lang="en-US" dirty="0"/>
              <a:t>quartiles.</a:t>
            </a:r>
          </a:p>
          <a:p>
            <a:r>
              <a:rPr lang="en-US" b="1" dirty="0"/>
              <a:t>Skewness and Kurtosis</a:t>
            </a:r>
            <a:r>
              <a:rPr lang="en-US" dirty="0"/>
              <a:t>: Measures of </a:t>
            </a:r>
            <a:r>
              <a:rPr lang="en-US" b="1" dirty="0"/>
              <a:t>asymmetry</a:t>
            </a:r>
            <a:r>
              <a:rPr lang="en-US" dirty="0"/>
              <a:t> and </a:t>
            </a:r>
            <a:r>
              <a:rPr lang="en-US" b="1" dirty="0"/>
              <a:t>tail heaviness </a:t>
            </a:r>
            <a:r>
              <a:rPr lang="en-US" dirty="0"/>
              <a:t>of the distribution.</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735814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Other Summary Statistics</a:t>
            </a:r>
            <a:r>
              <a:rPr lang="en-IN" dirty="0"/>
              <a:t>:</a:t>
            </a:r>
          </a:p>
        </p:txBody>
      </p:sp>
      <p:sp>
        <p:nvSpPr>
          <p:cNvPr id="3" name="Content Placeholder 2"/>
          <p:cNvSpPr>
            <a:spLocks noGrp="1"/>
          </p:cNvSpPr>
          <p:nvPr>
            <p:ph idx="1"/>
          </p:nvPr>
        </p:nvSpPr>
        <p:spPr/>
        <p:txBody>
          <a:bodyPr/>
          <a:lstStyle/>
          <a:p>
            <a:r>
              <a:rPr lang="en-US" b="1" dirty="0"/>
              <a:t>Sum:</a:t>
            </a:r>
            <a:r>
              <a:rPr lang="en-US" dirty="0"/>
              <a:t> Total sum of all data points.</a:t>
            </a:r>
          </a:p>
          <a:p>
            <a:r>
              <a:rPr lang="en-US" b="1" dirty="0"/>
              <a:t>Count: </a:t>
            </a:r>
            <a:r>
              <a:rPr lang="en-US" dirty="0"/>
              <a:t>Number of observations in the dataset.</a:t>
            </a:r>
          </a:p>
          <a:p>
            <a:r>
              <a:rPr lang="en-US" b="1" dirty="0"/>
              <a:t>Percentiles</a:t>
            </a:r>
            <a:r>
              <a:rPr lang="en-US" dirty="0"/>
              <a:t>: Values below which a certain percentage of data falls.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78036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err="1"/>
              <a:t>Mindset</a:t>
            </a:r>
            <a:r>
              <a:rPr lang="en-IN" b="1" dirty="0"/>
              <a:t> of EDA</a:t>
            </a:r>
            <a:endParaRPr lang="en-IN" dirty="0"/>
          </a:p>
        </p:txBody>
      </p:sp>
      <p:sp>
        <p:nvSpPr>
          <p:cNvPr id="3" name="Content Placeholder 2"/>
          <p:cNvSpPr>
            <a:spLocks noGrp="1"/>
          </p:cNvSpPr>
          <p:nvPr>
            <p:ph idx="1"/>
          </p:nvPr>
        </p:nvSpPr>
        <p:spPr/>
        <p:txBody>
          <a:bodyPr/>
          <a:lstStyle/>
          <a:p>
            <a:r>
              <a:rPr lang="en-US" dirty="0"/>
              <a:t>EDA is more than just tools—it's a mindset.</a:t>
            </a:r>
          </a:p>
          <a:p>
            <a:r>
              <a:rPr lang="en-US" dirty="0"/>
              <a:t>Focuses on developing a deep relationship with the data.</a:t>
            </a:r>
          </a:p>
          <a:p>
            <a:r>
              <a:rPr lang="en-US" b="1" dirty="0"/>
              <a:t>Goal</a:t>
            </a:r>
            <a:r>
              <a:rPr lang="en-US" dirty="0"/>
              <a:t>: </a:t>
            </a:r>
            <a:r>
              <a:rPr lang="en-US" b="1" dirty="0"/>
              <a:t>Gain intuition </a:t>
            </a:r>
            <a:r>
              <a:rPr lang="en-US" dirty="0"/>
              <a:t>and understand the data's shape.</a:t>
            </a:r>
          </a:p>
          <a:p>
            <a:r>
              <a:rPr lang="en-US" dirty="0"/>
              <a:t>Connect this understanding to the underlying data generation process.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75137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Personal Exploration</a:t>
            </a:r>
            <a:endParaRPr lang="en-IN" dirty="0"/>
          </a:p>
        </p:txBody>
      </p:sp>
      <p:sp>
        <p:nvSpPr>
          <p:cNvPr id="3" name="Content Placeholder 2"/>
          <p:cNvSpPr>
            <a:spLocks noGrp="1"/>
          </p:cNvSpPr>
          <p:nvPr>
            <p:ph idx="1"/>
          </p:nvPr>
        </p:nvSpPr>
        <p:spPr>
          <a:xfrm>
            <a:off x="838200" y="1825625"/>
            <a:ext cx="10515600" cy="2335828"/>
          </a:xfrm>
        </p:spPr>
        <p:txBody>
          <a:bodyPr/>
          <a:lstStyle/>
          <a:p>
            <a:r>
              <a:rPr lang="en-US" dirty="0"/>
              <a:t>EDA is a personal exploration between the analyst and the data.</a:t>
            </a:r>
          </a:p>
          <a:p>
            <a:r>
              <a:rPr lang="en-US" dirty="0"/>
              <a:t>No need to prove anything to others at this stage.</a:t>
            </a:r>
          </a:p>
          <a:p>
            <a:r>
              <a:rPr lang="en-US" dirty="0"/>
              <a:t>It's about understanding the data without external validation.</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6915806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Philosophy of Exploratory Data Analysis</a:t>
            </a:r>
            <a:endParaRPr lang="en-IN" b="1" dirty="0"/>
          </a:p>
        </p:txBody>
      </p:sp>
      <p:sp>
        <p:nvSpPr>
          <p:cNvPr id="3" name="Content Placeholder 2"/>
          <p:cNvSpPr>
            <a:spLocks noGrp="1"/>
          </p:cNvSpPr>
          <p:nvPr>
            <p:ph idx="1"/>
          </p:nvPr>
        </p:nvSpPr>
        <p:spPr/>
        <p:txBody>
          <a:bodyPr/>
          <a:lstStyle/>
          <a:p>
            <a:r>
              <a:rPr lang="en-US" b="1" dirty="0"/>
              <a:t>Quote:</a:t>
            </a:r>
            <a:r>
              <a:rPr lang="en-US" dirty="0"/>
              <a:t> </a:t>
            </a:r>
            <a:r>
              <a:rPr lang="en-US" i="1" dirty="0"/>
              <a:t>"Long before worrying about how to convince others, you first have to understand what's happening yourself." </a:t>
            </a:r>
            <a:r>
              <a:rPr lang="en-US" dirty="0"/>
              <a:t>- Andrew </a:t>
            </a:r>
            <a:r>
              <a:rPr lang="en-US" dirty="0" err="1"/>
              <a:t>Gelman</a:t>
            </a:r>
            <a:endParaRPr lang="en-US" dirty="0"/>
          </a:p>
          <a:p>
            <a:r>
              <a:rPr lang="en-US" b="1" dirty="0" smtClean="0"/>
              <a:t>Key Points:</a:t>
            </a:r>
          </a:p>
          <a:p>
            <a:r>
              <a:rPr lang="en-US" dirty="0" smtClean="0"/>
              <a:t>Exploratory </a:t>
            </a:r>
            <a:r>
              <a:rPr lang="en-US" dirty="0"/>
              <a:t>Data Analysis (EDA) is crucial for understanding the data before diving into advanced analysis.</a:t>
            </a:r>
          </a:p>
          <a:p>
            <a:r>
              <a:rPr lang="en-US" dirty="0"/>
              <a:t>EDA helps </a:t>
            </a:r>
            <a:r>
              <a:rPr lang="en-US" b="1" dirty="0"/>
              <a:t>gain intuition, compare distributions, ensure data sanity, identify missing data, and detect outliers.</a:t>
            </a:r>
          </a:p>
          <a:p>
            <a:r>
              <a:rPr lang="en-US" dirty="0"/>
              <a:t>In the </a:t>
            </a:r>
            <a:r>
              <a:rPr lang="en-US" b="1" dirty="0"/>
              <a:t>context of log-generated data, EDA plays a vital role in debugging and ensuring accurate patterns</a:t>
            </a:r>
            <a:r>
              <a:rPr lang="en-US" dirty="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0141218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The Importance of EDA</a:t>
            </a:r>
          </a:p>
        </p:txBody>
      </p:sp>
      <p:sp>
        <p:nvSpPr>
          <p:cNvPr id="3" name="Content Placeholder 2"/>
          <p:cNvSpPr>
            <a:spLocks noGrp="1"/>
          </p:cNvSpPr>
          <p:nvPr>
            <p:ph idx="1"/>
          </p:nvPr>
        </p:nvSpPr>
        <p:spPr/>
        <p:txBody>
          <a:bodyPr>
            <a:normAutofit/>
          </a:bodyPr>
          <a:lstStyle/>
          <a:p>
            <a:r>
              <a:rPr lang="en-US" dirty="0" smtClean="0"/>
              <a:t>EDA </a:t>
            </a:r>
            <a:r>
              <a:rPr lang="en-US" dirty="0"/>
              <a:t>differs from data visualization used for </a:t>
            </a:r>
            <a:r>
              <a:rPr lang="en-US" b="1" dirty="0"/>
              <a:t>communicating findings </a:t>
            </a:r>
            <a:r>
              <a:rPr lang="en-US" dirty="0"/>
              <a:t>later in the analysis process.</a:t>
            </a:r>
          </a:p>
          <a:p>
            <a:r>
              <a:rPr lang="en-US" dirty="0"/>
              <a:t>EDA focuses on </a:t>
            </a:r>
            <a:r>
              <a:rPr lang="en-US" b="1" dirty="0"/>
              <a:t>personal understanding rather </a:t>
            </a:r>
            <a:r>
              <a:rPr lang="en-US" dirty="0"/>
              <a:t>than external communication.</a:t>
            </a:r>
          </a:p>
          <a:p>
            <a:r>
              <a:rPr lang="en-US" dirty="0"/>
              <a:t>It </a:t>
            </a:r>
            <a:r>
              <a:rPr lang="en-US" b="1" dirty="0"/>
              <a:t>empowers algorithm </a:t>
            </a:r>
            <a:r>
              <a:rPr lang="en-US" dirty="0"/>
              <a:t>development by informing decisions on metrics like "popularity" based on data behavior.</a:t>
            </a:r>
          </a:p>
          <a:p>
            <a:r>
              <a:rPr lang="en-US" dirty="0" smtClean="0"/>
              <a:t>EDA ensures a </a:t>
            </a:r>
            <a:r>
              <a:rPr lang="en-US" b="1" dirty="0" smtClean="0"/>
              <a:t>more robust and informed </a:t>
            </a:r>
            <a:r>
              <a:rPr lang="en-US" dirty="0" smtClean="0"/>
              <a:t>approach to data analysis.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36206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6436567" cy="1325563"/>
          </a:xfrm>
          <a:solidFill>
            <a:schemeClr val="accent2">
              <a:lumMod val="20000"/>
              <a:lumOff val="80000"/>
            </a:schemeClr>
          </a:solidFill>
        </p:spPr>
        <p:txBody>
          <a:bodyPr/>
          <a:lstStyle/>
          <a:p>
            <a:r>
              <a:rPr lang="en-IN" b="1" dirty="0"/>
              <a:t>The Data Science Process</a:t>
            </a:r>
          </a:p>
        </p:txBody>
      </p:sp>
      <p:sp>
        <p:nvSpPr>
          <p:cNvPr id="6" name="Content Placeholder 5"/>
          <p:cNvSpPr>
            <a:spLocks noGrp="1"/>
          </p:cNvSpPr>
          <p:nvPr>
            <p:ph idx="1"/>
          </p:nvPr>
        </p:nvSpPr>
        <p:spPr>
          <a:xfrm>
            <a:off x="7380513" y="485192"/>
            <a:ext cx="4460033" cy="5691771"/>
          </a:xfrm>
        </p:spPr>
        <p:txBody>
          <a:bodyPr>
            <a:normAutofit lnSpcReduction="10000"/>
          </a:bodyPr>
          <a:lstStyle/>
          <a:p>
            <a:pPr marL="514350" indent="-514350">
              <a:buFont typeface="+mj-lt"/>
              <a:buAutoNum type="arabicPeriod"/>
            </a:pPr>
            <a:r>
              <a:rPr lang="en-US" dirty="0" smtClean="0"/>
              <a:t>Real World</a:t>
            </a:r>
          </a:p>
          <a:p>
            <a:pPr marL="514350" indent="-514350">
              <a:buFont typeface="+mj-lt"/>
              <a:buAutoNum type="arabicPeriod"/>
            </a:pPr>
            <a:r>
              <a:rPr lang="en-IN" dirty="0"/>
              <a:t>Raw Data is </a:t>
            </a:r>
            <a:r>
              <a:rPr lang="en-IN" dirty="0" smtClean="0"/>
              <a:t>Collected</a:t>
            </a:r>
          </a:p>
          <a:p>
            <a:pPr marL="514350" indent="-514350">
              <a:buFont typeface="+mj-lt"/>
              <a:buAutoNum type="arabicPeriod"/>
            </a:pPr>
            <a:r>
              <a:rPr lang="en-IN" dirty="0"/>
              <a:t>Data is </a:t>
            </a:r>
            <a:r>
              <a:rPr lang="en-IN" dirty="0" smtClean="0"/>
              <a:t>Processed</a:t>
            </a:r>
          </a:p>
          <a:p>
            <a:pPr marL="514350" indent="-514350">
              <a:buFont typeface="+mj-lt"/>
              <a:buAutoNum type="arabicPeriod"/>
            </a:pPr>
            <a:r>
              <a:rPr lang="en-IN" dirty="0"/>
              <a:t>Clean </a:t>
            </a:r>
            <a:r>
              <a:rPr lang="en-IN" dirty="0" smtClean="0"/>
              <a:t>Data</a:t>
            </a:r>
          </a:p>
          <a:p>
            <a:pPr marL="514350" indent="-514350">
              <a:buFont typeface="+mj-lt"/>
              <a:buAutoNum type="arabicPeriod"/>
            </a:pPr>
            <a:r>
              <a:rPr lang="en-IN" dirty="0"/>
              <a:t>Exploratory Data </a:t>
            </a:r>
            <a:r>
              <a:rPr lang="en-IN" dirty="0" smtClean="0"/>
              <a:t>Analysis</a:t>
            </a:r>
          </a:p>
          <a:p>
            <a:pPr marL="514350" indent="-514350">
              <a:buFont typeface="+mj-lt"/>
              <a:buAutoNum type="arabicPeriod"/>
            </a:pPr>
            <a:r>
              <a:rPr lang="en-IN" dirty="0"/>
              <a:t>Machine Learning Algorithms/Statistical </a:t>
            </a:r>
            <a:r>
              <a:rPr lang="en-IN" dirty="0" smtClean="0"/>
              <a:t>Models</a:t>
            </a:r>
          </a:p>
          <a:p>
            <a:pPr marL="514350" indent="-514350">
              <a:buFont typeface="+mj-lt"/>
              <a:buAutoNum type="arabicPeriod"/>
            </a:pPr>
            <a:r>
              <a:rPr lang="en-IN" dirty="0"/>
              <a:t>Communicate Visualizations/Report </a:t>
            </a:r>
            <a:r>
              <a:rPr lang="en-IN" dirty="0" smtClean="0"/>
              <a:t>Findings</a:t>
            </a:r>
          </a:p>
          <a:p>
            <a:pPr marL="514350" indent="-514350">
              <a:buFont typeface="+mj-lt"/>
              <a:buAutoNum type="arabicPeriod"/>
            </a:pPr>
            <a:r>
              <a:rPr lang="en-IN" dirty="0"/>
              <a:t>Build Data </a:t>
            </a:r>
            <a:r>
              <a:rPr lang="en-IN" dirty="0" smtClean="0"/>
              <a:t>Product</a:t>
            </a:r>
          </a:p>
          <a:p>
            <a:pPr marL="514350" indent="-514350">
              <a:buFont typeface="+mj-lt"/>
              <a:buAutoNum type="arabicPeriod"/>
            </a:pPr>
            <a:r>
              <a:rPr lang="en-IN" dirty="0"/>
              <a:t>Make Decisions</a:t>
            </a:r>
          </a:p>
        </p:txBody>
      </p:sp>
      <p:pic>
        <p:nvPicPr>
          <p:cNvPr id="5" name="Picture 4"/>
          <p:cNvPicPr>
            <a:picLocks noChangeAspect="1"/>
          </p:cNvPicPr>
          <p:nvPr/>
        </p:nvPicPr>
        <p:blipFill>
          <a:blip r:embed="rId2"/>
          <a:stretch>
            <a:fillRect/>
          </a:stretch>
        </p:blipFill>
        <p:spPr>
          <a:xfrm>
            <a:off x="390329" y="1576158"/>
            <a:ext cx="6503438" cy="5001922"/>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613690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8747" y="169183"/>
            <a:ext cx="8940282" cy="838524"/>
          </a:xfrm>
          <a:solidFill>
            <a:schemeClr val="accent2">
              <a:lumMod val="20000"/>
              <a:lumOff val="80000"/>
            </a:schemeClr>
          </a:solidFill>
        </p:spPr>
        <p:txBody>
          <a:bodyPr/>
          <a:lstStyle/>
          <a:p>
            <a:r>
              <a:rPr lang="en-IN" b="1" dirty="0"/>
              <a:t>A Data Scientist’s Role in This Process</a:t>
            </a:r>
          </a:p>
        </p:txBody>
      </p:sp>
      <p:pic>
        <p:nvPicPr>
          <p:cNvPr id="4" name="Picture 3"/>
          <p:cNvPicPr>
            <a:picLocks noChangeAspect="1"/>
          </p:cNvPicPr>
          <p:nvPr/>
        </p:nvPicPr>
        <p:blipFill>
          <a:blip r:embed="rId2"/>
          <a:stretch>
            <a:fillRect/>
          </a:stretch>
        </p:blipFill>
        <p:spPr>
          <a:xfrm>
            <a:off x="111968" y="1240970"/>
            <a:ext cx="11784564" cy="5617029"/>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0113099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151637" cy="1325563"/>
          </a:xfrm>
          <a:solidFill>
            <a:schemeClr val="accent2">
              <a:lumMod val="20000"/>
              <a:lumOff val="80000"/>
            </a:schemeClr>
          </a:solidFill>
        </p:spPr>
        <p:txBody>
          <a:bodyPr/>
          <a:lstStyle/>
          <a:p>
            <a:r>
              <a:rPr lang="en-US" b="1" dirty="0"/>
              <a:t>Connection to the Scientific Method</a:t>
            </a:r>
            <a:endParaRPr lang="en-IN" b="1" dirty="0"/>
          </a:p>
        </p:txBody>
      </p:sp>
      <p:sp>
        <p:nvSpPr>
          <p:cNvPr id="3" name="Content Placeholder 2"/>
          <p:cNvSpPr>
            <a:spLocks noGrp="1"/>
          </p:cNvSpPr>
          <p:nvPr>
            <p:ph idx="1"/>
          </p:nvPr>
        </p:nvSpPr>
        <p:spPr/>
        <p:txBody>
          <a:bodyPr/>
          <a:lstStyle/>
          <a:p>
            <a:pPr marL="0" indent="0">
              <a:buNone/>
            </a:pPr>
            <a:r>
              <a:rPr lang="en-US" dirty="0"/>
              <a:t>We can think of the data science process as an extension of or variation of the scientific method: </a:t>
            </a:r>
            <a:endParaRPr lang="en-US" dirty="0" smtClean="0"/>
          </a:p>
          <a:p>
            <a:pPr marL="514350" indent="-514350">
              <a:buFont typeface="+mj-lt"/>
              <a:buAutoNum type="arabicPeriod"/>
            </a:pPr>
            <a:r>
              <a:rPr lang="en-US" b="1" dirty="0" smtClean="0"/>
              <a:t>Ask </a:t>
            </a:r>
            <a:r>
              <a:rPr lang="en-US" b="1" dirty="0"/>
              <a:t>a question. </a:t>
            </a:r>
            <a:endParaRPr lang="en-US" b="1" dirty="0" smtClean="0"/>
          </a:p>
          <a:p>
            <a:pPr marL="514350" indent="-514350">
              <a:buFont typeface="+mj-lt"/>
              <a:buAutoNum type="arabicPeriod"/>
            </a:pPr>
            <a:r>
              <a:rPr lang="en-US" b="1" dirty="0" smtClean="0"/>
              <a:t>Do </a:t>
            </a:r>
            <a:r>
              <a:rPr lang="en-US" b="1" dirty="0"/>
              <a:t>background research. </a:t>
            </a:r>
            <a:endParaRPr lang="en-US" b="1" dirty="0" smtClean="0"/>
          </a:p>
          <a:p>
            <a:pPr marL="514350" indent="-514350">
              <a:buFont typeface="+mj-lt"/>
              <a:buAutoNum type="arabicPeriod"/>
            </a:pPr>
            <a:r>
              <a:rPr lang="en-US" b="1" dirty="0" smtClean="0"/>
              <a:t>Construct </a:t>
            </a:r>
            <a:r>
              <a:rPr lang="en-US" b="1" dirty="0"/>
              <a:t>a hypothesis. </a:t>
            </a:r>
            <a:endParaRPr lang="en-US" b="1" dirty="0" smtClean="0"/>
          </a:p>
          <a:p>
            <a:pPr marL="514350" indent="-514350">
              <a:buFont typeface="+mj-lt"/>
              <a:buAutoNum type="arabicPeriod"/>
            </a:pPr>
            <a:r>
              <a:rPr lang="en-US" b="1" dirty="0" smtClean="0"/>
              <a:t>Test </a:t>
            </a:r>
            <a:r>
              <a:rPr lang="en-US" b="1" dirty="0"/>
              <a:t>your hypothesis by doing an experiment. </a:t>
            </a:r>
            <a:endParaRPr lang="en-US" b="1" dirty="0" smtClean="0"/>
          </a:p>
          <a:p>
            <a:pPr marL="514350" indent="-514350">
              <a:buFont typeface="+mj-lt"/>
              <a:buAutoNum type="arabicPeriod"/>
            </a:pPr>
            <a:r>
              <a:rPr lang="en-US" b="1" dirty="0" smtClean="0"/>
              <a:t>Analyze </a:t>
            </a:r>
            <a:r>
              <a:rPr lang="en-US" b="1" dirty="0"/>
              <a:t>your data and draw a conclusion</a:t>
            </a:r>
            <a:r>
              <a:rPr lang="en-US" b="1" dirty="0" smtClean="0"/>
              <a:t>.</a:t>
            </a:r>
          </a:p>
          <a:p>
            <a:pPr marL="514350" indent="-514350">
              <a:buFont typeface="+mj-lt"/>
              <a:buAutoNum type="arabicPeriod"/>
            </a:pPr>
            <a:r>
              <a:rPr lang="en-US" b="1" dirty="0" smtClean="0"/>
              <a:t>Communicate </a:t>
            </a:r>
            <a:r>
              <a:rPr lang="en-US" b="1" dirty="0"/>
              <a:t>your results</a:t>
            </a:r>
            <a:endParaRPr lang="en-IN" b="1"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7049519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pPr algn="ctr"/>
            <a:r>
              <a:rPr lang="en-US" b="1" dirty="0" smtClean="0"/>
              <a:t>Exploratory Data Analysis Example</a:t>
            </a:r>
            <a:endParaRPr lang="en-IN" b="1" dirty="0"/>
          </a:p>
        </p:txBody>
      </p:sp>
      <p:sp>
        <p:nvSpPr>
          <p:cNvPr id="3" name="Content Placeholder 2"/>
          <p:cNvSpPr>
            <a:spLocks noGrp="1"/>
          </p:cNvSpPr>
          <p:nvPr>
            <p:ph idx="1"/>
          </p:nvPr>
        </p:nvSpPr>
        <p:spPr>
          <a:xfrm>
            <a:off x="410547" y="1825625"/>
            <a:ext cx="10943253" cy="4351338"/>
          </a:xfrm>
        </p:spPr>
        <p:txBody>
          <a:bodyPr/>
          <a:lstStyle/>
          <a:p>
            <a:r>
              <a:rPr lang="en-US" dirty="0"/>
              <a:t>There are 31 datasets named </a:t>
            </a:r>
            <a:r>
              <a:rPr lang="en-US" b="1" dirty="0"/>
              <a:t>nyt1.csv, nyt2.csv,…,nyt31.csv</a:t>
            </a:r>
            <a:r>
              <a:rPr lang="en-US" dirty="0"/>
              <a:t>, which </a:t>
            </a:r>
            <a:r>
              <a:rPr lang="en-US" dirty="0" smtClean="0"/>
              <a:t>you  </a:t>
            </a:r>
            <a:r>
              <a:rPr lang="en-US" dirty="0"/>
              <a:t>can find here: </a:t>
            </a:r>
            <a:endParaRPr lang="en-US" dirty="0" smtClean="0"/>
          </a:p>
          <a:p>
            <a:endParaRPr lang="en-US" b="1" dirty="0"/>
          </a:p>
          <a:p>
            <a:endParaRPr lang="en-US" b="1" dirty="0" smtClean="0"/>
          </a:p>
          <a:p>
            <a:r>
              <a:rPr lang="en-US" sz="3600" b="1" dirty="0" smtClean="0"/>
              <a:t>https</a:t>
            </a:r>
            <a:r>
              <a:rPr lang="en-US" sz="3600" b="1" dirty="0"/>
              <a:t>://</a:t>
            </a:r>
            <a:r>
              <a:rPr lang="en-US" sz="3600" b="1" dirty="0" smtClean="0"/>
              <a:t>github.com/oreillymedia/doing_data_science</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868173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956" y="70969"/>
            <a:ext cx="12269912" cy="6716062"/>
          </a:xfrm>
          <a:prstGeom prst="rect">
            <a:avLst/>
          </a:prstGeom>
        </p:spPr>
      </p:pic>
      <p:cxnSp>
        <p:nvCxnSpPr>
          <p:cNvPr id="5" name="Straight Arrow Connector 4"/>
          <p:cNvCxnSpPr/>
          <p:nvPr/>
        </p:nvCxnSpPr>
        <p:spPr>
          <a:xfrm flipH="1">
            <a:off x="2572668" y="5203504"/>
            <a:ext cx="1175657" cy="354563"/>
          </a:xfrm>
          <a:prstGeom prst="straightConnector1">
            <a:avLst/>
          </a:prstGeom>
          <a:ln w="92075">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6274279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9959" y="849087"/>
            <a:ext cx="11915192" cy="5337110"/>
          </a:xfrm>
          <a:prstGeom prst="rect">
            <a:avLst/>
          </a:prstGeom>
        </p:spPr>
      </p:pic>
      <p:cxnSp>
        <p:nvCxnSpPr>
          <p:cNvPr id="5" name="Straight Arrow Connector 4"/>
          <p:cNvCxnSpPr/>
          <p:nvPr/>
        </p:nvCxnSpPr>
        <p:spPr>
          <a:xfrm flipH="1">
            <a:off x="2407298" y="4590661"/>
            <a:ext cx="1175657" cy="354563"/>
          </a:xfrm>
          <a:prstGeom prst="straightConnector1">
            <a:avLst/>
          </a:prstGeom>
          <a:ln w="92075">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8560631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9652" y="1575881"/>
            <a:ext cx="11626738" cy="5282119"/>
          </a:xfrm>
          <a:prstGeom prst="rect">
            <a:avLst/>
          </a:prstGeom>
        </p:spPr>
      </p:pic>
      <p:sp>
        <p:nvSpPr>
          <p:cNvPr id="3" name="Title 2"/>
          <p:cNvSpPr>
            <a:spLocks noGrp="1"/>
          </p:cNvSpPr>
          <p:nvPr>
            <p:ph type="title"/>
          </p:nvPr>
        </p:nvSpPr>
        <p:spPr>
          <a:xfrm>
            <a:off x="760378" y="55765"/>
            <a:ext cx="10515600" cy="1325563"/>
          </a:xfrm>
        </p:spPr>
        <p:txBody>
          <a:bodyPr/>
          <a:lstStyle/>
          <a:p>
            <a:r>
              <a:rPr lang="en-US" b="1" dirty="0" smtClean="0"/>
              <a:t>31 CSV Files</a:t>
            </a:r>
            <a:r>
              <a:rPr lang="en-US" dirty="0" smtClean="0"/>
              <a:t>:  </a:t>
            </a:r>
            <a:r>
              <a:rPr lang="en-US" b="1" dirty="0"/>
              <a:t>nyt1.csv, nyt2.csv,…,nyt31.csv</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1272324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70" y="365125"/>
            <a:ext cx="11945566" cy="1325563"/>
          </a:xfrm>
          <a:solidFill>
            <a:schemeClr val="accent2">
              <a:lumMod val="20000"/>
              <a:lumOff val="80000"/>
            </a:schemeClr>
          </a:solidFill>
        </p:spPr>
        <p:txBody>
          <a:bodyPr/>
          <a:lstStyle/>
          <a:p>
            <a:r>
              <a:rPr lang="en-US" b="1" dirty="0" smtClean="0"/>
              <a:t>Download and Install R: https</a:t>
            </a:r>
            <a:r>
              <a:rPr lang="en-US" b="1" dirty="0"/>
              <a:t>://www.r-project.org/</a:t>
            </a:r>
            <a:endParaRPr lang="en-IN" b="1" dirty="0"/>
          </a:p>
        </p:txBody>
      </p:sp>
      <p:pic>
        <p:nvPicPr>
          <p:cNvPr id="4" name="Picture 3"/>
          <p:cNvPicPr>
            <a:picLocks noChangeAspect="1"/>
          </p:cNvPicPr>
          <p:nvPr/>
        </p:nvPicPr>
        <p:blipFill>
          <a:blip r:embed="rId2"/>
          <a:stretch>
            <a:fillRect/>
          </a:stretch>
        </p:blipFill>
        <p:spPr>
          <a:xfrm>
            <a:off x="838200" y="1959428"/>
            <a:ext cx="10688141" cy="4790933"/>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9355588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8456" y="1250302"/>
            <a:ext cx="11473544" cy="4851918"/>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819454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637" y="690465"/>
            <a:ext cx="12017828" cy="5990253"/>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1395710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958" y="158621"/>
            <a:ext cx="12052041" cy="6438122"/>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3261478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5467585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847" y="3177771"/>
            <a:ext cx="11021438" cy="645200"/>
          </a:xfrm>
        </p:spPr>
        <p:txBody>
          <a:bodyPr>
            <a:noAutofit/>
          </a:bodyPr>
          <a:lstStyle/>
          <a:p>
            <a:pPr marL="0" indent="0">
              <a:buNone/>
            </a:pPr>
            <a:r>
              <a:rPr lang="da-DK" sz="3600" b="1" dirty="0"/>
              <a:t>data1 &lt;- read.csv("</a:t>
            </a:r>
            <a:r>
              <a:rPr lang="da-DK" sz="3600" b="1" dirty="0" smtClean="0"/>
              <a:t>D://</a:t>
            </a:r>
            <a:r>
              <a:rPr lang="da-DK" sz="3600" b="1" dirty="0"/>
              <a:t>DVSDATA// </a:t>
            </a:r>
            <a:r>
              <a:rPr lang="da-DK" sz="3600" b="1" dirty="0" smtClean="0"/>
              <a:t>31Files// </a:t>
            </a:r>
            <a:r>
              <a:rPr lang="da-DK" sz="3600" b="1" dirty="0"/>
              <a:t>nyt1.csv")</a:t>
            </a:r>
            <a:endParaRPr lang="en-IN" sz="3600" dirty="0"/>
          </a:p>
        </p:txBody>
      </p:sp>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2379884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926095"/>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8462292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4553" y="-1"/>
            <a:ext cx="11819107" cy="6858001"/>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0717359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4477" y="1047545"/>
            <a:ext cx="10496145" cy="3942744"/>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473691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3311" y="1712069"/>
            <a:ext cx="10845543" cy="3609052"/>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518654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2150" y="369651"/>
            <a:ext cx="11107700" cy="5943600"/>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3110881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8296" y="944217"/>
            <a:ext cx="11304870" cy="3955774"/>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712639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271" y="248478"/>
            <a:ext cx="11787808" cy="6331226"/>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1629780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6774" y="1398875"/>
            <a:ext cx="11047246" cy="4574542"/>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9045874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7732" y="381910"/>
            <a:ext cx="10910745" cy="1800476"/>
          </a:xfrm>
          <a:prstGeom prst="rect">
            <a:avLst/>
          </a:prstGeom>
        </p:spPr>
      </p:pic>
      <p:pic>
        <p:nvPicPr>
          <p:cNvPr id="3" name="Picture 2"/>
          <p:cNvPicPr>
            <a:picLocks noChangeAspect="1"/>
          </p:cNvPicPr>
          <p:nvPr/>
        </p:nvPicPr>
        <p:blipFill>
          <a:blip r:embed="rId3"/>
          <a:stretch>
            <a:fillRect/>
          </a:stretch>
        </p:blipFill>
        <p:spPr>
          <a:xfrm>
            <a:off x="656466" y="2350142"/>
            <a:ext cx="10879068" cy="3648584"/>
          </a:xfrm>
          <a:prstGeom prst="rect">
            <a:avLst/>
          </a:prstGeom>
        </p:spPr>
      </p:pic>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8479416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Drawing Plots</a:t>
            </a:r>
            <a:endParaRPr lang="en-IN" b="1" dirty="0"/>
          </a:p>
        </p:txBody>
      </p:sp>
      <p:sp>
        <p:nvSpPr>
          <p:cNvPr id="3" name="Content Placeholder 2"/>
          <p:cNvSpPr>
            <a:spLocks noGrp="1"/>
          </p:cNvSpPr>
          <p:nvPr>
            <p:ph idx="1"/>
          </p:nvPr>
        </p:nvSpPr>
        <p:spPr>
          <a:xfrm>
            <a:off x="0" y="1825625"/>
            <a:ext cx="12066104" cy="4351338"/>
          </a:xfrm>
        </p:spPr>
        <p:txBody>
          <a:bodyPr/>
          <a:lstStyle/>
          <a:p>
            <a:r>
              <a:rPr lang="en-IN" b="1" dirty="0" smtClean="0"/>
              <a:t>Install Package</a:t>
            </a:r>
            <a:r>
              <a:rPr lang="en-IN" dirty="0" smtClean="0"/>
              <a:t>:  </a:t>
            </a:r>
            <a:r>
              <a:rPr lang="en-IN" dirty="0" err="1" smtClean="0"/>
              <a:t>install.packages</a:t>
            </a:r>
            <a:r>
              <a:rPr lang="en-IN" dirty="0"/>
              <a:t>("ggplot2</a:t>
            </a:r>
            <a:r>
              <a:rPr lang="en-IN" dirty="0" smtClean="0"/>
              <a:t>")</a:t>
            </a:r>
          </a:p>
          <a:p>
            <a:r>
              <a:rPr lang="en-US" b="1" dirty="0" smtClean="0"/>
              <a:t>Load Library</a:t>
            </a:r>
            <a:r>
              <a:rPr lang="en-US" dirty="0" smtClean="0"/>
              <a:t>: </a:t>
            </a:r>
            <a:r>
              <a:rPr lang="en-IN" dirty="0"/>
              <a:t>library(ggplot2</a:t>
            </a:r>
            <a:r>
              <a:rPr lang="en-IN" dirty="0" smtClean="0"/>
              <a:t>)</a:t>
            </a:r>
          </a:p>
          <a:p>
            <a:r>
              <a:rPr lang="en-US" b="1" dirty="0"/>
              <a:t>Draw Histogram </a:t>
            </a:r>
            <a:r>
              <a:rPr lang="en-US" dirty="0"/>
              <a:t>: </a:t>
            </a:r>
            <a:r>
              <a:rPr lang="en-US" dirty="0" err="1"/>
              <a:t>ggplot</a:t>
            </a:r>
            <a:r>
              <a:rPr lang="en-US" dirty="0"/>
              <a:t>(data1, </a:t>
            </a:r>
            <a:r>
              <a:rPr lang="en-US" dirty="0" err="1"/>
              <a:t>aes</a:t>
            </a:r>
            <a:r>
              <a:rPr lang="en-US" dirty="0"/>
              <a:t>(x=Impressions, fill=</a:t>
            </a:r>
            <a:r>
              <a:rPr lang="en-US" dirty="0" err="1"/>
              <a:t>agecat</a:t>
            </a:r>
            <a:r>
              <a:rPr lang="en-US" dirty="0" smtClean="0"/>
              <a:t>)) +</a:t>
            </a:r>
            <a:r>
              <a:rPr lang="en-US" dirty="0" err="1"/>
              <a:t>geom_histogram</a:t>
            </a:r>
            <a:r>
              <a:rPr lang="en-US" dirty="0"/>
              <a:t>(</a:t>
            </a:r>
            <a:r>
              <a:rPr lang="en-US" dirty="0" err="1"/>
              <a:t>binwidth</a:t>
            </a:r>
            <a:r>
              <a:rPr lang="en-US" dirty="0"/>
              <a:t>=1</a:t>
            </a:r>
            <a:r>
              <a:rPr lang="en-US" dirty="0" smtClean="0"/>
              <a:t>)</a:t>
            </a:r>
          </a:p>
          <a:p>
            <a:r>
              <a:rPr lang="en-US" b="1" dirty="0" smtClean="0"/>
              <a:t>Draw </a:t>
            </a:r>
            <a:r>
              <a:rPr lang="en-US" b="1" dirty="0"/>
              <a:t>Box Plot</a:t>
            </a:r>
            <a:r>
              <a:rPr lang="en-US" dirty="0"/>
              <a:t>: </a:t>
            </a:r>
            <a:r>
              <a:rPr lang="en-US" dirty="0" err="1"/>
              <a:t>ggplot</a:t>
            </a:r>
            <a:r>
              <a:rPr lang="en-US" dirty="0"/>
              <a:t>(data1, </a:t>
            </a:r>
            <a:r>
              <a:rPr lang="en-US" dirty="0" err="1"/>
              <a:t>aes</a:t>
            </a:r>
            <a:r>
              <a:rPr lang="en-US" dirty="0"/>
              <a:t>(x=</a:t>
            </a:r>
            <a:r>
              <a:rPr lang="en-US" dirty="0" err="1"/>
              <a:t>agecat</a:t>
            </a:r>
            <a:r>
              <a:rPr lang="en-US" dirty="0"/>
              <a:t>, y=Impressions, fill=</a:t>
            </a:r>
            <a:r>
              <a:rPr lang="en-US" dirty="0" err="1"/>
              <a:t>agecat</a:t>
            </a:r>
            <a:r>
              <a:rPr lang="en-US" dirty="0"/>
              <a:t>))+</a:t>
            </a:r>
            <a:r>
              <a:rPr lang="en-US" dirty="0" err="1"/>
              <a:t>geom_boxplot</a:t>
            </a:r>
            <a:r>
              <a:rPr lang="en-US" dirty="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5018475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009243" cy="1325563"/>
          </a:xfrm>
        </p:spPr>
        <p:txBody>
          <a:bodyPr>
            <a:normAutofit/>
          </a:bodyPr>
          <a:lstStyle/>
          <a:p>
            <a:r>
              <a:rPr lang="en-IN" b="1" dirty="0"/>
              <a:t>Install Package</a:t>
            </a:r>
            <a:r>
              <a:rPr lang="en-IN" dirty="0"/>
              <a:t>: </a:t>
            </a:r>
            <a:r>
              <a:rPr lang="en-IN" dirty="0" err="1" smtClean="0"/>
              <a:t>install.packages</a:t>
            </a:r>
            <a:r>
              <a:rPr lang="en-IN" dirty="0"/>
              <a:t>("ggplot2</a:t>
            </a:r>
            <a:r>
              <a:rPr lang="en-IN" dirty="0" smtClean="0"/>
              <a:t>")</a:t>
            </a:r>
            <a:endParaRPr lang="en-IN" dirty="0"/>
          </a:p>
        </p:txBody>
      </p:sp>
      <p:pic>
        <p:nvPicPr>
          <p:cNvPr id="4" name="Picture 3"/>
          <p:cNvPicPr>
            <a:picLocks noChangeAspect="1"/>
          </p:cNvPicPr>
          <p:nvPr/>
        </p:nvPicPr>
        <p:blipFill>
          <a:blip r:embed="rId2"/>
          <a:stretch>
            <a:fillRect/>
          </a:stretch>
        </p:blipFill>
        <p:spPr>
          <a:xfrm>
            <a:off x="472163" y="1791708"/>
            <a:ext cx="10688542" cy="3334215"/>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6120913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t>Draw Histogram </a:t>
            </a:r>
            <a:r>
              <a:rPr lang="en-US" dirty="0"/>
              <a:t>: </a:t>
            </a:r>
            <a:r>
              <a:rPr lang="en-US" dirty="0" err="1"/>
              <a:t>ggplot</a:t>
            </a:r>
            <a:r>
              <a:rPr lang="en-US" dirty="0"/>
              <a:t>(data1, </a:t>
            </a:r>
            <a:r>
              <a:rPr lang="en-US" dirty="0" err="1"/>
              <a:t>aes</a:t>
            </a:r>
            <a:r>
              <a:rPr lang="en-US" dirty="0"/>
              <a:t>(x=Impressions, fill=</a:t>
            </a:r>
            <a:r>
              <a:rPr lang="en-US" dirty="0" err="1"/>
              <a:t>agecat</a:t>
            </a:r>
            <a:r>
              <a:rPr lang="en-US" dirty="0"/>
              <a:t>)) +</a:t>
            </a:r>
            <a:r>
              <a:rPr lang="en-US" dirty="0" err="1"/>
              <a:t>geom_histogram</a:t>
            </a:r>
            <a:r>
              <a:rPr lang="en-US" dirty="0"/>
              <a:t>(</a:t>
            </a:r>
            <a:r>
              <a:rPr lang="en-US" dirty="0" err="1"/>
              <a:t>binwidth</a:t>
            </a:r>
            <a:r>
              <a:rPr lang="en-US" dirty="0"/>
              <a:t>=1)</a:t>
            </a:r>
            <a:br>
              <a:rPr lang="en-US" dirty="0"/>
            </a:br>
            <a:endParaRPr lang="en-IN" dirty="0"/>
          </a:p>
        </p:txBody>
      </p:sp>
      <p:pic>
        <p:nvPicPr>
          <p:cNvPr id="5" name="Picture 4"/>
          <p:cNvPicPr>
            <a:picLocks noChangeAspect="1"/>
          </p:cNvPicPr>
          <p:nvPr/>
        </p:nvPicPr>
        <p:blipFill>
          <a:blip r:embed="rId2"/>
          <a:stretch>
            <a:fillRect/>
          </a:stretch>
        </p:blipFill>
        <p:spPr>
          <a:xfrm>
            <a:off x="519414" y="1556029"/>
            <a:ext cx="10517068" cy="943107"/>
          </a:xfrm>
          <a:prstGeom prst="rect">
            <a:avLst/>
          </a:prstGeom>
        </p:spPr>
      </p:pic>
      <p:pic>
        <p:nvPicPr>
          <p:cNvPr id="6" name="Picture 5"/>
          <p:cNvPicPr>
            <a:picLocks noChangeAspect="1"/>
          </p:cNvPicPr>
          <p:nvPr/>
        </p:nvPicPr>
        <p:blipFill>
          <a:blip r:embed="rId3"/>
          <a:stretch>
            <a:fillRect/>
          </a:stretch>
        </p:blipFill>
        <p:spPr>
          <a:xfrm>
            <a:off x="1997767" y="2340110"/>
            <a:ext cx="7414590" cy="4265668"/>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3325014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7185"/>
          </a:xfrm>
          <a:solidFill>
            <a:schemeClr val="accent2">
              <a:lumMod val="20000"/>
              <a:lumOff val="80000"/>
            </a:schemeClr>
          </a:solidFill>
        </p:spPr>
        <p:txBody>
          <a:bodyPr/>
          <a:lstStyle/>
          <a:p>
            <a:r>
              <a:rPr lang="en-US" b="1" dirty="0" smtClean="0"/>
              <a:t>Box Blot</a:t>
            </a:r>
            <a:endParaRPr lang="en-IN" b="1" dirty="0"/>
          </a:p>
        </p:txBody>
      </p:sp>
      <p:sp>
        <p:nvSpPr>
          <p:cNvPr id="3" name="Content Placeholder 2"/>
          <p:cNvSpPr>
            <a:spLocks noGrp="1"/>
          </p:cNvSpPr>
          <p:nvPr>
            <p:ph idx="1"/>
          </p:nvPr>
        </p:nvSpPr>
        <p:spPr/>
        <p:txBody>
          <a:bodyPr>
            <a:normAutofit fontScale="85000" lnSpcReduction="20000"/>
          </a:bodyPr>
          <a:lstStyle/>
          <a:p>
            <a:r>
              <a:rPr lang="en-US" dirty="0"/>
              <a:t>A box plot, also known as a box-and-whisker plot, is a graphical representation of a dataset that displays its distribution and central tendency. It is particularly useful for visualizing the spread and skewness of the data, as well as identifying outliers.</a:t>
            </a:r>
          </a:p>
          <a:p>
            <a:r>
              <a:rPr lang="en-US" dirty="0"/>
              <a:t>Here are the main components of a box plot:</a:t>
            </a:r>
          </a:p>
          <a:p>
            <a:r>
              <a:rPr lang="en-US" b="1" dirty="0"/>
              <a:t>Box</a:t>
            </a:r>
            <a:r>
              <a:rPr lang="en-US" dirty="0"/>
              <a:t>: The box itself represents the interquartile range (IQR), which is the range between the first quartile (Q1) and the third quartile (Q3). This range contains the middle 50% of the data.</a:t>
            </a:r>
          </a:p>
          <a:p>
            <a:r>
              <a:rPr lang="en-US" b="1" dirty="0"/>
              <a:t>Median Line</a:t>
            </a:r>
            <a:r>
              <a:rPr lang="en-US" dirty="0"/>
              <a:t>: A line inside the box marks the median (Q2) of the dataset.</a:t>
            </a:r>
          </a:p>
          <a:p>
            <a:r>
              <a:rPr lang="en-US" b="1" dirty="0"/>
              <a:t>Whiskers</a:t>
            </a:r>
            <a:r>
              <a:rPr lang="en-US" dirty="0"/>
              <a:t>: Lines extending from the box to the smallest and largest values within 1.5 times the IQR from Q1 and Q3, respectively. These lines show the range of the data excluding outliers.</a:t>
            </a:r>
          </a:p>
          <a:p>
            <a:r>
              <a:rPr lang="en-US" b="1" dirty="0"/>
              <a:t>Outliers</a:t>
            </a:r>
            <a:r>
              <a:rPr lang="en-US" dirty="0"/>
              <a:t>: Data points that fall outside of the whiskers. They are typically plotted as individual points beyond the whiskers.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6354049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209" y="35554"/>
            <a:ext cx="12155556" cy="1325563"/>
          </a:xfrm>
        </p:spPr>
        <p:txBody>
          <a:bodyPr>
            <a:noAutofit/>
          </a:bodyPr>
          <a:lstStyle/>
          <a:p>
            <a:r>
              <a:rPr lang="en-US" sz="3200" b="1" dirty="0"/>
              <a:t>Draw Box Plot</a:t>
            </a:r>
            <a:r>
              <a:rPr lang="en-US" sz="3200" dirty="0"/>
              <a:t>: </a:t>
            </a:r>
            <a:r>
              <a:rPr lang="en-US" sz="3200" dirty="0" err="1"/>
              <a:t>ggplot</a:t>
            </a:r>
            <a:r>
              <a:rPr lang="en-US" sz="3200" dirty="0"/>
              <a:t>(data1, </a:t>
            </a:r>
            <a:r>
              <a:rPr lang="en-US" sz="3200" dirty="0" err="1"/>
              <a:t>aes</a:t>
            </a:r>
            <a:r>
              <a:rPr lang="en-US" sz="3200" dirty="0"/>
              <a:t>(x=</a:t>
            </a:r>
            <a:r>
              <a:rPr lang="en-US" sz="3200" dirty="0" err="1"/>
              <a:t>agecat</a:t>
            </a:r>
            <a:r>
              <a:rPr lang="en-US" sz="3200" dirty="0"/>
              <a:t>, y=Impressions, fill=</a:t>
            </a:r>
            <a:r>
              <a:rPr lang="en-US" sz="3200" dirty="0" err="1"/>
              <a:t>agecat</a:t>
            </a:r>
            <a:r>
              <a:rPr lang="en-US" sz="3200" dirty="0"/>
              <a:t>))+</a:t>
            </a:r>
            <a:r>
              <a:rPr lang="en-US" sz="3200" dirty="0" err="1"/>
              <a:t>geom_boxplot</a:t>
            </a:r>
            <a:r>
              <a:rPr lang="en-US" sz="3200" dirty="0"/>
              <a:t>()</a:t>
            </a:r>
            <a:br>
              <a:rPr lang="en-US" sz="3200" dirty="0"/>
            </a:br>
            <a:endParaRPr lang="en-IN" sz="3200" dirty="0"/>
          </a:p>
        </p:txBody>
      </p:sp>
      <p:pic>
        <p:nvPicPr>
          <p:cNvPr id="3" name="Picture 2"/>
          <p:cNvPicPr>
            <a:picLocks noChangeAspect="1"/>
          </p:cNvPicPr>
          <p:nvPr/>
        </p:nvPicPr>
        <p:blipFill>
          <a:blip r:embed="rId2"/>
          <a:stretch>
            <a:fillRect/>
          </a:stretch>
        </p:blipFill>
        <p:spPr>
          <a:xfrm>
            <a:off x="765314" y="964096"/>
            <a:ext cx="9988826" cy="5764695"/>
          </a:xfrm>
          <a:prstGeom prst="rect">
            <a:avLst/>
          </a:prstGeom>
        </p:spPr>
      </p:pic>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7020368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Outliers</a:t>
            </a:r>
            <a:endParaRPr lang="en-IN" b="1" dirty="0"/>
          </a:p>
        </p:txBody>
      </p:sp>
      <p:sp>
        <p:nvSpPr>
          <p:cNvPr id="3" name="Content Placeholder 2"/>
          <p:cNvSpPr>
            <a:spLocks noGrp="1"/>
          </p:cNvSpPr>
          <p:nvPr>
            <p:ph idx="1"/>
          </p:nvPr>
        </p:nvSpPr>
        <p:spPr/>
        <p:txBody>
          <a:bodyPr>
            <a:normAutofit/>
          </a:bodyPr>
          <a:lstStyle/>
          <a:p>
            <a:r>
              <a:rPr lang="en-US" dirty="0"/>
              <a:t>In data science, outliers are data points that significantly deviate from the rest of the dataset. These anomalies can occur due to variability in the data or errors in the data collection process. Identifying and handling outliers is crucial because they can significantly affect the results of data analysis and statistical modeling.</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650313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295835" y="1492897"/>
            <a:ext cx="7230719" cy="3814263"/>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949958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9863"/>
          </a:xfrm>
          <a:solidFill>
            <a:schemeClr val="accent2">
              <a:lumMod val="20000"/>
              <a:lumOff val="80000"/>
            </a:schemeClr>
          </a:solidFill>
        </p:spPr>
        <p:txBody>
          <a:bodyPr>
            <a:normAutofit/>
          </a:bodyPr>
          <a:lstStyle/>
          <a:p>
            <a:r>
              <a:rPr lang="en-US" b="1" dirty="0"/>
              <a:t>Example of </a:t>
            </a:r>
            <a:r>
              <a:rPr lang="en-US" b="1" dirty="0" smtClean="0"/>
              <a:t>Outliers</a:t>
            </a:r>
            <a:endParaRPr lang="en-IN" dirty="0"/>
          </a:p>
        </p:txBody>
      </p:sp>
      <p:sp>
        <p:nvSpPr>
          <p:cNvPr id="3" name="Content Placeholder 2"/>
          <p:cNvSpPr>
            <a:spLocks noGrp="1"/>
          </p:cNvSpPr>
          <p:nvPr>
            <p:ph idx="1"/>
          </p:nvPr>
        </p:nvSpPr>
        <p:spPr>
          <a:xfrm>
            <a:off x="270587" y="1825625"/>
            <a:ext cx="11271379" cy="4351338"/>
          </a:xfrm>
        </p:spPr>
        <p:txBody>
          <a:bodyPr/>
          <a:lstStyle/>
          <a:p>
            <a:r>
              <a:rPr lang="en-US" dirty="0"/>
              <a:t>Consider a dataset representing the ages of students in a university class:</a:t>
            </a:r>
          </a:p>
          <a:p>
            <a:r>
              <a:rPr lang="en-US" b="1" dirty="0"/>
              <a:t>Ages=[18,19,20,21,22,23,24,25,26,27,40</a:t>
            </a:r>
            <a:r>
              <a:rPr lang="en-US" b="1" dirty="0" smtClean="0"/>
              <a:t>]</a:t>
            </a:r>
          </a:p>
          <a:p>
            <a:r>
              <a:rPr lang="en-US" dirty="0" smtClean="0"/>
              <a:t>In </a:t>
            </a:r>
            <a:r>
              <a:rPr lang="en-US" dirty="0"/>
              <a:t>this dataset, most students' ages range from </a:t>
            </a:r>
            <a:r>
              <a:rPr lang="en-US" b="1" dirty="0"/>
              <a:t>18 to 27 years</a:t>
            </a:r>
            <a:r>
              <a:rPr lang="en-US" dirty="0"/>
              <a:t>. However, there is one student aged 40, which is significantly higher than the rest. This age of 40 is an outlier.</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12469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69" y="93307"/>
            <a:ext cx="11485984" cy="1597382"/>
          </a:xfrm>
          <a:solidFill>
            <a:schemeClr val="accent2">
              <a:lumMod val="20000"/>
              <a:lumOff val="80000"/>
            </a:schemeClr>
          </a:solidFill>
        </p:spPr>
        <p:txBody>
          <a:bodyPr>
            <a:normAutofit fontScale="90000"/>
          </a:bodyPr>
          <a:lstStyle/>
          <a:p>
            <a:r>
              <a:rPr lang="en-US" b="1" dirty="0"/>
              <a:t>Thought Experiment: How Would You Simulate Chaos</a:t>
            </a:r>
            <a:r>
              <a:rPr lang="en-US" b="1" dirty="0" smtClean="0"/>
              <a:t>?</a:t>
            </a:r>
            <a:br>
              <a:rPr lang="en-US" b="1" dirty="0" smtClean="0"/>
            </a:br>
            <a:r>
              <a:rPr lang="en-US" b="1" dirty="0"/>
              <a:t> </a:t>
            </a:r>
            <a:r>
              <a:rPr lang="en-US" b="1" dirty="0" smtClean="0"/>
              <a:t> [</a:t>
            </a:r>
            <a:r>
              <a:rPr lang="en-US" b="1" dirty="0"/>
              <a:t>Simulating Chaos: Exploring Order from </a:t>
            </a:r>
            <a:r>
              <a:rPr lang="en-US" b="1" dirty="0" smtClean="0"/>
              <a:t>Disorder]</a:t>
            </a:r>
            <a:endParaRPr lang="en-IN" b="1" dirty="0"/>
          </a:p>
        </p:txBody>
      </p:sp>
      <p:sp>
        <p:nvSpPr>
          <p:cNvPr id="3" name="Content Placeholder 2"/>
          <p:cNvSpPr>
            <a:spLocks noGrp="1"/>
          </p:cNvSpPr>
          <p:nvPr>
            <p:ph idx="1"/>
          </p:nvPr>
        </p:nvSpPr>
        <p:spPr/>
        <p:txBody>
          <a:bodyPr>
            <a:normAutofit fontScale="92500" lnSpcReduction="20000"/>
          </a:bodyPr>
          <a:lstStyle/>
          <a:p>
            <a:r>
              <a:rPr lang="en-US" dirty="0"/>
              <a:t>Most data problems start out with a certain amount of dirty data, ill defined questions, and urgency. As data scientists we are, in a sense, attempting to create order from chaos</a:t>
            </a:r>
            <a:r>
              <a:rPr lang="en-US" dirty="0" smtClean="0"/>
              <a:t>.</a:t>
            </a:r>
          </a:p>
          <a:p>
            <a:r>
              <a:rPr lang="en-IN" b="1" dirty="0" err="1"/>
              <a:t>Lorenzian</a:t>
            </a:r>
            <a:r>
              <a:rPr lang="en-IN" b="1" dirty="0"/>
              <a:t> Water Wheel</a:t>
            </a:r>
            <a:r>
              <a:rPr lang="en-IN" dirty="0"/>
              <a:t>: </a:t>
            </a:r>
            <a:r>
              <a:rPr lang="en-IN" b="1" dirty="0"/>
              <a:t>Ferris wheel-like apparatus </a:t>
            </a:r>
            <a:r>
              <a:rPr lang="en-IN" dirty="0"/>
              <a:t>with rotating water buckets, exhibiting chaotic </a:t>
            </a:r>
            <a:r>
              <a:rPr lang="en-IN" dirty="0" err="1"/>
              <a:t>behavior</a:t>
            </a:r>
            <a:r>
              <a:rPr lang="en-IN" dirty="0"/>
              <a:t> influenced by molecular interactions.</a:t>
            </a:r>
          </a:p>
          <a:p>
            <a:r>
              <a:rPr lang="en-IN" b="1" dirty="0"/>
              <a:t>Digital Chaos Simulations</a:t>
            </a:r>
            <a:r>
              <a:rPr lang="en-IN" dirty="0"/>
              <a:t>: Binder and Jensen's paper explores </a:t>
            </a:r>
            <a:r>
              <a:rPr lang="en-IN" b="1" dirty="0"/>
              <a:t>chaos using finite-state machines in digital simulations</a:t>
            </a:r>
            <a:r>
              <a:rPr lang="en-IN" dirty="0"/>
              <a:t>.</a:t>
            </a:r>
          </a:p>
          <a:p>
            <a:r>
              <a:rPr lang="en-IN" b="1" dirty="0"/>
              <a:t>Interdisciplinary Program</a:t>
            </a:r>
            <a:r>
              <a:rPr lang="en-IN" dirty="0"/>
              <a:t>: M.I.T., Harvard, and Tufts collaborated on a </a:t>
            </a:r>
            <a:r>
              <a:rPr lang="en-IN" b="1" dirty="0"/>
              <a:t>chaos simulation involving a humanitarian crisis </a:t>
            </a:r>
            <a:r>
              <a:rPr lang="en-IN" dirty="0"/>
              <a:t>scenario in Chad-Sudan border region.</a:t>
            </a:r>
          </a:p>
          <a:p>
            <a:r>
              <a:rPr lang="en-IN" b="1" dirty="0"/>
              <a:t>Creating Order in </a:t>
            </a:r>
            <a:r>
              <a:rPr lang="en-IN" b="1" dirty="0" err="1"/>
              <a:t>Startups</a:t>
            </a:r>
            <a:r>
              <a:rPr lang="en-IN" dirty="0"/>
              <a:t>: Gascoigne's essay discusses strategies for </a:t>
            </a:r>
            <a:r>
              <a:rPr lang="en-IN" b="1" dirty="0"/>
              <a:t>managing chaos within </a:t>
            </a:r>
            <a:r>
              <a:rPr lang="en-IN" b="1" dirty="0" err="1"/>
              <a:t>startup</a:t>
            </a:r>
            <a:r>
              <a:rPr lang="en-IN" b="1" dirty="0"/>
              <a:t> environments </a:t>
            </a:r>
            <a:r>
              <a:rPr lang="en-IN" dirty="0"/>
              <a:t>to establish order amidst uncertainty and complexity.</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02422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Exploring Chaos and Simulation in Data Science</a:t>
            </a:r>
            <a:endParaRPr lang="en-IN" dirty="0"/>
          </a:p>
        </p:txBody>
      </p:sp>
      <p:sp>
        <p:nvSpPr>
          <p:cNvPr id="3" name="Content Placeholder 2"/>
          <p:cNvSpPr>
            <a:spLocks noGrp="1"/>
          </p:cNvSpPr>
          <p:nvPr>
            <p:ph idx="1"/>
          </p:nvPr>
        </p:nvSpPr>
        <p:spPr>
          <a:xfrm>
            <a:off x="754224" y="2521112"/>
            <a:ext cx="10515600" cy="3329181"/>
          </a:xfrm>
        </p:spPr>
        <p:txBody>
          <a:bodyPr>
            <a:normAutofit/>
          </a:bodyPr>
          <a:lstStyle/>
          <a:p>
            <a:r>
              <a:rPr lang="en-US" b="1" dirty="0"/>
              <a:t>Simulation serves </a:t>
            </a:r>
            <a:r>
              <a:rPr lang="en-US" dirty="0"/>
              <a:t>as a </a:t>
            </a:r>
            <a:r>
              <a:rPr lang="en-US" b="1" dirty="0"/>
              <a:t>vital tool in data science</a:t>
            </a:r>
            <a:r>
              <a:rPr lang="en-US" dirty="0"/>
              <a:t>, aiding in understanding model behavior and debugging code</a:t>
            </a:r>
            <a:endParaRPr lang="en-US" b="1" dirty="0" smtClean="0"/>
          </a:p>
          <a:p>
            <a:r>
              <a:rPr lang="en-US" b="1" dirty="0" smtClean="0"/>
              <a:t>Data </a:t>
            </a:r>
            <a:r>
              <a:rPr lang="en-US" b="1" dirty="0"/>
              <a:t>scientists </a:t>
            </a:r>
            <a:r>
              <a:rPr lang="en-US" dirty="0"/>
              <a:t>navigate </a:t>
            </a:r>
            <a:r>
              <a:rPr lang="en-US" b="1" dirty="0"/>
              <a:t>organizational chaos</a:t>
            </a:r>
            <a:r>
              <a:rPr lang="en-US" dirty="0"/>
              <a:t>, striving to impose order and learn from chaotic experiences</a:t>
            </a:r>
            <a:r>
              <a:rPr lang="en-US" dirty="0" smtClean="0"/>
              <a:t>.</a:t>
            </a:r>
            <a:endParaRPr lang="en-US"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7638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579" y="150522"/>
            <a:ext cx="11374015" cy="717226"/>
          </a:xfrm>
          <a:solidFill>
            <a:schemeClr val="accent2">
              <a:lumMod val="20000"/>
              <a:lumOff val="80000"/>
            </a:schemeClr>
          </a:solidFill>
        </p:spPr>
        <p:txBody>
          <a:bodyPr/>
          <a:lstStyle/>
          <a:p>
            <a:r>
              <a:rPr lang="en-US" b="1" dirty="0" smtClean="0"/>
              <a:t>Case Study: RealDirect</a:t>
            </a:r>
            <a:endParaRPr lang="en-IN" b="1" dirty="0"/>
          </a:p>
        </p:txBody>
      </p:sp>
      <p:pic>
        <p:nvPicPr>
          <p:cNvPr id="4" name="Picture 3"/>
          <p:cNvPicPr>
            <a:picLocks noChangeAspect="1"/>
          </p:cNvPicPr>
          <p:nvPr/>
        </p:nvPicPr>
        <p:blipFill>
          <a:blip r:embed="rId2"/>
          <a:stretch>
            <a:fillRect/>
          </a:stretch>
        </p:blipFill>
        <p:spPr>
          <a:xfrm>
            <a:off x="298580" y="867748"/>
            <a:ext cx="11374015" cy="5604499"/>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54337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Case Study: RealDirect</a:t>
            </a:r>
            <a:endParaRPr lang="en-IN" dirty="0"/>
          </a:p>
        </p:txBody>
      </p:sp>
      <p:sp>
        <p:nvSpPr>
          <p:cNvPr id="3" name="Content Placeholder 2"/>
          <p:cNvSpPr>
            <a:spLocks noGrp="1"/>
          </p:cNvSpPr>
          <p:nvPr>
            <p:ph idx="1"/>
          </p:nvPr>
        </p:nvSpPr>
        <p:spPr>
          <a:xfrm>
            <a:off x="838200" y="1825624"/>
            <a:ext cx="10515600" cy="4631159"/>
          </a:xfrm>
        </p:spPr>
        <p:txBody>
          <a:bodyPr>
            <a:normAutofit/>
          </a:bodyPr>
          <a:lstStyle/>
          <a:p>
            <a:pPr algn="just"/>
            <a:r>
              <a:rPr lang="en-US" b="1" dirty="0" smtClean="0"/>
              <a:t>CEO : Doug Perlson,</a:t>
            </a:r>
            <a:r>
              <a:rPr lang="en-US" dirty="0" smtClean="0"/>
              <a:t> </a:t>
            </a:r>
            <a:r>
              <a:rPr lang="en-US" b="1" dirty="0" smtClean="0"/>
              <a:t>Expert in real </a:t>
            </a:r>
            <a:r>
              <a:rPr lang="en-US" b="1" dirty="0"/>
              <a:t>estate law</a:t>
            </a:r>
            <a:r>
              <a:rPr lang="en-US" dirty="0"/>
              <a:t>, </a:t>
            </a:r>
            <a:r>
              <a:rPr lang="en-US" b="1" dirty="0"/>
              <a:t>startups, and online advertising</a:t>
            </a:r>
            <a:r>
              <a:rPr lang="en-US" dirty="0"/>
              <a:t>. </a:t>
            </a:r>
            <a:endParaRPr lang="en-US" dirty="0" smtClean="0"/>
          </a:p>
          <a:p>
            <a:pPr algn="just"/>
            <a:r>
              <a:rPr lang="en-US" b="1" dirty="0" smtClean="0"/>
              <a:t>Vision</a:t>
            </a:r>
            <a:r>
              <a:rPr lang="en-US" dirty="0" smtClean="0"/>
              <a:t> : To </a:t>
            </a:r>
            <a:r>
              <a:rPr lang="en-US" b="1" i="1" dirty="0"/>
              <a:t>leverage comprehensive real estate data to enhance the process of buying and selling homes</a:t>
            </a:r>
            <a:r>
              <a:rPr lang="en-US" dirty="0"/>
              <a:t>. </a:t>
            </a:r>
            <a:endParaRPr lang="en-US" dirty="0" smtClean="0"/>
          </a:p>
          <a:p>
            <a:pPr algn="just"/>
            <a:r>
              <a:rPr lang="en-US" b="1" dirty="0" smtClean="0"/>
              <a:t>Existing Status :</a:t>
            </a:r>
            <a:r>
              <a:rPr lang="en-US" dirty="0" smtClean="0"/>
              <a:t> Typically</a:t>
            </a:r>
            <a:r>
              <a:rPr lang="en-US" dirty="0"/>
              <a:t>, homeowners sell their properties approximately </a:t>
            </a:r>
            <a:r>
              <a:rPr lang="en-US" b="1" i="1" dirty="0"/>
              <a:t>every seven years </a:t>
            </a:r>
            <a:r>
              <a:rPr lang="en-US" dirty="0"/>
              <a:t>with assistance from </a:t>
            </a:r>
            <a:r>
              <a:rPr lang="en-US" b="1" dirty="0"/>
              <a:t>brokers </a:t>
            </a:r>
            <a:r>
              <a:rPr lang="en-US" dirty="0"/>
              <a:t>and relying on </a:t>
            </a:r>
            <a:r>
              <a:rPr lang="en-US" b="1" dirty="0"/>
              <a:t>current data</a:t>
            </a:r>
            <a:r>
              <a:rPr lang="en-US" dirty="0" smtClean="0"/>
              <a:t>.</a:t>
            </a:r>
          </a:p>
          <a:p>
            <a:pPr algn="just"/>
            <a:r>
              <a:rPr lang="en-US" b="1" dirty="0" smtClean="0"/>
              <a:t>Challenges</a:t>
            </a:r>
            <a:r>
              <a:rPr lang="en-US" dirty="0" smtClean="0"/>
              <a:t> : The </a:t>
            </a:r>
            <a:r>
              <a:rPr lang="en-US" b="1" dirty="0"/>
              <a:t>broker system </a:t>
            </a:r>
            <a:r>
              <a:rPr lang="en-US" dirty="0"/>
              <a:t>and </a:t>
            </a:r>
            <a:r>
              <a:rPr lang="en-US" b="1" dirty="0"/>
              <a:t>data quality</a:t>
            </a:r>
            <a:r>
              <a:rPr lang="en-US" dirty="0"/>
              <a:t>. </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2360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Case Study: RealDirect</a:t>
            </a:r>
            <a:endParaRPr lang="en-IN" dirty="0"/>
          </a:p>
        </p:txBody>
      </p:sp>
      <p:sp>
        <p:nvSpPr>
          <p:cNvPr id="3" name="Content Placeholder 2"/>
          <p:cNvSpPr>
            <a:spLocks noGrp="1"/>
          </p:cNvSpPr>
          <p:nvPr>
            <p:ph idx="1"/>
          </p:nvPr>
        </p:nvSpPr>
        <p:spPr>
          <a:xfrm>
            <a:off x="838199" y="1825625"/>
            <a:ext cx="10946363" cy="4351338"/>
          </a:xfrm>
        </p:spPr>
        <p:txBody>
          <a:bodyPr>
            <a:normAutofit/>
          </a:bodyPr>
          <a:lstStyle/>
          <a:p>
            <a:r>
              <a:rPr lang="en-US" b="1" dirty="0" smtClean="0"/>
              <a:t>RealDirect</a:t>
            </a:r>
            <a:r>
              <a:rPr lang="en-US" dirty="0" smtClean="0"/>
              <a:t> collects information by </a:t>
            </a:r>
            <a:r>
              <a:rPr lang="en-US" dirty="0"/>
              <a:t>assembling a </a:t>
            </a:r>
            <a:r>
              <a:rPr lang="en-US" b="1" dirty="0"/>
              <a:t>team of licensed real estate agents</a:t>
            </a:r>
            <a:r>
              <a:rPr lang="en-US" dirty="0"/>
              <a:t> who </a:t>
            </a:r>
            <a:r>
              <a:rPr lang="en-US" b="1" dirty="0"/>
              <a:t>collaborate and share </a:t>
            </a:r>
            <a:r>
              <a:rPr lang="en-US" b="1" dirty="0" smtClean="0"/>
              <a:t>knowledge</a:t>
            </a:r>
            <a:r>
              <a:rPr lang="en-US" dirty="0"/>
              <a:t> </a:t>
            </a:r>
            <a:r>
              <a:rPr lang="en-US" dirty="0" smtClean="0"/>
              <a:t>through  </a:t>
            </a:r>
            <a:r>
              <a:rPr lang="en-US" dirty="0"/>
              <a:t>a </a:t>
            </a:r>
            <a:r>
              <a:rPr lang="en-US" b="1" dirty="0"/>
              <a:t>seller interface with data-driven tips for selling homes </a:t>
            </a:r>
            <a:r>
              <a:rPr lang="en-US" dirty="0"/>
              <a:t>and </a:t>
            </a:r>
            <a:r>
              <a:rPr lang="en-US" b="1" dirty="0"/>
              <a:t>utilizing interaction data to offer real-time recommendations </a:t>
            </a:r>
            <a:r>
              <a:rPr lang="en-US" dirty="0"/>
              <a:t>for next steps</a:t>
            </a:r>
            <a:r>
              <a:rPr lang="en-US" dirty="0" smtClean="0"/>
              <a:t>.</a:t>
            </a:r>
          </a:p>
          <a:p>
            <a:r>
              <a:rPr lang="en-US" dirty="0"/>
              <a:t>Brokers are </a:t>
            </a:r>
            <a:r>
              <a:rPr lang="en-US" b="1" dirty="0"/>
              <a:t>trained to become proficient </a:t>
            </a:r>
            <a:r>
              <a:rPr lang="en-US" dirty="0"/>
              <a:t>in using </a:t>
            </a:r>
            <a:r>
              <a:rPr lang="en-US" b="1" dirty="0"/>
              <a:t>information-gathering </a:t>
            </a:r>
            <a:r>
              <a:rPr lang="en-US" b="1" dirty="0" smtClean="0"/>
              <a:t>tools</a:t>
            </a:r>
            <a:r>
              <a:rPr lang="en-US" dirty="0" smtClean="0"/>
              <a:t>.</a:t>
            </a:r>
          </a:p>
          <a:p>
            <a:r>
              <a:rPr lang="en-US" dirty="0"/>
              <a:t>RealDirect is </a:t>
            </a:r>
            <a:r>
              <a:rPr lang="en-US" b="1" dirty="0"/>
              <a:t>actively developing real-time data feeds</a:t>
            </a:r>
            <a:r>
              <a:rPr lang="en-US" dirty="0"/>
              <a:t>, covering crucial aspects such as </a:t>
            </a:r>
            <a:r>
              <a:rPr lang="en-US" b="1" dirty="0"/>
              <a:t>home search initiation</a:t>
            </a:r>
            <a:r>
              <a:rPr lang="en-US" dirty="0"/>
              <a:t>, </a:t>
            </a:r>
            <a:r>
              <a:rPr lang="en-US" b="1" dirty="0"/>
              <a:t>initial offers</a:t>
            </a:r>
            <a:r>
              <a:rPr lang="en-US" dirty="0"/>
              <a:t>, </a:t>
            </a:r>
            <a:r>
              <a:rPr lang="en-US" b="1" dirty="0"/>
              <a:t>duration between offer and closure, and online search patterns</a:t>
            </a:r>
            <a:r>
              <a:rPr lang="en-US" dirty="0" smtClean="0"/>
              <a:t>.</a:t>
            </a:r>
          </a:p>
          <a:p>
            <a:endParaRPr lang="en-US" dirty="0"/>
          </a:p>
          <a:p>
            <a:endParaRPr lang="en-US" dirty="0"/>
          </a:p>
          <a:p>
            <a:endParaRPr lang="en-US"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11543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PH" b="1" dirty="0"/>
              <a:t>How Does </a:t>
            </a:r>
            <a:r>
              <a:rPr lang="en-PH" b="1" dirty="0" err="1"/>
              <a:t>RealDirect</a:t>
            </a:r>
            <a:r>
              <a:rPr lang="en-PH" b="1" dirty="0"/>
              <a:t> Make Money</a:t>
            </a:r>
            <a:r>
              <a:rPr lang="en-PH" b="1" dirty="0" smtClean="0"/>
              <a:t>?</a:t>
            </a:r>
            <a:endParaRPr lang="en-IN" b="1" dirty="0"/>
          </a:p>
        </p:txBody>
      </p:sp>
      <p:sp>
        <p:nvSpPr>
          <p:cNvPr id="3" name="Content Placeholder 2"/>
          <p:cNvSpPr>
            <a:spLocks noGrp="1"/>
          </p:cNvSpPr>
          <p:nvPr>
            <p:ph idx="1"/>
          </p:nvPr>
        </p:nvSpPr>
        <p:spPr/>
        <p:txBody>
          <a:bodyPr>
            <a:normAutofit/>
          </a:bodyPr>
          <a:lstStyle/>
          <a:p>
            <a:r>
              <a:rPr lang="en-PH" dirty="0" smtClean="0"/>
              <a:t>Offering </a:t>
            </a:r>
            <a:r>
              <a:rPr lang="en-PH" b="1" dirty="0" smtClean="0"/>
              <a:t>a </a:t>
            </a:r>
            <a:r>
              <a:rPr lang="en-PH" b="1" dirty="0"/>
              <a:t>subscription to </a:t>
            </a:r>
            <a:r>
              <a:rPr lang="en-PH" b="1" dirty="0" smtClean="0"/>
              <a:t>Registered sellers</a:t>
            </a:r>
            <a:r>
              <a:rPr lang="en-PH" dirty="0" smtClean="0"/>
              <a:t>—about </a:t>
            </a:r>
            <a:r>
              <a:rPr lang="en-PH" b="1" dirty="0"/>
              <a:t>$395 a month—to </a:t>
            </a:r>
            <a:r>
              <a:rPr lang="en-PH" dirty="0"/>
              <a:t>access the </a:t>
            </a:r>
            <a:r>
              <a:rPr lang="en-PH" b="1" dirty="0"/>
              <a:t>selling tools</a:t>
            </a:r>
            <a:r>
              <a:rPr lang="en-PH" dirty="0"/>
              <a:t>. </a:t>
            </a:r>
            <a:endParaRPr lang="en-PH" dirty="0" smtClean="0"/>
          </a:p>
          <a:p>
            <a:r>
              <a:rPr lang="en-PH" dirty="0" smtClean="0"/>
              <a:t>Reduced Real Estate Agents </a:t>
            </a:r>
            <a:r>
              <a:rPr lang="en-PH" dirty="0"/>
              <a:t>commission, from </a:t>
            </a:r>
            <a:r>
              <a:rPr lang="en-PH" b="1" dirty="0"/>
              <a:t>2.5% or 3</a:t>
            </a:r>
            <a:r>
              <a:rPr lang="en-PH" b="1" dirty="0" smtClean="0"/>
              <a:t>%. to  </a:t>
            </a:r>
            <a:r>
              <a:rPr lang="en-PH" b="1" dirty="0"/>
              <a:t>2</a:t>
            </a:r>
            <a:r>
              <a:rPr lang="en-PH" b="1" dirty="0" smtClean="0"/>
              <a:t>%.</a:t>
            </a:r>
          </a:p>
          <a:p>
            <a:r>
              <a:rPr lang="en-PH" dirty="0" smtClean="0"/>
              <a:t>Website provide statuses </a:t>
            </a:r>
            <a:r>
              <a:rPr lang="en-PH" dirty="0"/>
              <a:t>for each person on site: </a:t>
            </a:r>
            <a:r>
              <a:rPr lang="en-PH" b="1" dirty="0" smtClean="0"/>
              <a:t>active</a:t>
            </a:r>
            <a:r>
              <a:rPr lang="en-PH" b="1" dirty="0"/>
              <a:t>, </a:t>
            </a:r>
            <a:r>
              <a:rPr lang="en-PH" b="1" dirty="0" smtClean="0"/>
              <a:t>offer </a:t>
            </a:r>
            <a:r>
              <a:rPr lang="en-PH" b="1" dirty="0"/>
              <a:t>made</a:t>
            </a:r>
            <a:r>
              <a:rPr lang="en-PH" b="1" dirty="0" smtClean="0"/>
              <a:t>, offer </a:t>
            </a:r>
            <a:r>
              <a:rPr lang="en-PH" b="1" dirty="0"/>
              <a:t>rejected, </a:t>
            </a:r>
            <a:r>
              <a:rPr lang="en-PH" b="1" dirty="0" smtClean="0"/>
              <a:t>showing</a:t>
            </a:r>
            <a:r>
              <a:rPr lang="en-PH" b="1" dirty="0"/>
              <a:t>, </a:t>
            </a:r>
            <a:r>
              <a:rPr lang="en-PH" b="1" dirty="0" smtClean="0"/>
              <a:t>in </a:t>
            </a:r>
            <a:r>
              <a:rPr lang="en-PH" b="1" dirty="0"/>
              <a:t>contract, etc</a:t>
            </a:r>
            <a:r>
              <a:rPr lang="en-PH" dirty="0"/>
              <a:t>. </a:t>
            </a:r>
            <a:r>
              <a:rPr lang="en-PH" dirty="0" smtClean="0"/>
              <a:t>Based </a:t>
            </a:r>
            <a:r>
              <a:rPr lang="en-PH" dirty="0"/>
              <a:t>on </a:t>
            </a:r>
            <a:r>
              <a:rPr lang="en-PH" dirty="0" smtClean="0"/>
              <a:t>status</a:t>
            </a:r>
            <a:r>
              <a:rPr lang="en-PH" dirty="0"/>
              <a:t>, </a:t>
            </a:r>
            <a:r>
              <a:rPr lang="en-PH" b="1" dirty="0"/>
              <a:t>different actions </a:t>
            </a:r>
            <a:r>
              <a:rPr lang="en-PH" dirty="0"/>
              <a:t>are suggested by the </a:t>
            </a:r>
            <a:r>
              <a:rPr lang="en-PH" dirty="0" smtClean="0"/>
              <a:t>software</a:t>
            </a:r>
          </a:p>
          <a:p>
            <a:r>
              <a:rPr lang="en-US" b="1" dirty="0" smtClean="0"/>
              <a:t>Important </a:t>
            </a:r>
            <a:r>
              <a:rPr lang="en-US" b="1" dirty="0"/>
              <a:t>factors </a:t>
            </a:r>
            <a:r>
              <a:rPr lang="en-US" dirty="0"/>
              <a:t>that buyers </a:t>
            </a:r>
            <a:r>
              <a:rPr lang="en-US" dirty="0" smtClean="0"/>
              <a:t>prioritize was included in website, </a:t>
            </a:r>
            <a:r>
              <a:rPr lang="en-US" dirty="0"/>
              <a:t>such as </a:t>
            </a:r>
            <a:r>
              <a:rPr lang="en-US" dirty="0" smtClean="0"/>
              <a:t>proximity </a:t>
            </a:r>
            <a:r>
              <a:rPr lang="en-US" dirty="0"/>
              <a:t>to </a:t>
            </a:r>
            <a:r>
              <a:rPr lang="en-US" b="1" dirty="0"/>
              <a:t>parks, </a:t>
            </a:r>
            <a:r>
              <a:rPr lang="en-US" b="1" dirty="0" smtClean="0"/>
              <a:t>subway </a:t>
            </a:r>
            <a:r>
              <a:rPr lang="en-US" b="1" dirty="0"/>
              <a:t>stations, and </a:t>
            </a:r>
            <a:r>
              <a:rPr lang="en-US" b="1" dirty="0" smtClean="0"/>
              <a:t>schools</a:t>
            </a:r>
            <a:r>
              <a:rPr lang="en-US" b="1" dirty="0"/>
              <a:t>, </a:t>
            </a:r>
            <a:r>
              <a:rPr lang="en-US" b="1" dirty="0" smtClean="0"/>
              <a:t>along </a:t>
            </a:r>
            <a:r>
              <a:rPr lang="en-US" b="1" dirty="0"/>
              <a:t>with comparisons of apartment prices per square foot </a:t>
            </a:r>
            <a:r>
              <a:rPr lang="en-US" dirty="0"/>
              <a:t>within the same building or block.</a:t>
            </a:r>
          </a:p>
          <a:p>
            <a:endParaRPr lang="en-IN" dirty="0"/>
          </a:p>
          <a:p>
            <a:endParaRPr lang="en-PH" b="1" dirty="0" smtClean="0"/>
          </a:p>
          <a:p>
            <a:endParaRPr lang="en-IN" b="1"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04353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PH" b="1" dirty="0"/>
              <a:t>How Does </a:t>
            </a:r>
            <a:r>
              <a:rPr lang="en-PH" b="1" dirty="0" err="1"/>
              <a:t>RealDirect</a:t>
            </a:r>
            <a:r>
              <a:rPr lang="en-PH" b="1" dirty="0"/>
              <a:t> Make Money?</a:t>
            </a:r>
            <a:endParaRPr lang="en-IN" dirty="0"/>
          </a:p>
        </p:txBody>
      </p:sp>
      <p:sp>
        <p:nvSpPr>
          <p:cNvPr id="3" name="Content Placeholder 2"/>
          <p:cNvSpPr>
            <a:spLocks noGrp="1"/>
          </p:cNvSpPr>
          <p:nvPr>
            <p:ph idx="1"/>
          </p:nvPr>
        </p:nvSpPr>
        <p:spPr>
          <a:xfrm>
            <a:off x="838200" y="2907976"/>
            <a:ext cx="10515600" cy="1458751"/>
          </a:xfrm>
        </p:spPr>
        <p:txBody>
          <a:bodyPr/>
          <a:lstStyle/>
          <a:p>
            <a:r>
              <a:rPr lang="en-US" dirty="0"/>
              <a:t>Ultimately, access to accurate and timely information benefits both </a:t>
            </a:r>
            <a:r>
              <a:rPr lang="en-US" b="1" i="1" dirty="0"/>
              <a:t>buyers and sellers, assuming transparency and honesty in the transaction process</a:t>
            </a:r>
            <a:r>
              <a:rPr lang="en-US" dirty="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755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Exercise: RealDirect Data Strategy</a:t>
            </a:r>
          </a:p>
        </p:txBody>
      </p:sp>
      <p:sp>
        <p:nvSpPr>
          <p:cNvPr id="3" name="Content Placeholder 2"/>
          <p:cNvSpPr>
            <a:spLocks noGrp="1"/>
          </p:cNvSpPr>
          <p:nvPr>
            <p:ph idx="1"/>
          </p:nvPr>
        </p:nvSpPr>
        <p:spPr/>
        <p:txBody>
          <a:bodyPr>
            <a:normAutofit/>
          </a:bodyPr>
          <a:lstStyle/>
          <a:p>
            <a:r>
              <a:rPr lang="en-US" sz="3600" dirty="0"/>
              <a:t>You have been hired as chief data scientist at </a:t>
            </a:r>
            <a:r>
              <a:rPr lang="en-US" sz="3600" b="1" dirty="0"/>
              <a:t>realdirect.com</a:t>
            </a:r>
            <a:r>
              <a:rPr lang="en-US" sz="3600" dirty="0"/>
              <a:t>, and report directly to the CEO. </a:t>
            </a:r>
            <a:endParaRPr lang="en-US" sz="3600" dirty="0" smtClean="0"/>
          </a:p>
          <a:p>
            <a:r>
              <a:rPr lang="en-US" sz="3600" dirty="0" smtClean="0"/>
              <a:t>The </a:t>
            </a:r>
            <a:r>
              <a:rPr lang="en-US" sz="3600" dirty="0"/>
              <a:t>company (hypothetically) does not yet have its data plan in place. </a:t>
            </a:r>
            <a:endParaRPr lang="en-US" sz="3600" dirty="0" smtClean="0"/>
          </a:p>
          <a:p>
            <a:r>
              <a:rPr lang="en-US" sz="3600" dirty="0" smtClean="0"/>
              <a:t>It’s </a:t>
            </a:r>
            <a:r>
              <a:rPr lang="en-US" sz="3600" dirty="0"/>
              <a:t>looking to you to come up with a </a:t>
            </a:r>
            <a:r>
              <a:rPr lang="en-US" sz="3600" b="1" dirty="0"/>
              <a:t>data strategy</a:t>
            </a:r>
            <a:r>
              <a:rPr lang="en-US" sz="3600" dirty="0"/>
              <a:t>. </a:t>
            </a:r>
            <a:endParaRPr lang="en-US" sz="3600" dirty="0" smtClean="0"/>
          </a:p>
          <a:p>
            <a:r>
              <a:rPr lang="en-US" sz="3600" dirty="0" smtClean="0"/>
              <a:t>Here </a:t>
            </a:r>
            <a:r>
              <a:rPr lang="en-US" sz="3600" dirty="0"/>
              <a:t>are a couple ways you could begin to approach this problem:</a:t>
            </a:r>
            <a:endParaRPr lang="en-IN" sz="36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005333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Approaches </a:t>
            </a:r>
            <a:endParaRPr lang="en-IN" b="1"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Explore </a:t>
            </a:r>
            <a:r>
              <a:rPr lang="en-US" b="1" dirty="0"/>
              <a:t>all Current Details of Existing </a:t>
            </a:r>
            <a:r>
              <a:rPr lang="en-US" b="1" dirty="0" smtClean="0"/>
              <a:t>Website</a:t>
            </a:r>
          </a:p>
          <a:p>
            <a:pPr marL="514350" indent="-514350">
              <a:buFont typeface="+mj-lt"/>
              <a:buAutoNum type="arabicPeriod"/>
            </a:pPr>
            <a:r>
              <a:rPr lang="en-US" b="1" dirty="0" smtClean="0"/>
              <a:t>Get </a:t>
            </a:r>
            <a:r>
              <a:rPr lang="en-US" b="1" dirty="0"/>
              <a:t>Auxiliary Data</a:t>
            </a:r>
            <a:endParaRPr lang="en-US" b="1" dirty="0" smtClean="0"/>
          </a:p>
          <a:p>
            <a:pPr marL="514350" indent="-514350">
              <a:buFont typeface="+mj-lt"/>
              <a:buAutoNum type="arabicPeriod"/>
            </a:pPr>
            <a:r>
              <a:rPr lang="en-US" b="1" dirty="0"/>
              <a:t>Load, Clean and Conduct Exploratory Data </a:t>
            </a:r>
            <a:r>
              <a:rPr lang="en-US" b="1" dirty="0" smtClean="0"/>
              <a:t>Analysis</a:t>
            </a:r>
          </a:p>
          <a:p>
            <a:pPr marL="514350" indent="-514350">
              <a:buFont typeface="+mj-lt"/>
              <a:buAutoNum type="arabicPeriod"/>
            </a:pPr>
            <a:r>
              <a:rPr lang="en-US" b="1" dirty="0" smtClean="0"/>
              <a:t>Summarize </a:t>
            </a:r>
            <a:r>
              <a:rPr lang="en-US" b="1" dirty="0"/>
              <a:t>the out come of </a:t>
            </a:r>
            <a:r>
              <a:rPr lang="en-US" b="1" dirty="0" smtClean="0"/>
              <a:t>EDA</a:t>
            </a:r>
          </a:p>
          <a:p>
            <a:pPr marL="514350" indent="-514350">
              <a:buFont typeface="+mj-lt"/>
              <a:buAutoNum type="arabicPeriod"/>
            </a:pPr>
            <a:r>
              <a:rPr lang="en-US" b="1" dirty="0"/>
              <a:t>Can you think of any other people you should talk to</a:t>
            </a:r>
            <a:r>
              <a:rPr lang="en-US" b="1" dirty="0" smtClean="0"/>
              <a:t>?</a:t>
            </a:r>
          </a:p>
          <a:p>
            <a:pPr marL="514350" indent="-514350">
              <a:buFont typeface="+mj-lt"/>
              <a:buAutoNum type="arabicPeriod"/>
            </a:pPr>
            <a:r>
              <a:rPr lang="en-US" b="1" dirty="0"/>
              <a:t>Acquire Domain </a:t>
            </a:r>
            <a:r>
              <a:rPr lang="en-US" b="1" dirty="0" smtClean="0"/>
              <a:t>Knowledge</a:t>
            </a:r>
          </a:p>
          <a:p>
            <a:pPr marL="514350" indent="-514350">
              <a:buFont typeface="+mj-lt"/>
              <a:buAutoNum type="arabicPeriod"/>
            </a:pPr>
            <a:r>
              <a:rPr lang="en-US" b="1" dirty="0"/>
              <a:t>Work on Best Practices for Data Strategy</a:t>
            </a:r>
            <a:endParaRPr lang="en-IN" b="1"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79868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2" y="365125"/>
            <a:ext cx="11176518" cy="1325563"/>
          </a:xfrm>
          <a:solidFill>
            <a:schemeClr val="accent2">
              <a:lumMod val="20000"/>
              <a:lumOff val="80000"/>
            </a:schemeClr>
          </a:solidFill>
        </p:spPr>
        <p:txBody>
          <a:bodyPr/>
          <a:lstStyle/>
          <a:p>
            <a:r>
              <a:rPr lang="en-US" b="1" dirty="0" smtClean="0"/>
              <a:t>1. Explore all Current Details of Existing Website</a:t>
            </a:r>
            <a:endParaRPr lang="en-IN" b="1" dirty="0"/>
          </a:p>
        </p:txBody>
      </p:sp>
      <p:sp>
        <p:nvSpPr>
          <p:cNvPr id="3" name="Content Placeholder 2"/>
          <p:cNvSpPr>
            <a:spLocks noGrp="1"/>
          </p:cNvSpPr>
          <p:nvPr>
            <p:ph idx="1"/>
          </p:nvPr>
        </p:nvSpPr>
        <p:spPr>
          <a:xfrm>
            <a:off x="838200" y="1825624"/>
            <a:ext cx="10515600" cy="4817771"/>
          </a:xfrm>
        </p:spPr>
        <p:txBody>
          <a:bodyPr>
            <a:normAutofit lnSpcReduction="10000"/>
          </a:bodyPr>
          <a:lstStyle/>
          <a:p>
            <a:pPr marL="0" indent="0">
              <a:buNone/>
            </a:pPr>
            <a:r>
              <a:rPr lang="en-US" dirty="0"/>
              <a:t>Explore its </a:t>
            </a:r>
            <a:r>
              <a:rPr lang="en-US" b="1" dirty="0"/>
              <a:t>existing website</a:t>
            </a:r>
            <a:r>
              <a:rPr lang="en-US" dirty="0"/>
              <a:t>, thinking about how buyers and sellers would navigate through it, and how the website is </a:t>
            </a:r>
            <a:r>
              <a:rPr lang="en-US" b="1" dirty="0"/>
              <a:t>structured/ organized</a:t>
            </a:r>
            <a:r>
              <a:rPr lang="en-US" dirty="0"/>
              <a:t>. </a:t>
            </a:r>
            <a:endParaRPr lang="en-US" dirty="0" smtClean="0"/>
          </a:p>
          <a:p>
            <a:pPr marL="0" indent="0">
              <a:buNone/>
            </a:pPr>
            <a:r>
              <a:rPr lang="en-US" dirty="0" smtClean="0"/>
              <a:t>Try </a:t>
            </a:r>
            <a:r>
              <a:rPr lang="en-US" dirty="0"/>
              <a:t>to understand the existing business model, and think about how analysis of </a:t>
            </a:r>
            <a:r>
              <a:rPr lang="en-US" b="1" dirty="0"/>
              <a:t>RealDirect</a:t>
            </a:r>
            <a:r>
              <a:rPr lang="en-US" dirty="0"/>
              <a:t> user-behavior data could be used to inform decision-making and product development. </a:t>
            </a:r>
            <a:endParaRPr lang="en-US" dirty="0" smtClean="0"/>
          </a:p>
          <a:p>
            <a:pPr marL="0" indent="0">
              <a:buNone/>
            </a:pPr>
            <a:r>
              <a:rPr lang="en-US" dirty="0" smtClean="0"/>
              <a:t>Come </a:t>
            </a:r>
            <a:r>
              <a:rPr lang="en-US" dirty="0"/>
              <a:t>up with a list of research questions you think could be </a:t>
            </a:r>
            <a:r>
              <a:rPr lang="en-US" dirty="0" smtClean="0"/>
              <a:t>answered </a:t>
            </a:r>
            <a:r>
              <a:rPr lang="en-US" dirty="0"/>
              <a:t>by data: </a:t>
            </a:r>
            <a:endParaRPr lang="en-US" dirty="0" smtClean="0"/>
          </a:p>
          <a:p>
            <a:pPr lvl="1"/>
            <a:r>
              <a:rPr lang="en-US" dirty="0" smtClean="0"/>
              <a:t>What </a:t>
            </a:r>
            <a:r>
              <a:rPr lang="en-US" dirty="0"/>
              <a:t>data would you advise the engineers log and what would your ideal datasets look like? </a:t>
            </a:r>
            <a:endParaRPr lang="en-US" dirty="0" smtClean="0"/>
          </a:p>
          <a:p>
            <a:pPr lvl="1"/>
            <a:r>
              <a:rPr lang="en-US" dirty="0" smtClean="0"/>
              <a:t>How </a:t>
            </a:r>
            <a:r>
              <a:rPr lang="en-US" dirty="0"/>
              <a:t>would data be used for reporting and monitoring product usage? </a:t>
            </a:r>
            <a:endParaRPr lang="en-US" dirty="0" smtClean="0"/>
          </a:p>
          <a:p>
            <a:pPr lvl="1"/>
            <a:r>
              <a:rPr lang="en-US" dirty="0" smtClean="0"/>
              <a:t>How </a:t>
            </a:r>
            <a:r>
              <a:rPr lang="en-US" dirty="0"/>
              <a:t>would data be built back into the product/website?</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11866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522"/>
            <a:ext cx="10515600" cy="689234"/>
          </a:xfrm>
          <a:solidFill>
            <a:schemeClr val="accent2">
              <a:lumMod val="20000"/>
              <a:lumOff val="80000"/>
            </a:schemeClr>
          </a:solidFill>
        </p:spPr>
        <p:txBody>
          <a:bodyPr>
            <a:normAutofit fontScale="90000"/>
          </a:bodyPr>
          <a:lstStyle/>
          <a:p>
            <a:r>
              <a:rPr lang="en-US" b="1" dirty="0" smtClean="0"/>
              <a:t>2.Get Auxiliary Data</a:t>
            </a:r>
            <a:endParaRPr lang="en-IN" b="1" dirty="0"/>
          </a:p>
        </p:txBody>
      </p:sp>
      <p:sp>
        <p:nvSpPr>
          <p:cNvPr id="3" name="Content Placeholder 2"/>
          <p:cNvSpPr>
            <a:spLocks noGrp="1"/>
          </p:cNvSpPr>
          <p:nvPr>
            <p:ph idx="1"/>
          </p:nvPr>
        </p:nvSpPr>
        <p:spPr>
          <a:xfrm>
            <a:off x="838200" y="839757"/>
            <a:ext cx="10515600" cy="2967134"/>
          </a:xfrm>
        </p:spPr>
        <p:txBody>
          <a:bodyPr>
            <a:normAutofit/>
          </a:bodyPr>
          <a:lstStyle/>
          <a:p>
            <a:r>
              <a:rPr lang="en-US" dirty="0"/>
              <a:t>Because there is no data yet for you to analyze (typical in a start up when its still building its product), you should get some </a:t>
            </a:r>
            <a:r>
              <a:rPr lang="en-US" dirty="0" smtClean="0"/>
              <a:t>auxiliary </a:t>
            </a:r>
            <a:r>
              <a:rPr lang="en-US" dirty="0"/>
              <a:t>data to </a:t>
            </a:r>
            <a:r>
              <a:rPr lang="en-US" b="1" dirty="0"/>
              <a:t>help gain intuition about this market</a:t>
            </a:r>
            <a:r>
              <a:rPr lang="en-US" dirty="0"/>
              <a:t>. </a:t>
            </a:r>
            <a:endParaRPr lang="en-US" dirty="0" smtClean="0"/>
          </a:p>
          <a:p>
            <a:r>
              <a:rPr lang="en-US" dirty="0" smtClean="0"/>
              <a:t>For </a:t>
            </a:r>
            <a:r>
              <a:rPr lang="en-US" dirty="0"/>
              <a:t>example, go to </a:t>
            </a:r>
            <a:r>
              <a:rPr lang="en-US" b="1" dirty="0"/>
              <a:t>https://github.com/oreillymedia/doing_data_science</a:t>
            </a:r>
            <a:r>
              <a:rPr lang="en-US" dirty="0"/>
              <a:t>. Click on </a:t>
            </a:r>
            <a:r>
              <a:rPr lang="en-US" b="1" dirty="0"/>
              <a:t>Rolling Sales Update (after the fifth paragraph</a:t>
            </a:r>
            <a:r>
              <a:rPr lang="en-US" dirty="0"/>
              <a:t>). You can use any or all of the datasets </a:t>
            </a:r>
            <a:r>
              <a:rPr lang="en-US" dirty="0" smtClean="0"/>
              <a:t>here. </a:t>
            </a:r>
          </a:p>
          <a:p>
            <a:endParaRPr lang="en-IN" dirty="0"/>
          </a:p>
        </p:txBody>
      </p:sp>
      <p:pic>
        <p:nvPicPr>
          <p:cNvPr id="4" name="Picture 3"/>
          <p:cNvPicPr>
            <a:picLocks noChangeAspect="1"/>
          </p:cNvPicPr>
          <p:nvPr/>
        </p:nvPicPr>
        <p:blipFill>
          <a:blip r:embed="rId2"/>
          <a:stretch>
            <a:fillRect/>
          </a:stretch>
        </p:blipFill>
        <p:spPr>
          <a:xfrm>
            <a:off x="765110" y="3732244"/>
            <a:ext cx="11318033" cy="2956985"/>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0342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12192001" cy="6858001"/>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038463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5406838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676" y="262489"/>
            <a:ext cx="11151637" cy="689234"/>
          </a:xfrm>
          <a:solidFill>
            <a:schemeClr val="accent2">
              <a:lumMod val="20000"/>
              <a:lumOff val="80000"/>
            </a:schemeClr>
          </a:solidFill>
        </p:spPr>
        <p:txBody>
          <a:bodyPr>
            <a:normAutofit fontScale="90000"/>
          </a:bodyPr>
          <a:lstStyle/>
          <a:p>
            <a:r>
              <a:rPr lang="en-US" b="1" dirty="0" smtClean="0"/>
              <a:t>3. Load, Clean and Conduct Exploratory Data Analysis</a:t>
            </a:r>
            <a:endParaRPr lang="en-IN" b="1" dirty="0"/>
          </a:p>
        </p:txBody>
      </p:sp>
      <p:sp>
        <p:nvSpPr>
          <p:cNvPr id="3" name="Content Placeholder 2"/>
          <p:cNvSpPr>
            <a:spLocks noGrp="1"/>
          </p:cNvSpPr>
          <p:nvPr>
            <p:ph idx="1"/>
          </p:nvPr>
        </p:nvSpPr>
        <p:spPr>
          <a:xfrm>
            <a:off x="838200" y="1240970"/>
            <a:ext cx="10515600" cy="5309119"/>
          </a:xfrm>
        </p:spPr>
        <p:txBody>
          <a:bodyPr>
            <a:normAutofit/>
          </a:bodyPr>
          <a:lstStyle/>
          <a:p>
            <a:r>
              <a:rPr lang="en-US" b="1" dirty="0" smtClean="0"/>
              <a:t>First </a:t>
            </a:r>
            <a:r>
              <a:rPr lang="en-US" b="1" dirty="0"/>
              <a:t>challenge</a:t>
            </a:r>
            <a:r>
              <a:rPr lang="en-US" dirty="0"/>
              <a:t>: load in and clean up the data. </a:t>
            </a:r>
            <a:endParaRPr lang="en-US" dirty="0" smtClean="0"/>
          </a:p>
          <a:p>
            <a:r>
              <a:rPr lang="en-US" b="1" dirty="0" smtClean="0"/>
              <a:t>Next</a:t>
            </a:r>
            <a:r>
              <a:rPr lang="en-US" b="1" dirty="0"/>
              <a:t>,</a:t>
            </a:r>
            <a:r>
              <a:rPr lang="en-US" dirty="0"/>
              <a:t> conduct exploratory data analysis in order to find out where there are </a:t>
            </a:r>
            <a:r>
              <a:rPr lang="en-US" b="1" dirty="0"/>
              <a:t>outliers or missing values</a:t>
            </a:r>
            <a:r>
              <a:rPr lang="en-US" dirty="0"/>
              <a:t>, decide how you will treat them, make sure the dates are formatted correctly, make sure values you think are numerical are being treated as such, etc. </a:t>
            </a:r>
            <a:endParaRPr lang="en-US" dirty="0" smtClean="0"/>
          </a:p>
          <a:p>
            <a:r>
              <a:rPr lang="en-US" b="1" dirty="0" smtClean="0"/>
              <a:t>Once </a:t>
            </a:r>
            <a:r>
              <a:rPr lang="en-US" b="1" dirty="0"/>
              <a:t>the data is in good shape</a:t>
            </a:r>
            <a:r>
              <a:rPr lang="en-US" dirty="0"/>
              <a:t>, conduct exploratory data </a:t>
            </a:r>
            <a:r>
              <a:rPr lang="en-US" dirty="0" smtClean="0"/>
              <a:t>analysis </a:t>
            </a:r>
            <a:r>
              <a:rPr lang="en-US" dirty="0"/>
              <a:t>to visualize and make comparisons </a:t>
            </a:r>
            <a:endParaRPr lang="en-US" dirty="0" smtClean="0"/>
          </a:p>
          <a:p>
            <a:r>
              <a:rPr lang="en-US" dirty="0" smtClean="0"/>
              <a:t>(</a:t>
            </a:r>
            <a:r>
              <a:rPr lang="en-US" dirty="0" err="1"/>
              <a:t>i</a:t>
            </a:r>
            <a:r>
              <a:rPr lang="en-US" dirty="0"/>
              <a:t>) across </a:t>
            </a:r>
            <a:r>
              <a:rPr lang="en-US" dirty="0" smtClean="0"/>
              <a:t>neighborhoods</a:t>
            </a:r>
            <a:r>
              <a:rPr lang="en-US" dirty="0"/>
              <a:t>, and </a:t>
            </a:r>
            <a:endParaRPr lang="en-US" dirty="0" smtClean="0"/>
          </a:p>
          <a:p>
            <a:r>
              <a:rPr lang="en-US" dirty="0" smtClean="0"/>
              <a:t>(</a:t>
            </a:r>
            <a:r>
              <a:rPr lang="en-US" dirty="0"/>
              <a:t>ii) across time. </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95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3.Summarize the out come of EDA</a:t>
            </a:r>
            <a:endParaRPr lang="en-IN" b="1" dirty="0"/>
          </a:p>
        </p:txBody>
      </p:sp>
      <p:sp>
        <p:nvSpPr>
          <p:cNvPr id="3" name="Content Placeholder 2"/>
          <p:cNvSpPr>
            <a:spLocks noGrp="1"/>
          </p:cNvSpPr>
          <p:nvPr>
            <p:ph idx="1"/>
          </p:nvPr>
        </p:nvSpPr>
        <p:spPr/>
        <p:txBody>
          <a:bodyPr>
            <a:normAutofit/>
          </a:bodyPr>
          <a:lstStyle/>
          <a:p>
            <a:r>
              <a:rPr lang="en-US" sz="4000" dirty="0"/>
              <a:t>Summarize your findings in a brief report aimed at the CEO</a:t>
            </a:r>
            <a:endParaRPr lang="en-IN" sz="40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39424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US" b="1" dirty="0" smtClean="0"/>
              <a:t>4.</a:t>
            </a:r>
            <a:r>
              <a:rPr lang="en-US" b="1" dirty="0"/>
              <a:t> Can you think of any other people you should talk to</a:t>
            </a:r>
            <a:r>
              <a:rPr lang="en-US" b="1" dirty="0" smtClean="0"/>
              <a:t>?</a:t>
            </a:r>
            <a:endParaRPr lang="en-IN" b="1" dirty="0"/>
          </a:p>
        </p:txBody>
      </p:sp>
      <p:sp>
        <p:nvSpPr>
          <p:cNvPr id="3" name="Content Placeholder 2"/>
          <p:cNvSpPr>
            <a:spLocks noGrp="1"/>
          </p:cNvSpPr>
          <p:nvPr>
            <p:ph idx="1"/>
          </p:nvPr>
        </p:nvSpPr>
        <p:spPr>
          <a:xfrm>
            <a:off x="838200" y="2786678"/>
            <a:ext cx="10515600" cy="2354489"/>
          </a:xfrm>
        </p:spPr>
        <p:txBody>
          <a:bodyPr>
            <a:normAutofit/>
          </a:bodyPr>
          <a:lstStyle/>
          <a:p>
            <a:r>
              <a:rPr lang="en-US" sz="3600" dirty="0"/>
              <a:t>Being the </a:t>
            </a:r>
            <a:r>
              <a:rPr lang="en-US" sz="3600" b="1" dirty="0"/>
              <a:t>“data scientist” </a:t>
            </a:r>
            <a:r>
              <a:rPr lang="en-US" sz="3600" dirty="0"/>
              <a:t>often involves speaking to people </a:t>
            </a:r>
            <a:r>
              <a:rPr lang="en-US" sz="3600" b="1" dirty="0"/>
              <a:t>who aren’t also data scientists</a:t>
            </a:r>
            <a:r>
              <a:rPr lang="en-US" sz="3600" dirty="0"/>
              <a:t>, so it would be ideal to have a </a:t>
            </a:r>
            <a:r>
              <a:rPr lang="en-US" sz="3600" b="1" dirty="0"/>
              <a:t>set of </a:t>
            </a:r>
            <a:r>
              <a:rPr lang="en-US" sz="3600" b="1" dirty="0" smtClean="0"/>
              <a:t>communication </a:t>
            </a:r>
            <a:r>
              <a:rPr lang="en-US" sz="3600" b="1" dirty="0"/>
              <a:t>strategies </a:t>
            </a:r>
            <a:r>
              <a:rPr lang="en-US" sz="3600" dirty="0"/>
              <a:t>for getting to the information you need about the data. </a:t>
            </a:r>
            <a:endParaRPr lang="en-IN" sz="36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2630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5. Acquire Domain Knowledge</a:t>
            </a:r>
            <a:endParaRPr lang="en-IN" b="1" dirty="0"/>
          </a:p>
        </p:txBody>
      </p:sp>
      <p:sp>
        <p:nvSpPr>
          <p:cNvPr id="3" name="Content Placeholder 2"/>
          <p:cNvSpPr>
            <a:spLocks noGrp="1"/>
          </p:cNvSpPr>
          <p:nvPr>
            <p:ph idx="1"/>
          </p:nvPr>
        </p:nvSpPr>
        <p:spPr/>
        <p:txBody>
          <a:bodyPr>
            <a:normAutofit/>
          </a:bodyPr>
          <a:lstStyle/>
          <a:p>
            <a:r>
              <a:rPr lang="en-US" dirty="0"/>
              <a:t>Most of you are not “</a:t>
            </a:r>
            <a:r>
              <a:rPr lang="en-US" b="1" dirty="0"/>
              <a:t>domain experts</a:t>
            </a:r>
            <a:r>
              <a:rPr lang="en-US" dirty="0"/>
              <a:t>” in real estate or online businesses. </a:t>
            </a:r>
            <a:endParaRPr lang="en-US" dirty="0" smtClean="0"/>
          </a:p>
          <a:p>
            <a:r>
              <a:rPr lang="en-US" dirty="0" smtClean="0"/>
              <a:t>Step </a:t>
            </a:r>
            <a:r>
              <a:rPr lang="en-US" dirty="0"/>
              <a:t>out of your comfort zone and </a:t>
            </a:r>
            <a:r>
              <a:rPr lang="en-US" dirty="0" smtClean="0"/>
              <a:t>figure </a:t>
            </a:r>
            <a:r>
              <a:rPr lang="en-US" dirty="0"/>
              <a:t>out how </a:t>
            </a:r>
            <a:r>
              <a:rPr lang="en-US" dirty="0" smtClean="0"/>
              <a:t>to “</a:t>
            </a:r>
            <a:r>
              <a:rPr lang="en-US" b="1" dirty="0" smtClean="0"/>
              <a:t>collect </a:t>
            </a:r>
            <a:r>
              <a:rPr lang="en-US" b="1" dirty="0"/>
              <a:t>data</a:t>
            </a:r>
            <a:r>
              <a:rPr lang="en-US" dirty="0" smtClean="0"/>
              <a:t>” </a:t>
            </a:r>
          </a:p>
          <a:p>
            <a:r>
              <a:rPr lang="en-US" dirty="0" smtClean="0"/>
              <a:t>Master the domain specific vocabulary. Sometimes </a:t>
            </a:r>
            <a:r>
              <a:rPr lang="en-US" dirty="0"/>
              <a:t>“</a:t>
            </a:r>
            <a:r>
              <a:rPr lang="en-US" b="1" dirty="0"/>
              <a:t>domain experts</a:t>
            </a:r>
            <a:r>
              <a:rPr lang="en-US" dirty="0"/>
              <a:t>” have their own set of vocabulary. </a:t>
            </a:r>
            <a:endParaRPr lang="en-US" dirty="0" smtClean="0"/>
          </a:p>
          <a:p>
            <a:pPr lvl="1"/>
            <a:r>
              <a:rPr lang="en-US" dirty="0" smtClean="0"/>
              <a:t>Did </a:t>
            </a:r>
            <a:r>
              <a:rPr lang="en-US" dirty="0"/>
              <a:t>Doug use vocabulary specific to his domain that you didn’t understand (“</a:t>
            </a:r>
            <a:r>
              <a:rPr lang="en-US" b="1" dirty="0"/>
              <a:t>comps</a:t>
            </a:r>
            <a:r>
              <a:rPr lang="en-US" dirty="0"/>
              <a:t>,” “</a:t>
            </a:r>
            <a:r>
              <a:rPr lang="en-US" b="1" dirty="0"/>
              <a:t>open houses</a:t>
            </a:r>
            <a:r>
              <a:rPr lang="en-US" dirty="0"/>
              <a:t>,” “</a:t>
            </a:r>
            <a:r>
              <a:rPr lang="en-US" b="1" dirty="0"/>
              <a:t>CPC</a:t>
            </a:r>
            <a:r>
              <a:rPr lang="en-US" dirty="0"/>
              <a:t>”)? </a:t>
            </a:r>
            <a:endParaRPr lang="en-US" dirty="0" smtClean="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23320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6. </a:t>
            </a:r>
            <a:r>
              <a:rPr lang="en-US" b="1" dirty="0" smtClean="0"/>
              <a:t>Work on Best Practices for Data Strategy</a:t>
            </a:r>
            <a:endParaRPr lang="en-IN" b="1" dirty="0"/>
          </a:p>
        </p:txBody>
      </p:sp>
      <p:sp>
        <p:nvSpPr>
          <p:cNvPr id="3" name="Content Placeholder 2"/>
          <p:cNvSpPr>
            <a:spLocks noGrp="1"/>
          </p:cNvSpPr>
          <p:nvPr>
            <p:ph idx="1"/>
          </p:nvPr>
        </p:nvSpPr>
        <p:spPr>
          <a:xfrm>
            <a:off x="838200" y="2712033"/>
            <a:ext cx="10871718" cy="2457126"/>
          </a:xfrm>
        </p:spPr>
        <p:txBody>
          <a:bodyPr/>
          <a:lstStyle/>
          <a:p>
            <a:r>
              <a:rPr lang="en-US" b="1" dirty="0"/>
              <a:t>Doug </a:t>
            </a:r>
            <a:r>
              <a:rPr lang="en-US" dirty="0"/>
              <a:t>mentioned the company didn’t necessarily have a data </a:t>
            </a:r>
            <a:r>
              <a:rPr lang="en-US" dirty="0" smtClean="0"/>
              <a:t>strategy</a:t>
            </a:r>
            <a:r>
              <a:rPr lang="en-US" dirty="0"/>
              <a:t>. There is </a:t>
            </a:r>
            <a:r>
              <a:rPr lang="en-US" b="1" dirty="0"/>
              <a:t>no industry standard for creating one</a:t>
            </a:r>
            <a:r>
              <a:rPr lang="en-US" dirty="0"/>
              <a:t>. </a:t>
            </a:r>
            <a:endParaRPr lang="en-US" dirty="0" smtClean="0"/>
          </a:p>
          <a:p>
            <a:r>
              <a:rPr lang="en-US" dirty="0" smtClean="0"/>
              <a:t>As </a:t>
            </a:r>
            <a:r>
              <a:rPr lang="en-US" dirty="0"/>
              <a:t>you work through this assignment, think about whether there is a </a:t>
            </a:r>
            <a:r>
              <a:rPr lang="en-US" b="1" dirty="0"/>
              <a:t>set of best practices you would recommend </a:t>
            </a:r>
            <a:r>
              <a:rPr lang="en-US" dirty="0"/>
              <a:t>with respect to developing a data strategy for an online business, or in your own domain.</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33496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Sample R code</a:t>
            </a:r>
          </a:p>
        </p:txBody>
      </p:sp>
      <p:sp>
        <p:nvSpPr>
          <p:cNvPr id="3" name="Content Placeholder 2"/>
          <p:cNvSpPr>
            <a:spLocks noGrp="1"/>
          </p:cNvSpPr>
          <p:nvPr>
            <p:ph idx="1"/>
          </p:nvPr>
        </p:nvSpPr>
        <p:spPr>
          <a:xfrm>
            <a:off x="838200" y="1816295"/>
            <a:ext cx="10515600" cy="1458750"/>
          </a:xfrm>
        </p:spPr>
        <p:txBody>
          <a:bodyPr/>
          <a:lstStyle/>
          <a:p>
            <a:r>
              <a:rPr lang="en-US" dirty="0"/>
              <a:t>Here’s some </a:t>
            </a:r>
            <a:r>
              <a:rPr lang="en-US" b="1" dirty="0"/>
              <a:t>sample R</a:t>
            </a:r>
            <a:r>
              <a:rPr lang="en-US" dirty="0"/>
              <a:t> code that takes the Brooklyn housing data in the preceding exercise, and cleans and explores it a bit</a:t>
            </a:r>
            <a:r>
              <a:rPr lang="en-US" dirty="0" smtClean="0"/>
              <a:t>. </a:t>
            </a:r>
          </a:p>
          <a:p>
            <a:r>
              <a:rPr lang="en-US" dirty="0" smtClean="0"/>
              <a:t>[ Size of Data Set: Rows: 23374, Columns: 21]</a:t>
            </a:r>
            <a:endParaRPr lang="en-IN" dirty="0"/>
          </a:p>
        </p:txBody>
      </p:sp>
      <p:sp>
        <p:nvSpPr>
          <p:cNvPr id="4" name="Rectangle 3"/>
          <p:cNvSpPr/>
          <p:nvPr/>
        </p:nvSpPr>
        <p:spPr>
          <a:xfrm>
            <a:off x="367004" y="3744695"/>
            <a:ext cx="11457992" cy="2431435"/>
          </a:xfrm>
          <a:prstGeom prst="rect">
            <a:avLst/>
          </a:prstGeom>
        </p:spPr>
        <p:txBody>
          <a:bodyPr wrap="square">
            <a:spAutoFit/>
          </a:bodyPr>
          <a:lstStyle/>
          <a:p>
            <a:r>
              <a:rPr lang="en-IN" sz="3200" dirty="0"/>
              <a:t>&gt;</a:t>
            </a:r>
            <a:r>
              <a:rPr lang="en-IN" sz="3200" b="1" dirty="0" err="1"/>
              <a:t>install.packages</a:t>
            </a:r>
            <a:r>
              <a:rPr lang="en-IN" sz="3200" b="1" dirty="0"/>
              <a:t>("</a:t>
            </a:r>
            <a:r>
              <a:rPr lang="en-IN" sz="3200" b="1" dirty="0" err="1"/>
              <a:t>readxl</a:t>
            </a:r>
            <a:r>
              <a:rPr lang="en-IN" sz="3200" b="1" dirty="0"/>
              <a:t>")</a:t>
            </a:r>
          </a:p>
          <a:p>
            <a:r>
              <a:rPr lang="en-IN" sz="3200" b="1" dirty="0"/>
              <a:t>&gt;library(</a:t>
            </a:r>
            <a:r>
              <a:rPr lang="en-IN" sz="3200" b="1" dirty="0" err="1"/>
              <a:t>readxl</a:t>
            </a:r>
            <a:r>
              <a:rPr lang="en-IN" sz="3200" b="1" dirty="0"/>
              <a:t>)</a:t>
            </a:r>
          </a:p>
          <a:p>
            <a:r>
              <a:rPr lang="en-IN" sz="3200" dirty="0" smtClean="0"/>
              <a:t>&gt;</a:t>
            </a:r>
            <a:r>
              <a:rPr lang="en-IN" sz="2800" b="1" dirty="0" err="1"/>
              <a:t>bk</a:t>
            </a:r>
            <a:r>
              <a:rPr lang="en-IN" sz="2800" b="1" dirty="0"/>
              <a:t> &lt;- </a:t>
            </a:r>
            <a:r>
              <a:rPr lang="en-IN" sz="2800" b="1" dirty="0" err="1"/>
              <a:t>read_excel</a:t>
            </a:r>
            <a:r>
              <a:rPr lang="en-IN" sz="2800" b="1" dirty="0"/>
              <a:t>("D://DVSDATA//rollingsales_brooklyn.xls", sheet = 1)</a:t>
            </a:r>
          </a:p>
          <a:p>
            <a:r>
              <a:rPr lang="en-US" sz="2800" b="1" dirty="0" smtClean="0"/>
              <a:t>&gt;head(</a:t>
            </a:r>
            <a:r>
              <a:rPr lang="en-US" sz="2800" b="1" dirty="0" err="1" smtClean="0"/>
              <a:t>bk</a:t>
            </a:r>
            <a:r>
              <a:rPr lang="en-US" sz="2800" b="1" dirty="0" smtClean="0"/>
              <a:t>)</a:t>
            </a:r>
          </a:p>
          <a:p>
            <a:r>
              <a:rPr lang="en-US" sz="2800" b="1" dirty="0" smtClean="0"/>
              <a:t>&gt;summary(</a:t>
            </a:r>
            <a:r>
              <a:rPr lang="en-US" sz="2800" b="1" dirty="0" err="1" smtClean="0"/>
              <a:t>bk</a:t>
            </a:r>
            <a:r>
              <a:rPr lang="en-US" sz="2800" b="1" dirty="0" smtClean="0"/>
              <a:t>)</a:t>
            </a:r>
            <a:endParaRPr lang="en-IN" sz="2800" b="1" dirty="0"/>
          </a:p>
        </p:txBody>
      </p:sp>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9301514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01804" cy="763879"/>
          </a:xfrm>
          <a:solidFill>
            <a:schemeClr val="accent2">
              <a:lumMod val="20000"/>
              <a:lumOff val="80000"/>
            </a:schemeClr>
          </a:solidFill>
        </p:spPr>
        <p:txBody>
          <a:bodyPr/>
          <a:lstStyle/>
          <a:p>
            <a:r>
              <a:rPr lang="en-IN" b="1" dirty="0"/>
              <a:t>head(</a:t>
            </a:r>
            <a:r>
              <a:rPr lang="en-IN" b="1" dirty="0" err="1"/>
              <a:t>bk</a:t>
            </a:r>
            <a:r>
              <a:rPr lang="en-IN" b="1" dirty="0" smtClean="0"/>
              <a:t>)</a:t>
            </a:r>
            <a:endParaRPr lang="en-IN" b="1" dirty="0"/>
          </a:p>
        </p:txBody>
      </p:sp>
      <p:pic>
        <p:nvPicPr>
          <p:cNvPr id="4" name="Picture 3"/>
          <p:cNvPicPr>
            <a:picLocks noChangeAspect="1"/>
          </p:cNvPicPr>
          <p:nvPr/>
        </p:nvPicPr>
        <p:blipFill>
          <a:blip r:embed="rId2"/>
          <a:stretch>
            <a:fillRect/>
          </a:stretch>
        </p:blipFill>
        <p:spPr>
          <a:xfrm>
            <a:off x="90196" y="952855"/>
            <a:ext cx="12101804" cy="5755855"/>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0870846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4" y="94538"/>
            <a:ext cx="11688017" cy="483961"/>
          </a:xfrm>
          <a:solidFill>
            <a:schemeClr val="accent2">
              <a:lumMod val="20000"/>
              <a:lumOff val="80000"/>
            </a:schemeClr>
          </a:solidFill>
        </p:spPr>
        <p:txBody>
          <a:bodyPr>
            <a:normAutofit fontScale="90000"/>
          </a:bodyPr>
          <a:lstStyle/>
          <a:p>
            <a:r>
              <a:rPr lang="en-US" b="1" dirty="0" smtClean="0"/>
              <a:t>summary (</a:t>
            </a:r>
            <a:r>
              <a:rPr lang="en-US" b="1" dirty="0" err="1" smtClean="0"/>
              <a:t>bk</a:t>
            </a:r>
            <a:r>
              <a:rPr lang="en-US" b="1" dirty="0" smtClean="0"/>
              <a:t>)</a:t>
            </a:r>
            <a:endParaRPr lang="en-IN" b="1" dirty="0"/>
          </a:p>
        </p:txBody>
      </p:sp>
      <p:pic>
        <p:nvPicPr>
          <p:cNvPr id="4" name="Picture 3"/>
          <p:cNvPicPr>
            <a:picLocks noChangeAspect="1"/>
          </p:cNvPicPr>
          <p:nvPr/>
        </p:nvPicPr>
        <p:blipFill>
          <a:blip r:embed="rId2"/>
          <a:stretch>
            <a:fillRect/>
          </a:stretch>
        </p:blipFill>
        <p:spPr>
          <a:xfrm>
            <a:off x="253479" y="662474"/>
            <a:ext cx="11750222" cy="6083559"/>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45234044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 print Missing Values </a:t>
            </a:r>
            <a:endParaRPr lang="en-IN" b="1" dirty="0"/>
          </a:p>
        </p:txBody>
      </p:sp>
      <p:sp>
        <p:nvSpPr>
          <p:cNvPr id="3" name="Content Placeholder 2"/>
          <p:cNvSpPr>
            <a:spLocks noGrp="1"/>
          </p:cNvSpPr>
          <p:nvPr>
            <p:ph idx="1"/>
          </p:nvPr>
        </p:nvSpPr>
        <p:spPr/>
        <p:txBody>
          <a:bodyPr/>
          <a:lstStyle/>
          <a:p>
            <a:pPr marL="0" indent="0">
              <a:buNone/>
            </a:pPr>
            <a:r>
              <a:rPr lang="en-US" b="1" dirty="0" err="1"/>
              <a:t>na_count</a:t>
            </a:r>
            <a:r>
              <a:rPr lang="en-US" b="1" dirty="0"/>
              <a:t> &lt;- sum(is.na(</a:t>
            </a:r>
            <a:r>
              <a:rPr lang="en-US" b="1" dirty="0" err="1"/>
              <a:t>bk$SALEPRICE</a:t>
            </a:r>
            <a:r>
              <a:rPr lang="en-US" b="1" dirty="0"/>
              <a:t>))</a:t>
            </a:r>
          </a:p>
          <a:p>
            <a:pPr marL="0" indent="0">
              <a:buNone/>
            </a:pPr>
            <a:r>
              <a:rPr lang="en-US" b="1" dirty="0" smtClean="0"/>
              <a:t>print(</a:t>
            </a:r>
            <a:r>
              <a:rPr lang="en-US" b="1" dirty="0" err="1" smtClean="0"/>
              <a:t>na_count</a:t>
            </a:r>
            <a:r>
              <a:rPr lang="en-US" b="1" dirty="0"/>
              <a:t>)</a:t>
            </a:r>
          </a:p>
          <a:p>
            <a:pPr marL="0" indent="0">
              <a:buNone/>
            </a:pPr>
            <a:r>
              <a:rPr lang="en-US" b="1" dirty="0" smtClean="0"/>
              <a:t>Output</a:t>
            </a:r>
            <a:r>
              <a:rPr lang="en-US" dirty="0" smtClean="0"/>
              <a:t>:  </a:t>
            </a:r>
            <a:r>
              <a:rPr lang="en-US" dirty="0"/>
              <a:t>0</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4025716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List all column names : </a:t>
            </a:r>
            <a:r>
              <a:rPr lang="en-IN" b="1" dirty="0"/>
              <a:t>names(</a:t>
            </a:r>
            <a:r>
              <a:rPr lang="en-IN" b="1" dirty="0" err="1"/>
              <a:t>bk</a:t>
            </a:r>
            <a:r>
              <a:rPr lang="en-IN" b="1" dirty="0"/>
              <a:t>)</a:t>
            </a:r>
          </a:p>
        </p:txBody>
      </p:sp>
      <p:pic>
        <p:nvPicPr>
          <p:cNvPr id="5" name="Picture 4"/>
          <p:cNvPicPr>
            <a:picLocks noChangeAspect="1"/>
          </p:cNvPicPr>
          <p:nvPr/>
        </p:nvPicPr>
        <p:blipFill>
          <a:blip r:embed="rId2"/>
          <a:stretch>
            <a:fillRect/>
          </a:stretch>
        </p:blipFill>
        <p:spPr>
          <a:xfrm>
            <a:off x="143069" y="1561188"/>
            <a:ext cx="11905862" cy="4706007"/>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0974896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clean/format the data with regular expressions</a:t>
            </a:r>
            <a:endParaRPr lang="en-IN" b="1" dirty="0"/>
          </a:p>
        </p:txBody>
      </p:sp>
      <p:sp>
        <p:nvSpPr>
          <p:cNvPr id="3" name="Content Placeholder 2"/>
          <p:cNvSpPr>
            <a:spLocks noGrp="1"/>
          </p:cNvSpPr>
          <p:nvPr>
            <p:ph idx="1"/>
          </p:nvPr>
        </p:nvSpPr>
        <p:spPr>
          <a:xfrm>
            <a:off x="222379" y="2506760"/>
            <a:ext cx="11747241" cy="3390187"/>
          </a:xfrm>
        </p:spPr>
        <p:txBody>
          <a:bodyPr/>
          <a:lstStyle/>
          <a:p>
            <a:pPr marL="0" indent="0">
              <a:buNone/>
            </a:pPr>
            <a:r>
              <a:rPr lang="en-IN" b="1" dirty="0" err="1"/>
              <a:t>bk$gross.sqft</a:t>
            </a:r>
            <a:r>
              <a:rPr lang="en-IN" b="1" dirty="0"/>
              <a:t> &lt;- </a:t>
            </a:r>
            <a:r>
              <a:rPr lang="en-IN" b="1" dirty="0" err="1"/>
              <a:t>as.numeric</a:t>
            </a:r>
            <a:r>
              <a:rPr lang="en-IN" b="1" dirty="0"/>
              <a:t>(</a:t>
            </a:r>
            <a:r>
              <a:rPr lang="en-IN" b="1" dirty="0" err="1"/>
              <a:t>gsub</a:t>
            </a:r>
            <a:r>
              <a:rPr lang="en-IN" b="1" dirty="0"/>
              <a:t>("[^[:digit:]]","",</a:t>
            </a:r>
            <a:r>
              <a:rPr lang="en-IN" b="1" dirty="0" err="1"/>
              <a:t>bk$GROSSSQUAREFEET</a:t>
            </a:r>
            <a:r>
              <a:rPr lang="en-IN" b="1" dirty="0" smtClean="0"/>
              <a:t>))</a:t>
            </a:r>
          </a:p>
          <a:p>
            <a:r>
              <a:rPr lang="en-US" dirty="0"/>
              <a:t>Access the </a:t>
            </a:r>
            <a:r>
              <a:rPr lang="en-US" b="1" dirty="0"/>
              <a:t>GROSSSQUAREFEET</a:t>
            </a:r>
            <a:r>
              <a:rPr lang="en-US" dirty="0"/>
              <a:t> column:</a:t>
            </a:r>
          </a:p>
          <a:p>
            <a:r>
              <a:rPr lang="en-US" dirty="0"/>
              <a:t>Use </a:t>
            </a:r>
            <a:r>
              <a:rPr lang="en-US" b="1" dirty="0" err="1"/>
              <a:t>gsub</a:t>
            </a:r>
            <a:r>
              <a:rPr lang="en-US" dirty="0"/>
              <a:t> to remove non-digit </a:t>
            </a:r>
            <a:r>
              <a:rPr lang="en-US" dirty="0" smtClean="0"/>
              <a:t>characters</a:t>
            </a:r>
            <a:endParaRPr lang="en-US" dirty="0"/>
          </a:p>
          <a:p>
            <a:r>
              <a:rPr lang="en-US" b="1" dirty="0" err="1"/>
              <a:t>as.numeric</a:t>
            </a:r>
            <a:r>
              <a:rPr lang="en-US" b="1" dirty="0"/>
              <a:t>(...) </a:t>
            </a:r>
            <a:r>
              <a:rPr lang="en-US" dirty="0"/>
              <a:t>converts the resulting cleaned string, which now contains only digits, to a numeric type.</a:t>
            </a:r>
          </a:p>
          <a:p>
            <a:r>
              <a:rPr lang="en-US" dirty="0"/>
              <a:t>Assign the numeric value to a new column </a:t>
            </a:r>
            <a:r>
              <a:rPr lang="en-US" b="1" dirty="0" err="1" smtClean="0"/>
              <a:t>gross.sqft</a:t>
            </a:r>
            <a:endParaRPr lang="en-US" b="1" dirty="0"/>
          </a:p>
          <a:p>
            <a:pPr marL="0" indent="0">
              <a:buNone/>
            </a:pPr>
            <a:endParaRPr lang="en-US" dirty="0"/>
          </a:p>
          <a:p>
            <a:pPr marL="0" indent="0">
              <a:buNone/>
            </a:pPr>
            <a:endParaRPr lang="en-IN" dirty="0" smtClean="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0290939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Example</a:t>
            </a:r>
            <a:endParaRPr lang="en-IN" b="1" dirty="0"/>
          </a:p>
        </p:txBody>
      </p:sp>
      <p:sp>
        <p:nvSpPr>
          <p:cNvPr id="3" name="Content Placeholder 2"/>
          <p:cNvSpPr>
            <a:spLocks noGrp="1"/>
          </p:cNvSpPr>
          <p:nvPr>
            <p:ph idx="1"/>
          </p:nvPr>
        </p:nvSpPr>
        <p:spPr/>
        <p:txBody>
          <a:bodyPr>
            <a:normAutofit lnSpcReduction="10000"/>
          </a:bodyPr>
          <a:lstStyle/>
          <a:p>
            <a:pPr marL="0" indent="0">
              <a:buNone/>
            </a:pPr>
            <a:r>
              <a:rPr lang="en-US" dirty="0"/>
              <a:t>Suppose </a:t>
            </a:r>
            <a:r>
              <a:rPr lang="en-US" b="1" dirty="0" err="1"/>
              <a:t>bk$GROSSSQUAREFEET</a:t>
            </a:r>
            <a:r>
              <a:rPr lang="en-US" dirty="0"/>
              <a:t> has the following values:</a:t>
            </a:r>
          </a:p>
          <a:p>
            <a:pPr marL="0" indent="0">
              <a:buNone/>
            </a:pPr>
            <a:r>
              <a:rPr lang="en-US" b="1" dirty="0"/>
              <a:t>"1,000"</a:t>
            </a:r>
          </a:p>
          <a:p>
            <a:pPr marL="0" indent="0">
              <a:buNone/>
            </a:pPr>
            <a:r>
              <a:rPr lang="en-US" b="1" dirty="0"/>
              <a:t>"2,500"</a:t>
            </a:r>
          </a:p>
          <a:p>
            <a:pPr marL="0" indent="0">
              <a:buNone/>
            </a:pPr>
            <a:r>
              <a:rPr lang="en-US" b="1" dirty="0"/>
              <a:t>"3,750sqft"</a:t>
            </a:r>
          </a:p>
          <a:p>
            <a:pPr marL="0" indent="0">
              <a:buNone/>
            </a:pPr>
            <a:r>
              <a:rPr lang="en-US" dirty="0"/>
              <a:t>The </a:t>
            </a:r>
            <a:r>
              <a:rPr lang="en-US" b="1" dirty="0" err="1"/>
              <a:t>gsub</a:t>
            </a:r>
            <a:r>
              <a:rPr lang="en-US" b="1" dirty="0"/>
              <a:t>("[^[:digit:]]","",</a:t>
            </a:r>
            <a:r>
              <a:rPr lang="en-US" b="1" dirty="0" err="1"/>
              <a:t>bk$GROSSSQUAREFEET</a:t>
            </a:r>
            <a:r>
              <a:rPr lang="en-US" b="1" dirty="0"/>
              <a:t>) </a:t>
            </a:r>
            <a:r>
              <a:rPr lang="en-US" dirty="0"/>
              <a:t>operation would transform these values to:</a:t>
            </a:r>
          </a:p>
          <a:p>
            <a:pPr marL="0" indent="0">
              <a:buNone/>
            </a:pPr>
            <a:r>
              <a:rPr lang="en-US" b="1" dirty="0"/>
              <a:t>"1000"</a:t>
            </a:r>
          </a:p>
          <a:p>
            <a:pPr marL="0" indent="0">
              <a:buNone/>
            </a:pPr>
            <a:r>
              <a:rPr lang="en-US" b="1" dirty="0"/>
              <a:t>"2500"</a:t>
            </a:r>
          </a:p>
          <a:p>
            <a:pPr marL="0" indent="0">
              <a:buNone/>
            </a:pPr>
            <a:r>
              <a:rPr lang="en-US" b="1" dirty="0"/>
              <a:t>"3750"</a:t>
            </a:r>
          </a:p>
          <a:p>
            <a:pPr marL="0" indent="0">
              <a:buNone/>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033360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1902" y="0"/>
            <a:ext cx="12050098" cy="6858000"/>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2269016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Similarly </a:t>
            </a:r>
            <a:endParaRPr lang="en-IN" b="1" dirty="0"/>
          </a:p>
        </p:txBody>
      </p:sp>
      <p:sp>
        <p:nvSpPr>
          <p:cNvPr id="3" name="Content Placeholder 2"/>
          <p:cNvSpPr>
            <a:spLocks noGrp="1"/>
          </p:cNvSpPr>
          <p:nvPr>
            <p:ph idx="1"/>
          </p:nvPr>
        </p:nvSpPr>
        <p:spPr>
          <a:xfrm>
            <a:off x="326571" y="1825625"/>
            <a:ext cx="11980507" cy="2354489"/>
          </a:xfrm>
        </p:spPr>
        <p:txBody>
          <a:bodyPr/>
          <a:lstStyle/>
          <a:p>
            <a:r>
              <a:rPr lang="en-IN" b="1" dirty="0" err="1"/>
              <a:t>bk$land.sqft</a:t>
            </a:r>
            <a:r>
              <a:rPr lang="en-IN" b="1" dirty="0"/>
              <a:t> &lt;- </a:t>
            </a:r>
            <a:r>
              <a:rPr lang="en-IN" b="1" dirty="0" err="1"/>
              <a:t>as.numeric</a:t>
            </a:r>
            <a:r>
              <a:rPr lang="en-IN" b="1" dirty="0"/>
              <a:t>(</a:t>
            </a:r>
            <a:r>
              <a:rPr lang="en-IN" b="1" dirty="0" err="1"/>
              <a:t>gsub</a:t>
            </a:r>
            <a:r>
              <a:rPr lang="en-IN" b="1" dirty="0"/>
              <a:t>("[^[:digit:]]","",</a:t>
            </a:r>
            <a:r>
              <a:rPr lang="en-IN" b="1" dirty="0" err="1"/>
              <a:t>bk$LANDSQUAREFEET</a:t>
            </a:r>
            <a:r>
              <a:rPr lang="en-IN" b="1" dirty="0"/>
              <a:t>))</a:t>
            </a:r>
          </a:p>
          <a:p>
            <a:r>
              <a:rPr lang="en-IN" b="1" dirty="0" err="1"/>
              <a:t>bk$sale.date</a:t>
            </a:r>
            <a:r>
              <a:rPr lang="en-IN" b="1" dirty="0"/>
              <a:t> &lt;- </a:t>
            </a:r>
            <a:r>
              <a:rPr lang="en-IN" b="1" dirty="0" err="1"/>
              <a:t>as.Date</a:t>
            </a:r>
            <a:r>
              <a:rPr lang="en-IN" b="1" dirty="0"/>
              <a:t>(</a:t>
            </a:r>
            <a:r>
              <a:rPr lang="en-IN" b="1" dirty="0" err="1"/>
              <a:t>bk$SALEDATE</a:t>
            </a:r>
            <a:r>
              <a:rPr lang="en-IN" b="1" dirty="0"/>
              <a:t>)</a:t>
            </a:r>
          </a:p>
          <a:p>
            <a:r>
              <a:rPr lang="en-IN" b="1" dirty="0" err="1"/>
              <a:t>bk$year.built</a:t>
            </a:r>
            <a:r>
              <a:rPr lang="en-IN" b="1" dirty="0"/>
              <a:t> &lt;- </a:t>
            </a:r>
            <a:r>
              <a:rPr lang="en-IN" b="1" dirty="0" err="1"/>
              <a:t>as.numeric</a:t>
            </a:r>
            <a:r>
              <a:rPr lang="en-IN" b="1" dirty="0"/>
              <a:t>(</a:t>
            </a:r>
            <a:r>
              <a:rPr lang="en-IN" b="1" dirty="0" err="1"/>
              <a:t>as.character</a:t>
            </a:r>
            <a:r>
              <a:rPr lang="en-IN" b="1" dirty="0"/>
              <a:t>(</a:t>
            </a:r>
            <a:r>
              <a:rPr lang="en-IN" b="1" dirty="0" err="1"/>
              <a:t>bk$YEARBUILT</a:t>
            </a:r>
            <a:r>
              <a:rPr lang="en-IN" b="1" dirty="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33315926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pPr algn="ctr"/>
            <a:r>
              <a:rPr lang="en-IN" b="1" dirty="0"/>
              <a:t>Print and Check</a:t>
            </a:r>
          </a:p>
        </p:txBody>
      </p:sp>
      <p:sp>
        <p:nvSpPr>
          <p:cNvPr id="3" name="Content Placeholder 2"/>
          <p:cNvSpPr>
            <a:spLocks noGrp="1"/>
          </p:cNvSpPr>
          <p:nvPr>
            <p:ph idx="1"/>
          </p:nvPr>
        </p:nvSpPr>
        <p:spPr/>
        <p:txBody>
          <a:bodyPr/>
          <a:lstStyle/>
          <a:p>
            <a:r>
              <a:rPr lang="en-IN" sz="4000" dirty="0"/>
              <a:t>print(</a:t>
            </a:r>
            <a:r>
              <a:rPr lang="en-IN" sz="4000" dirty="0" err="1"/>
              <a:t>bk$land.sqft</a:t>
            </a:r>
            <a:r>
              <a:rPr lang="en-IN" sz="4000" dirty="0"/>
              <a:t>)</a:t>
            </a:r>
          </a:p>
          <a:p>
            <a:r>
              <a:rPr lang="en-IN" sz="4000" dirty="0"/>
              <a:t>print(</a:t>
            </a:r>
            <a:r>
              <a:rPr lang="en-IN" sz="4000" dirty="0" err="1"/>
              <a:t>bk$sale.date</a:t>
            </a:r>
            <a:r>
              <a:rPr lang="en-IN" sz="4000" dirty="0"/>
              <a:t>)</a:t>
            </a:r>
          </a:p>
          <a:p>
            <a:r>
              <a:rPr lang="en-IN" sz="4000" dirty="0"/>
              <a:t>print(</a:t>
            </a:r>
            <a:r>
              <a:rPr lang="en-IN" sz="4000" dirty="0" err="1"/>
              <a:t>bk$year.built</a:t>
            </a:r>
            <a:r>
              <a:rPr lang="en-IN" sz="4000" dirty="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5992154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3935" y="404354"/>
            <a:ext cx="11793894" cy="5791173"/>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39731027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1256" y="139959"/>
            <a:ext cx="11775234" cy="6584628"/>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2526937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0716" y="978641"/>
            <a:ext cx="11648491" cy="3677333"/>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5882446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9008" y="2212587"/>
            <a:ext cx="6113106" cy="1325563"/>
          </a:xfrm>
        </p:spPr>
        <p:txBody>
          <a:bodyPr/>
          <a:lstStyle/>
          <a:p>
            <a:r>
              <a:rPr lang="en-US" b="1" dirty="0" smtClean="0"/>
              <a:t>Exploratory Data Analysis</a:t>
            </a:r>
            <a:endParaRPr lang="en-IN" b="1" dirty="0"/>
          </a:p>
        </p:txBody>
      </p:sp>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1687975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082" y="253158"/>
            <a:ext cx="3827106" cy="1325563"/>
          </a:xfrm>
        </p:spPr>
        <p:txBody>
          <a:bodyPr>
            <a:normAutofit fontScale="90000"/>
          </a:bodyPr>
          <a:lstStyle/>
          <a:p>
            <a:r>
              <a:rPr lang="en-IN" b="1" dirty="0"/>
              <a:t>attach(</a:t>
            </a:r>
            <a:r>
              <a:rPr lang="en-IN" b="1" dirty="0" err="1"/>
              <a:t>bk</a:t>
            </a:r>
            <a:r>
              <a:rPr lang="en-IN" b="1" dirty="0"/>
              <a:t>)</a:t>
            </a:r>
            <a:br>
              <a:rPr lang="en-IN" b="1" dirty="0"/>
            </a:br>
            <a:r>
              <a:rPr lang="en-IN" b="1" dirty="0" err="1" smtClean="0"/>
              <a:t>hist</a:t>
            </a:r>
            <a:r>
              <a:rPr lang="en-IN" b="1" dirty="0" smtClean="0"/>
              <a:t>(SALEPRICE</a:t>
            </a:r>
            <a:r>
              <a:rPr lang="en-IN" dirty="0"/>
              <a:t>)</a:t>
            </a:r>
            <a:br>
              <a:rPr lang="en-IN" dirty="0"/>
            </a:br>
            <a:endParaRPr lang="en-IN" dirty="0"/>
          </a:p>
        </p:txBody>
      </p:sp>
      <p:pic>
        <p:nvPicPr>
          <p:cNvPr id="4" name="Picture 3"/>
          <p:cNvPicPr>
            <a:picLocks noChangeAspect="1"/>
          </p:cNvPicPr>
          <p:nvPr/>
        </p:nvPicPr>
        <p:blipFill>
          <a:blip r:embed="rId2"/>
          <a:stretch>
            <a:fillRect/>
          </a:stretch>
        </p:blipFill>
        <p:spPr>
          <a:xfrm>
            <a:off x="538170" y="1953074"/>
            <a:ext cx="11041016" cy="4706007"/>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9322094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885177"/>
          </a:xfrm>
        </p:spPr>
        <p:txBody>
          <a:bodyPr/>
          <a:lstStyle/>
          <a:p>
            <a:pPr algn="ctr"/>
            <a:r>
              <a:rPr lang="en-IN" b="1" dirty="0" err="1"/>
              <a:t>hist</a:t>
            </a:r>
            <a:r>
              <a:rPr lang="en-IN" b="1" dirty="0"/>
              <a:t>(SALEPRICE[SALEPRICE&gt;0])</a:t>
            </a:r>
          </a:p>
        </p:txBody>
      </p:sp>
      <p:pic>
        <p:nvPicPr>
          <p:cNvPr id="4" name="Picture 3"/>
          <p:cNvPicPr>
            <a:picLocks noChangeAspect="1"/>
          </p:cNvPicPr>
          <p:nvPr/>
        </p:nvPicPr>
        <p:blipFill>
          <a:blip r:embed="rId2"/>
          <a:stretch>
            <a:fillRect/>
          </a:stretch>
        </p:blipFill>
        <p:spPr>
          <a:xfrm>
            <a:off x="1242334" y="998415"/>
            <a:ext cx="9707330" cy="4991797"/>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779562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7408" y="159853"/>
            <a:ext cx="10515600" cy="875846"/>
          </a:xfrm>
        </p:spPr>
        <p:txBody>
          <a:bodyPr/>
          <a:lstStyle/>
          <a:p>
            <a:r>
              <a:rPr lang="en-IN" b="1" dirty="0" err="1"/>
              <a:t>hist</a:t>
            </a:r>
            <a:r>
              <a:rPr lang="en-IN" b="1" dirty="0"/>
              <a:t>(GROSSSQUAREFEET[SALEPRICE==0</a:t>
            </a:r>
            <a:r>
              <a:rPr lang="en-IN" b="1" dirty="0" smtClean="0"/>
              <a:t>])</a:t>
            </a:r>
            <a:endParaRPr lang="en-IN" b="1" dirty="0"/>
          </a:p>
        </p:txBody>
      </p:sp>
      <p:pic>
        <p:nvPicPr>
          <p:cNvPr id="4" name="Picture 3"/>
          <p:cNvPicPr>
            <a:picLocks noChangeAspect="1"/>
          </p:cNvPicPr>
          <p:nvPr/>
        </p:nvPicPr>
        <p:blipFill>
          <a:blip r:embed="rId2"/>
          <a:stretch>
            <a:fillRect/>
          </a:stretch>
        </p:blipFill>
        <p:spPr>
          <a:xfrm>
            <a:off x="1944087" y="1035699"/>
            <a:ext cx="8154538" cy="5247612"/>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656447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2">
              <a:lumMod val="20000"/>
              <a:lumOff val="80000"/>
            </a:schemeClr>
          </a:solidFill>
        </p:spPr>
        <p:txBody>
          <a:bodyPr/>
          <a:lstStyle/>
          <a:p>
            <a:r>
              <a:rPr lang="en-US" b="1" dirty="0" smtClean="0"/>
              <a:t>Complete Code </a:t>
            </a:r>
            <a:endParaRPr lang="en-IN" b="1" dirty="0"/>
          </a:p>
        </p:txBody>
      </p:sp>
      <p:sp>
        <p:nvSpPr>
          <p:cNvPr id="4" name="Content Placeholder 3"/>
          <p:cNvSpPr>
            <a:spLocks noGrp="1"/>
          </p:cNvSpPr>
          <p:nvPr>
            <p:ph idx="1"/>
          </p:nvPr>
        </p:nvSpPr>
        <p:spPr>
          <a:xfrm>
            <a:off x="838200" y="2684042"/>
            <a:ext cx="8343122" cy="2699722"/>
          </a:xfrm>
        </p:spPr>
        <p:txBody>
          <a:bodyPr/>
          <a:lstStyle/>
          <a:p>
            <a:r>
              <a:rPr lang="en-US" dirty="0"/>
              <a:t>hist(SALEPRICE)</a:t>
            </a:r>
          </a:p>
          <a:p>
            <a:r>
              <a:rPr lang="en-US" dirty="0" smtClean="0"/>
              <a:t>hist(SALEPRICE[SALEPRICE&gt;0</a:t>
            </a:r>
            <a:r>
              <a:rPr lang="en-US" dirty="0"/>
              <a:t>])</a:t>
            </a:r>
          </a:p>
          <a:p>
            <a:r>
              <a:rPr lang="en-US" dirty="0" smtClean="0"/>
              <a:t>hist(GROSSSQUAREFEET[SALEPRICE</a:t>
            </a:r>
            <a:r>
              <a:rPr lang="en-US" dirty="0"/>
              <a:t>==0])</a:t>
            </a:r>
          </a:p>
          <a:p>
            <a:r>
              <a:rPr lang="en-US" dirty="0" smtClean="0"/>
              <a:t>detach(</a:t>
            </a:r>
            <a:r>
              <a:rPr lang="en-US" dirty="0" err="1" smtClean="0"/>
              <a:t>bk</a:t>
            </a:r>
            <a:r>
              <a:rPr lang="en-US" dirty="0"/>
              <a:t>)</a:t>
            </a:r>
          </a:p>
          <a:p>
            <a:endParaRPr lang="en-IN" dirty="0"/>
          </a:p>
        </p:txBody>
      </p:sp>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0674090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06" y="365125"/>
            <a:ext cx="11260494" cy="1325563"/>
          </a:xfrm>
        </p:spPr>
        <p:txBody>
          <a:bodyPr>
            <a:normAutofit fontScale="90000"/>
          </a:bodyPr>
          <a:lstStyle/>
          <a:p>
            <a:r>
              <a:rPr lang="en-US" dirty="0"/>
              <a:t>## keep only the actual sales</a:t>
            </a:r>
            <a:br>
              <a:rPr lang="en-US" dirty="0"/>
            </a:br>
            <a:r>
              <a:rPr lang="en-US" dirty="0" err="1"/>
              <a:t>bk.sale</a:t>
            </a:r>
            <a:r>
              <a:rPr lang="en-US" dirty="0"/>
              <a:t> &lt;- </a:t>
            </a:r>
            <a:r>
              <a:rPr lang="en-US" dirty="0" err="1"/>
              <a:t>bk</a:t>
            </a:r>
            <a:r>
              <a:rPr lang="en-US" dirty="0"/>
              <a:t>[</a:t>
            </a:r>
            <a:r>
              <a:rPr lang="en-US" dirty="0" err="1"/>
              <a:t>bk$SALEPRICE</a:t>
            </a:r>
            <a:r>
              <a:rPr lang="en-US" dirty="0"/>
              <a:t>!=0,]</a:t>
            </a:r>
            <a:br>
              <a:rPr lang="en-US" dirty="0"/>
            </a:br>
            <a:r>
              <a:rPr lang="en-US" dirty="0" smtClean="0"/>
              <a:t>plot(</a:t>
            </a:r>
            <a:r>
              <a:rPr lang="en-US" dirty="0" err="1" smtClean="0"/>
              <a:t>bk.sale$GROSSSQUAREFEET,bk.sale$SALEPRICE</a:t>
            </a:r>
            <a:r>
              <a:rPr lang="en-US" dirty="0"/>
              <a:t>)</a:t>
            </a:r>
            <a:br>
              <a:rPr lang="en-US" dirty="0"/>
            </a:br>
            <a:endParaRPr lang="en-IN" dirty="0"/>
          </a:p>
        </p:txBody>
      </p:sp>
      <p:pic>
        <p:nvPicPr>
          <p:cNvPr id="4" name="Picture 3"/>
          <p:cNvPicPr>
            <a:picLocks noChangeAspect="1"/>
          </p:cNvPicPr>
          <p:nvPr/>
        </p:nvPicPr>
        <p:blipFill>
          <a:blip r:embed="rId2"/>
          <a:stretch>
            <a:fillRect/>
          </a:stretch>
        </p:blipFill>
        <p:spPr>
          <a:xfrm>
            <a:off x="1132518" y="1448504"/>
            <a:ext cx="8135485" cy="5229955"/>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33140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59" y="365125"/>
            <a:ext cx="11765902" cy="1325563"/>
          </a:xfrm>
        </p:spPr>
        <p:txBody>
          <a:bodyPr>
            <a:normAutofit/>
          </a:bodyPr>
          <a:lstStyle/>
          <a:p>
            <a:r>
              <a:rPr lang="en-IN" sz="3600" b="1" dirty="0"/>
              <a:t>plot(log(</a:t>
            </a:r>
            <a:r>
              <a:rPr lang="en-IN" sz="3600" b="1" dirty="0" err="1">
                <a:solidFill>
                  <a:srgbClr val="FF0000"/>
                </a:solidFill>
              </a:rPr>
              <a:t>bk.sale</a:t>
            </a:r>
            <a:r>
              <a:rPr lang="en-IN" sz="3600" b="1" dirty="0" err="1"/>
              <a:t>$GROSSSQUAREFEET</a:t>
            </a:r>
            <a:r>
              <a:rPr lang="en-IN" sz="3600" b="1" dirty="0"/>
              <a:t>),log(</a:t>
            </a:r>
            <a:r>
              <a:rPr lang="en-IN" sz="3600" b="1" dirty="0" err="1">
                <a:solidFill>
                  <a:srgbClr val="FF0000"/>
                </a:solidFill>
              </a:rPr>
              <a:t>bk.sale</a:t>
            </a:r>
            <a:r>
              <a:rPr lang="en-IN" sz="3600" b="1" dirty="0" err="1"/>
              <a:t>$SALEPRICE</a:t>
            </a:r>
            <a:r>
              <a:rPr lang="en-IN" sz="3600" b="1" dirty="0" smtClean="0"/>
              <a:t>))</a:t>
            </a:r>
            <a:endParaRPr lang="en-IN" sz="3600" b="1" dirty="0"/>
          </a:p>
        </p:txBody>
      </p:sp>
      <p:pic>
        <p:nvPicPr>
          <p:cNvPr id="4" name="Picture 3"/>
          <p:cNvPicPr>
            <a:picLocks noChangeAspect="1"/>
          </p:cNvPicPr>
          <p:nvPr/>
        </p:nvPicPr>
        <p:blipFill>
          <a:blip r:embed="rId2"/>
          <a:stretch>
            <a:fillRect/>
          </a:stretch>
        </p:blipFill>
        <p:spPr>
          <a:xfrm>
            <a:off x="1511558" y="1247650"/>
            <a:ext cx="9227976" cy="5517044"/>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21431429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Algorithms</a:t>
            </a:r>
            <a:endParaRPr lang="en-IN" b="1" dirty="0"/>
          </a:p>
        </p:txBody>
      </p:sp>
      <p:sp>
        <p:nvSpPr>
          <p:cNvPr id="3" name="Content Placeholder 2"/>
          <p:cNvSpPr>
            <a:spLocks noGrp="1"/>
          </p:cNvSpPr>
          <p:nvPr>
            <p:ph idx="1"/>
          </p:nvPr>
        </p:nvSpPr>
        <p:spPr/>
        <p:txBody>
          <a:bodyPr>
            <a:normAutofit lnSpcReduction="10000"/>
          </a:bodyPr>
          <a:lstStyle/>
          <a:p>
            <a:r>
              <a:rPr lang="en-US" dirty="0"/>
              <a:t>An algorithm is a </a:t>
            </a:r>
            <a:r>
              <a:rPr lang="en-US" b="1" dirty="0"/>
              <a:t>procedure or set of steps or rules </a:t>
            </a:r>
            <a:r>
              <a:rPr lang="en-US" dirty="0"/>
              <a:t>to accomplish a task. </a:t>
            </a:r>
            <a:endParaRPr lang="en-US" dirty="0" smtClean="0"/>
          </a:p>
          <a:p>
            <a:r>
              <a:rPr lang="en-US" dirty="0" smtClean="0"/>
              <a:t>Algorithms </a:t>
            </a:r>
            <a:r>
              <a:rPr lang="en-US" dirty="0"/>
              <a:t>are one of the </a:t>
            </a:r>
            <a:r>
              <a:rPr lang="en-US" b="1" dirty="0"/>
              <a:t>fundamental concepts in, or building blocks of, </a:t>
            </a:r>
            <a:r>
              <a:rPr lang="en-US" dirty="0"/>
              <a:t>computer science: </a:t>
            </a:r>
            <a:endParaRPr lang="en-US" dirty="0" smtClean="0"/>
          </a:p>
          <a:p>
            <a:pPr lvl="1"/>
            <a:r>
              <a:rPr lang="en-US" dirty="0" smtClean="0"/>
              <a:t>the </a:t>
            </a:r>
            <a:r>
              <a:rPr lang="en-US" dirty="0"/>
              <a:t>basis of the </a:t>
            </a:r>
            <a:r>
              <a:rPr lang="en-US" b="1" dirty="0"/>
              <a:t>design of elegant </a:t>
            </a:r>
            <a:r>
              <a:rPr lang="en-US" dirty="0"/>
              <a:t>and </a:t>
            </a:r>
            <a:r>
              <a:rPr lang="en-US" b="1" dirty="0"/>
              <a:t>efficient code</a:t>
            </a:r>
            <a:r>
              <a:rPr lang="en-US" dirty="0"/>
              <a:t>, </a:t>
            </a:r>
            <a:r>
              <a:rPr lang="en-US" b="1" dirty="0"/>
              <a:t>data preparation and processing</a:t>
            </a:r>
            <a:r>
              <a:rPr lang="en-US" dirty="0"/>
              <a:t>, and </a:t>
            </a:r>
            <a:r>
              <a:rPr lang="en-US" b="1" dirty="0"/>
              <a:t>software </a:t>
            </a:r>
            <a:r>
              <a:rPr lang="en-US" b="1" dirty="0" smtClean="0"/>
              <a:t>engineering</a:t>
            </a:r>
            <a:r>
              <a:rPr lang="en-US" dirty="0" smtClean="0"/>
              <a:t>.</a:t>
            </a:r>
          </a:p>
          <a:p>
            <a:r>
              <a:rPr lang="en-US" dirty="0"/>
              <a:t>Some of the basic types of tasks that algorithms can solve are </a:t>
            </a:r>
            <a:r>
              <a:rPr lang="en-US" b="1" i="1" dirty="0"/>
              <a:t>sorting, searching, and graph-based computational problems</a:t>
            </a:r>
            <a:r>
              <a:rPr lang="en-US" dirty="0" smtClean="0"/>
              <a:t>.</a:t>
            </a:r>
          </a:p>
          <a:p>
            <a:r>
              <a:rPr lang="en-US" b="1" dirty="0" smtClean="0"/>
              <a:t>Efficiency is measured </a:t>
            </a:r>
            <a:r>
              <a:rPr lang="en-US" b="1" dirty="0"/>
              <a:t>in terms of </a:t>
            </a:r>
            <a:r>
              <a:rPr lang="en-US" b="1" dirty="0" smtClean="0"/>
              <a:t>memory and computational </a:t>
            </a:r>
            <a:r>
              <a:rPr lang="en-US" b="1" dirty="0"/>
              <a:t>time</a:t>
            </a:r>
            <a:r>
              <a:rPr lang="en-US" dirty="0"/>
              <a:t>, which matters especially when you’re dealing with massive amounts of data and building consumer facing products.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9380353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Characteristics of an </a:t>
            </a:r>
            <a:r>
              <a:rPr lang="en-IN" b="1" dirty="0" smtClean="0"/>
              <a:t>Algorithm</a:t>
            </a:r>
            <a:endParaRPr lang="en-IN" dirty="0"/>
          </a:p>
        </p:txBody>
      </p:sp>
      <p:sp>
        <p:nvSpPr>
          <p:cNvPr id="3" name="Content Placeholder 2"/>
          <p:cNvSpPr>
            <a:spLocks noGrp="1"/>
          </p:cNvSpPr>
          <p:nvPr>
            <p:ph idx="1"/>
          </p:nvPr>
        </p:nvSpPr>
        <p:spPr>
          <a:xfrm>
            <a:off x="297024" y="2236172"/>
            <a:ext cx="11597951" cy="3212906"/>
          </a:xfrm>
        </p:spPr>
        <p:txBody>
          <a:bodyPr>
            <a:normAutofit/>
          </a:bodyPr>
          <a:lstStyle/>
          <a:p>
            <a:pPr marL="514350" indent="-514350">
              <a:buFont typeface="+mj-lt"/>
              <a:buAutoNum type="arabicPeriod"/>
            </a:pPr>
            <a:r>
              <a:rPr lang="en-US" b="1" dirty="0" smtClean="0"/>
              <a:t>(Definiteness) Well-Defined Instructions : </a:t>
            </a:r>
            <a:r>
              <a:rPr lang="en-US" dirty="0" smtClean="0"/>
              <a:t>Clear </a:t>
            </a:r>
            <a:r>
              <a:rPr lang="en-US" dirty="0"/>
              <a:t>and unambiguous steps.</a:t>
            </a:r>
          </a:p>
          <a:p>
            <a:pPr marL="514350" indent="-514350">
              <a:buFont typeface="+mj-lt"/>
              <a:buAutoNum type="arabicPeriod"/>
            </a:pPr>
            <a:r>
              <a:rPr lang="en-US" b="1" dirty="0" smtClean="0"/>
              <a:t>Input: </a:t>
            </a:r>
            <a:r>
              <a:rPr lang="en-US" dirty="0" smtClean="0"/>
              <a:t>Specific </a:t>
            </a:r>
            <a:r>
              <a:rPr lang="en-US" dirty="0"/>
              <a:t>data or parameters provided to the algorithm.</a:t>
            </a:r>
          </a:p>
          <a:p>
            <a:pPr marL="514350" indent="-514350">
              <a:buFont typeface="+mj-lt"/>
              <a:buAutoNum type="arabicPeriod"/>
            </a:pPr>
            <a:r>
              <a:rPr lang="en-US" b="1" dirty="0" smtClean="0"/>
              <a:t>Output : </a:t>
            </a:r>
            <a:r>
              <a:rPr lang="en-US" dirty="0" smtClean="0"/>
              <a:t>One </a:t>
            </a:r>
            <a:r>
              <a:rPr lang="en-US" dirty="0"/>
              <a:t>or more results produced by the algorithm.</a:t>
            </a:r>
          </a:p>
          <a:p>
            <a:pPr marL="514350" indent="-514350">
              <a:buFont typeface="+mj-lt"/>
              <a:buAutoNum type="arabicPeriod"/>
            </a:pPr>
            <a:r>
              <a:rPr lang="en-US" b="1" dirty="0" smtClean="0"/>
              <a:t>Finiteness : </a:t>
            </a:r>
            <a:r>
              <a:rPr lang="en-US" dirty="0" smtClean="0"/>
              <a:t>Terminates </a:t>
            </a:r>
            <a:r>
              <a:rPr lang="en-US" dirty="0"/>
              <a:t>after a finite number of steps.</a:t>
            </a:r>
          </a:p>
          <a:p>
            <a:pPr marL="514350" indent="-514350">
              <a:buFont typeface="+mj-lt"/>
              <a:buAutoNum type="arabicPeriod"/>
            </a:pPr>
            <a:r>
              <a:rPr lang="en-US" b="1" dirty="0" smtClean="0"/>
              <a:t>Effectiveness : </a:t>
            </a:r>
            <a:r>
              <a:rPr lang="en-US" dirty="0" smtClean="0"/>
              <a:t>Each </a:t>
            </a:r>
            <a:r>
              <a:rPr lang="en-US" dirty="0"/>
              <a:t>step can be performed in a finite amount of time using basic computational operations.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48653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Additional Characteristics (Optional</a:t>
            </a:r>
            <a:r>
              <a:rPr lang="en-IN" b="1" dirty="0" smtClean="0"/>
              <a:t>)</a:t>
            </a:r>
            <a:endParaRPr lang="en-IN" dirty="0"/>
          </a:p>
        </p:txBody>
      </p:sp>
      <p:sp>
        <p:nvSpPr>
          <p:cNvPr id="3" name="Content Placeholder 2"/>
          <p:cNvSpPr>
            <a:spLocks noGrp="1"/>
          </p:cNvSpPr>
          <p:nvPr>
            <p:ph idx="1"/>
          </p:nvPr>
        </p:nvSpPr>
        <p:spPr>
          <a:xfrm>
            <a:off x="838200" y="2432115"/>
            <a:ext cx="10515600" cy="3334204"/>
          </a:xfrm>
        </p:spPr>
        <p:txBody>
          <a:bodyPr/>
          <a:lstStyle/>
          <a:p>
            <a:r>
              <a:rPr lang="en-US" b="1" dirty="0"/>
              <a:t>Deterministic</a:t>
            </a:r>
            <a:r>
              <a:rPr lang="en-US" dirty="0"/>
              <a:t>: Most algorithms are deterministic, meaning that given the </a:t>
            </a:r>
            <a:r>
              <a:rPr lang="en-US" b="1" dirty="0"/>
              <a:t>same input, they will always produce the same output</a:t>
            </a:r>
            <a:r>
              <a:rPr lang="en-US" dirty="0"/>
              <a:t>. However, some algorithms can be </a:t>
            </a:r>
            <a:r>
              <a:rPr lang="en-US" b="1" dirty="0"/>
              <a:t>non-deterministic or probabilistic</a:t>
            </a:r>
            <a:r>
              <a:rPr lang="en-US" dirty="0"/>
              <a:t>, incorporating randomness in their steps.</a:t>
            </a:r>
          </a:p>
          <a:p>
            <a:r>
              <a:rPr lang="en-US" b="1" dirty="0"/>
              <a:t>General-purpose</a:t>
            </a:r>
            <a:r>
              <a:rPr lang="en-US" dirty="0"/>
              <a:t>: Algorithms can often be designed </a:t>
            </a:r>
            <a:r>
              <a:rPr lang="en-US" b="1" i="1" dirty="0"/>
              <a:t>to solve a broad class of problems,</a:t>
            </a:r>
            <a:r>
              <a:rPr lang="en-US" dirty="0"/>
              <a:t> making them versatile and reusable for different applications with similar characteristics.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7041234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ML Algorithms</a:t>
            </a:r>
            <a:endParaRPr lang="en-IN" b="1" dirty="0"/>
          </a:p>
        </p:txBody>
      </p:sp>
      <p:sp>
        <p:nvSpPr>
          <p:cNvPr id="3" name="Content Placeholder 2"/>
          <p:cNvSpPr>
            <a:spLocks noGrp="1"/>
          </p:cNvSpPr>
          <p:nvPr>
            <p:ph idx="1"/>
          </p:nvPr>
        </p:nvSpPr>
        <p:spPr>
          <a:xfrm>
            <a:off x="838200" y="1825625"/>
            <a:ext cx="10871718" cy="4351338"/>
          </a:xfrm>
        </p:spPr>
        <p:txBody>
          <a:bodyPr>
            <a:normAutofit/>
          </a:bodyPr>
          <a:lstStyle/>
          <a:p>
            <a:r>
              <a:rPr lang="en-US" dirty="0"/>
              <a:t>In the context of machine learning, </a:t>
            </a:r>
            <a:r>
              <a:rPr lang="en-US" b="1" dirty="0"/>
              <a:t>an algorithm is a method or a process used to build models from data</a:t>
            </a:r>
            <a:r>
              <a:rPr lang="en-US" dirty="0"/>
              <a:t>. </a:t>
            </a:r>
            <a:endParaRPr lang="en-US" dirty="0" smtClean="0"/>
          </a:p>
          <a:p>
            <a:r>
              <a:rPr lang="en-US" b="1" dirty="0" smtClean="0"/>
              <a:t>Key </a:t>
            </a:r>
            <a:r>
              <a:rPr lang="en-US" b="1" dirty="0"/>
              <a:t>characteristics of algorithms include</a:t>
            </a:r>
            <a:r>
              <a:rPr lang="en-US" dirty="0"/>
              <a:t>:</a:t>
            </a:r>
          </a:p>
          <a:p>
            <a:pPr marL="914400" lvl="1" indent="-457200">
              <a:buFont typeface="+mj-lt"/>
              <a:buAutoNum type="arabicPeriod"/>
            </a:pPr>
            <a:r>
              <a:rPr lang="en-US" b="1" dirty="0"/>
              <a:t>Procedural</a:t>
            </a:r>
            <a:r>
              <a:rPr lang="en-US" dirty="0"/>
              <a:t>: They specify a sequence of steps to achieve a specific outcome.</a:t>
            </a:r>
          </a:p>
          <a:p>
            <a:pPr marL="914400" lvl="1" indent="-457200">
              <a:buFont typeface="+mj-lt"/>
              <a:buAutoNum type="arabicPeriod"/>
            </a:pPr>
            <a:r>
              <a:rPr lang="en-US" b="1" dirty="0"/>
              <a:t>General-purpose</a:t>
            </a:r>
            <a:r>
              <a:rPr lang="en-US" dirty="0"/>
              <a:t>: They can often be applied to different types of data and problems.</a:t>
            </a:r>
          </a:p>
          <a:p>
            <a:pPr marL="914400" lvl="1" indent="-457200">
              <a:buFont typeface="+mj-lt"/>
              <a:buAutoNum type="arabicPeriod"/>
            </a:pPr>
            <a:r>
              <a:rPr lang="en-US" b="1" dirty="0"/>
              <a:t>Deterministic</a:t>
            </a:r>
            <a:r>
              <a:rPr lang="en-US" dirty="0"/>
              <a:t>: Given the same input, an algorithm will always produce the same output.</a:t>
            </a:r>
          </a:p>
          <a:p>
            <a:r>
              <a:rPr lang="en-US" b="1" dirty="0"/>
              <a:t>Examples in Machine Learning</a:t>
            </a:r>
            <a:r>
              <a:rPr lang="en-US" dirty="0"/>
              <a:t>: Decision Trees, Linear Regression, Support Vector Machines, Gradient Descent, K-Means Clustering.</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7292632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ML Model</a:t>
            </a:r>
            <a:endParaRPr lang="en-IN" dirty="0"/>
          </a:p>
        </p:txBody>
      </p:sp>
      <p:sp>
        <p:nvSpPr>
          <p:cNvPr id="3" name="Content Placeholder 2"/>
          <p:cNvSpPr>
            <a:spLocks noGrp="1"/>
          </p:cNvSpPr>
          <p:nvPr>
            <p:ph idx="1"/>
          </p:nvPr>
        </p:nvSpPr>
        <p:spPr>
          <a:xfrm>
            <a:off x="688910" y="2534751"/>
            <a:ext cx="11086322" cy="2895666"/>
          </a:xfrm>
        </p:spPr>
        <p:txBody>
          <a:bodyPr>
            <a:normAutofit/>
          </a:bodyPr>
          <a:lstStyle/>
          <a:p>
            <a:r>
              <a:rPr lang="en-US" dirty="0"/>
              <a:t>A </a:t>
            </a:r>
            <a:r>
              <a:rPr lang="en-US" b="1" dirty="0"/>
              <a:t>model</a:t>
            </a:r>
            <a:r>
              <a:rPr lang="en-US" dirty="0"/>
              <a:t> is the </a:t>
            </a:r>
            <a:r>
              <a:rPr lang="en-US" b="1" dirty="0"/>
              <a:t>output or the representation generated after an algorithm processes data</a:t>
            </a:r>
            <a:r>
              <a:rPr lang="en-US" dirty="0"/>
              <a:t>. </a:t>
            </a:r>
            <a:endParaRPr lang="en-US" dirty="0" smtClean="0"/>
          </a:p>
          <a:p>
            <a:r>
              <a:rPr lang="en-US" dirty="0" smtClean="0"/>
              <a:t>In </a:t>
            </a:r>
            <a:r>
              <a:rPr lang="en-US" dirty="0"/>
              <a:t>machine learning, </a:t>
            </a:r>
            <a:r>
              <a:rPr lang="en-US" b="1" dirty="0"/>
              <a:t>a model is the mathematical representation</a:t>
            </a:r>
            <a:r>
              <a:rPr lang="en-US" dirty="0"/>
              <a:t> of the </a:t>
            </a:r>
            <a:r>
              <a:rPr lang="en-US" b="1" dirty="0"/>
              <a:t>learned patterns or relationships within the data</a:t>
            </a:r>
            <a:r>
              <a:rPr lang="en-US" dirty="0"/>
              <a:t>. </a:t>
            </a:r>
            <a:endParaRPr lang="en-US" dirty="0" smtClean="0"/>
          </a:p>
          <a:p>
            <a:r>
              <a:rPr lang="en-US" dirty="0" smtClean="0"/>
              <a:t>The </a:t>
            </a:r>
            <a:r>
              <a:rPr lang="en-US" dirty="0"/>
              <a:t>model is used to </a:t>
            </a:r>
            <a:r>
              <a:rPr lang="en-US" b="1" dirty="0"/>
              <a:t>make predictions or decisions </a:t>
            </a:r>
            <a:r>
              <a:rPr lang="en-US" dirty="0"/>
              <a:t>without being </a:t>
            </a:r>
            <a:r>
              <a:rPr lang="en-US" b="1" dirty="0"/>
              <a:t>explicitly programmed </a:t>
            </a:r>
            <a:r>
              <a:rPr lang="en-US" dirty="0"/>
              <a:t>to perform the task</a:t>
            </a:r>
            <a:r>
              <a:rPr lang="en-US" dirty="0" smtClean="0"/>
              <a:t>.</a:t>
            </a:r>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59433789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Key characteristics of models include:</a:t>
            </a:r>
          </a:p>
        </p:txBody>
      </p:sp>
      <p:sp>
        <p:nvSpPr>
          <p:cNvPr id="3" name="Content Placeholder 2"/>
          <p:cNvSpPr>
            <a:spLocks noGrp="1"/>
          </p:cNvSpPr>
          <p:nvPr>
            <p:ph idx="1"/>
          </p:nvPr>
        </p:nvSpPr>
        <p:spPr>
          <a:xfrm>
            <a:off x="838200" y="1825624"/>
            <a:ext cx="11086322" cy="4575175"/>
          </a:xfrm>
        </p:spPr>
        <p:txBody>
          <a:bodyPr>
            <a:normAutofit/>
          </a:bodyPr>
          <a:lstStyle/>
          <a:p>
            <a:r>
              <a:rPr lang="en-US" b="1" dirty="0" smtClean="0"/>
              <a:t>Predictive</a:t>
            </a:r>
            <a:r>
              <a:rPr lang="en-US" dirty="0"/>
              <a:t>: They can make predictions or decisions based on new data.</a:t>
            </a:r>
          </a:p>
          <a:p>
            <a:r>
              <a:rPr lang="en-US" b="1" dirty="0"/>
              <a:t>Learned</a:t>
            </a:r>
            <a:r>
              <a:rPr lang="en-US" dirty="0"/>
              <a:t>: They are built using algorithms that learn from historical data.</a:t>
            </a:r>
          </a:p>
          <a:p>
            <a:r>
              <a:rPr lang="en-US" b="1" dirty="0"/>
              <a:t>Specific to Data</a:t>
            </a:r>
            <a:r>
              <a:rPr lang="en-US" dirty="0"/>
              <a:t>: Models are specific to the data they are trained on; different datasets typically produce different models.</a:t>
            </a:r>
          </a:p>
          <a:p>
            <a:pPr marL="0" indent="0">
              <a:buNone/>
            </a:pPr>
            <a:endParaRPr lang="en-US" b="1" dirty="0" smtClean="0"/>
          </a:p>
          <a:p>
            <a:pPr marL="0" indent="0">
              <a:buNone/>
            </a:pPr>
            <a:r>
              <a:rPr lang="en-US" b="1" dirty="0" smtClean="0"/>
              <a:t>Examples in Machine Learning</a:t>
            </a:r>
            <a:r>
              <a:rPr lang="en-US" dirty="0" smtClean="0"/>
              <a:t>: A trained neural network for image recognition, a regression equation from </a:t>
            </a:r>
            <a:r>
              <a:rPr lang="en-US" b="1" dirty="0" smtClean="0"/>
              <a:t>linear regression, a decision tree classifier</a:t>
            </a:r>
            <a:r>
              <a:rPr lang="en-US" dirty="0" smtClean="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78533211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Machine Learning Models  Examples</a:t>
            </a:r>
            <a:endParaRPr lang="en-US" dirty="0"/>
          </a:p>
        </p:txBody>
      </p:sp>
      <p:sp>
        <p:nvSpPr>
          <p:cNvPr id="3" name="Content Placeholder 2"/>
          <p:cNvSpPr>
            <a:spLocks noGrp="1"/>
          </p:cNvSpPr>
          <p:nvPr>
            <p:ph idx="1"/>
          </p:nvPr>
        </p:nvSpPr>
        <p:spPr>
          <a:xfrm>
            <a:off x="838200" y="1825624"/>
            <a:ext cx="11086322" cy="1570719"/>
          </a:xfrm>
        </p:spPr>
        <p:txBody>
          <a:bodyPr>
            <a:normAutofit/>
          </a:bodyPr>
          <a:lstStyle/>
          <a:p>
            <a:r>
              <a:rPr lang="en-US" dirty="0" smtClean="0"/>
              <a:t>A </a:t>
            </a:r>
            <a:r>
              <a:rPr lang="en-US" b="1" dirty="0" smtClean="0"/>
              <a:t>trained neural network </a:t>
            </a:r>
            <a:r>
              <a:rPr lang="en-US" dirty="0" smtClean="0"/>
              <a:t>for image recognition, </a:t>
            </a:r>
          </a:p>
          <a:p>
            <a:r>
              <a:rPr lang="en-US" dirty="0" smtClean="0"/>
              <a:t>A regression equation from </a:t>
            </a:r>
            <a:r>
              <a:rPr lang="en-US" b="1" dirty="0" smtClean="0"/>
              <a:t>linear regression, </a:t>
            </a:r>
          </a:p>
          <a:p>
            <a:r>
              <a:rPr lang="en-US" b="1" dirty="0" smtClean="0"/>
              <a:t>A decision tree classifier</a:t>
            </a:r>
            <a:r>
              <a:rPr lang="en-US" dirty="0" smtClean="0"/>
              <a:t>.</a:t>
            </a:r>
          </a:p>
          <a:p>
            <a:endParaRPr lang="en-IN" dirty="0"/>
          </a:p>
        </p:txBody>
      </p:sp>
      <p:pic>
        <p:nvPicPr>
          <p:cNvPr id="1026" name="Picture 2" descr="Using Convolutional Neural Networks for Image Recognition - Edge AI and  Vision Allian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992" y="3396343"/>
            <a:ext cx="2344576" cy="25848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3353999" y="3746961"/>
            <a:ext cx="4153872" cy="1676210"/>
          </a:xfrm>
          <a:prstGeom prst="rect">
            <a:avLst/>
          </a:prstGeom>
        </p:spPr>
      </p:pic>
      <p:pic>
        <p:nvPicPr>
          <p:cNvPr id="1030" name="Picture 6" descr="Write short note on Decision Tree based Classification Approach - TechBlogM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6417" y="3396343"/>
            <a:ext cx="4328366" cy="210757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3404305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Summary </a:t>
            </a:r>
            <a:endParaRPr lang="en-IN" dirty="0"/>
          </a:p>
        </p:txBody>
      </p:sp>
      <p:sp>
        <p:nvSpPr>
          <p:cNvPr id="3" name="Content Placeholder 2"/>
          <p:cNvSpPr>
            <a:spLocks noGrp="1"/>
          </p:cNvSpPr>
          <p:nvPr>
            <p:ph idx="1"/>
          </p:nvPr>
        </p:nvSpPr>
        <p:spPr>
          <a:xfrm>
            <a:off x="838200" y="2329478"/>
            <a:ext cx="10515600" cy="2662400"/>
          </a:xfrm>
        </p:spPr>
        <p:txBody>
          <a:bodyPr>
            <a:normAutofit/>
          </a:bodyPr>
          <a:lstStyle/>
          <a:p>
            <a:r>
              <a:rPr lang="en-US" dirty="0"/>
              <a:t>An </a:t>
            </a:r>
            <a:r>
              <a:rPr lang="en-US" b="1" dirty="0"/>
              <a:t>algorithm</a:t>
            </a:r>
            <a:r>
              <a:rPr lang="en-US" dirty="0"/>
              <a:t> is the method or procedure used to learn from data.</a:t>
            </a:r>
          </a:p>
          <a:p>
            <a:r>
              <a:rPr lang="en-US" dirty="0"/>
              <a:t>A </a:t>
            </a:r>
            <a:r>
              <a:rPr lang="en-US" b="1" dirty="0"/>
              <a:t>model</a:t>
            </a:r>
            <a:r>
              <a:rPr lang="en-US" dirty="0"/>
              <a:t> is the result or the representation produced by running an algorithm on data.</a:t>
            </a:r>
          </a:p>
          <a:p>
            <a:pPr marL="0" indent="0">
              <a:buNone/>
            </a:pPr>
            <a:r>
              <a:rPr lang="en-US" dirty="0"/>
              <a:t>In essence, algorithms are the </a:t>
            </a:r>
            <a:r>
              <a:rPr lang="en-US" b="1" dirty="0"/>
              <a:t>recipes or instructions</a:t>
            </a:r>
            <a:r>
              <a:rPr lang="en-US" dirty="0"/>
              <a:t>, and models are the </a:t>
            </a:r>
            <a:r>
              <a:rPr lang="en-US" b="1" dirty="0"/>
              <a:t>final dishes </a:t>
            </a:r>
            <a:r>
              <a:rPr lang="en-US" dirty="0"/>
              <a:t>prepared following those recipes.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44084211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322" y="178513"/>
            <a:ext cx="10515600" cy="1325563"/>
          </a:xfrm>
          <a:solidFill>
            <a:schemeClr val="accent2">
              <a:lumMod val="20000"/>
              <a:lumOff val="80000"/>
            </a:schemeClr>
          </a:solidFill>
        </p:spPr>
        <p:txBody>
          <a:bodyPr/>
          <a:lstStyle/>
          <a:p>
            <a:r>
              <a:rPr lang="en-US" b="1" dirty="0" smtClean="0"/>
              <a:t>Linear </a:t>
            </a:r>
            <a:r>
              <a:rPr lang="en-US" b="1" dirty="0"/>
              <a:t>Regression Algorithm</a:t>
            </a:r>
            <a:r>
              <a:rPr lang="en-US" dirty="0"/>
              <a:t>: </a:t>
            </a:r>
            <a:endParaRPr lang="en-IN" dirty="0"/>
          </a:p>
        </p:txBody>
      </p:sp>
      <p:sp>
        <p:nvSpPr>
          <p:cNvPr id="3" name="Content Placeholder 2"/>
          <p:cNvSpPr>
            <a:spLocks noGrp="1"/>
          </p:cNvSpPr>
          <p:nvPr>
            <p:ph idx="1"/>
          </p:nvPr>
        </p:nvSpPr>
        <p:spPr>
          <a:xfrm>
            <a:off x="353007" y="1825625"/>
            <a:ext cx="8380445" cy="4351338"/>
          </a:xfrm>
        </p:spPr>
        <p:txBody>
          <a:bodyPr>
            <a:normAutofit/>
          </a:bodyPr>
          <a:lstStyle/>
          <a:p>
            <a:pPr marL="514350" indent="-514350">
              <a:buFont typeface="+mj-lt"/>
              <a:buAutoNum type="arabicPeriod"/>
            </a:pPr>
            <a:r>
              <a:rPr lang="en-US" dirty="0" smtClean="0"/>
              <a:t>Collect Data</a:t>
            </a:r>
          </a:p>
          <a:p>
            <a:pPr marL="514350" indent="-514350">
              <a:buFont typeface="+mj-lt"/>
              <a:buAutoNum type="arabicPeriod"/>
            </a:pPr>
            <a:r>
              <a:rPr lang="en-US" dirty="0" smtClean="0"/>
              <a:t>Create A Formula (y = </a:t>
            </a:r>
            <a:r>
              <a:rPr lang="en-US" dirty="0" err="1" smtClean="0"/>
              <a:t>mx+c</a:t>
            </a:r>
            <a:r>
              <a:rPr lang="en-US" dirty="0" smtClean="0"/>
              <a:t> or y = m1x1+mx2+--+C)</a:t>
            </a:r>
          </a:p>
          <a:p>
            <a:pPr marL="514350" indent="-514350">
              <a:buFont typeface="+mj-lt"/>
              <a:buAutoNum type="arabicPeriod"/>
            </a:pPr>
            <a:r>
              <a:rPr lang="en-US" dirty="0" smtClean="0"/>
              <a:t>Find the </a:t>
            </a:r>
            <a:r>
              <a:rPr lang="en-US" b="1" dirty="0" smtClean="0"/>
              <a:t>best fitting Line </a:t>
            </a:r>
            <a:r>
              <a:rPr lang="en-US" dirty="0" smtClean="0"/>
              <a:t>to a set of data points (Calculate coefficients  </a:t>
            </a:r>
            <a:r>
              <a:rPr lang="en-US" dirty="0" err="1" smtClean="0"/>
              <a:t>i.e</a:t>
            </a:r>
            <a:r>
              <a:rPr lang="en-US" dirty="0" smtClean="0"/>
              <a:t> slope and intercept)</a:t>
            </a:r>
          </a:p>
          <a:p>
            <a:r>
              <a:rPr lang="en-US" dirty="0" smtClean="0"/>
              <a:t>This </a:t>
            </a:r>
            <a:r>
              <a:rPr lang="en-US" dirty="0"/>
              <a:t>algorithm defines the </a:t>
            </a:r>
            <a:r>
              <a:rPr lang="en-US" b="1" dirty="0"/>
              <a:t>steps to fit a line to a set of data points by minimizing the sum of the squared differences between the observed and predicted values</a:t>
            </a:r>
            <a:r>
              <a:rPr lang="en-US" dirty="0"/>
              <a:t>. </a:t>
            </a:r>
            <a:endParaRPr lang="en-US" dirty="0" smtClean="0"/>
          </a:p>
        </p:txBody>
      </p:sp>
      <p:pic>
        <p:nvPicPr>
          <p:cNvPr id="4" name="Picture 3"/>
          <p:cNvPicPr>
            <a:picLocks noChangeAspect="1"/>
          </p:cNvPicPr>
          <p:nvPr/>
        </p:nvPicPr>
        <p:blipFill>
          <a:blip r:embed="rId2"/>
          <a:stretch>
            <a:fillRect/>
          </a:stretch>
        </p:blipFill>
        <p:spPr>
          <a:xfrm>
            <a:off x="8808098" y="1980672"/>
            <a:ext cx="3419952" cy="3381847"/>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41248730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322" y="178513"/>
            <a:ext cx="10515600" cy="1325563"/>
          </a:xfrm>
          <a:solidFill>
            <a:schemeClr val="accent2">
              <a:lumMod val="20000"/>
              <a:lumOff val="80000"/>
            </a:schemeClr>
          </a:solidFill>
        </p:spPr>
        <p:txBody>
          <a:bodyPr/>
          <a:lstStyle/>
          <a:p>
            <a:r>
              <a:rPr lang="en-US" b="1" dirty="0" smtClean="0"/>
              <a:t>Linear </a:t>
            </a:r>
            <a:r>
              <a:rPr lang="en-US" b="1" dirty="0"/>
              <a:t>Regression Model</a:t>
            </a:r>
            <a:endParaRPr lang="en-IN" dirty="0"/>
          </a:p>
        </p:txBody>
      </p:sp>
      <p:sp>
        <p:nvSpPr>
          <p:cNvPr id="3" name="Content Placeholder 2"/>
          <p:cNvSpPr>
            <a:spLocks noGrp="1"/>
          </p:cNvSpPr>
          <p:nvPr>
            <p:ph idx="1"/>
          </p:nvPr>
        </p:nvSpPr>
        <p:spPr>
          <a:xfrm>
            <a:off x="353008" y="1825625"/>
            <a:ext cx="7969898" cy="2877004"/>
          </a:xfrm>
        </p:spPr>
        <p:txBody>
          <a:bodyPr>
            <a:normAutofit/>
          </a:bodyPr>
          <a:lstStyle/>
          <a:p>
            <a:r>
              <a:rPr lang="en-US" b="1" dirty="0" smtClean="0"/>
              <a:t>Linear </a:t>
            </a:r>
            <a:r>
              <a:rPr lang="en-US" b="1" dirty="0"/>
              <a:t>Regression Model</a:t>
            </a:r>
            <a:r>
              <a:rPr lang="en-US" dirty="0"/>
              <a:t>: After running the linear regression algorithm on a specific dataset, you get a model represented by the equation </a:t>
            </a:r>
            <a:r>
              <a:rPr lang="en-US" b="1" dirty="0"/>
              <a:t>𝑦=𝑚𝑥+</a:t>
            </a:r>
            <a:r>
              <a:rPr lang="en-US" b="1" dirty="0" smtClean="0"/>
              <a:t>𝑏</a:t>
            </a:r>
            <a:r>
              <a:rPr lang="en-US" dirty="0" smtClean="0"/>
              <a:t>, </a:t>
            </a:r>
            <a:r>
              <a:rPr lang="en-US" dirty="0"/>
              <a:t>where </a:t>
            </a:r>
            <a:r>
              <a:rPr lang="en-US" b="1" dirty="0" smtClean="0"/>
              <a:t>𝑚</a:t>
            </a:r>
            <a:r>
              <a:rPr lang="en-US" dirty="0" smtClean="0"/>
              <a:t> </a:t>
            </a:r>
            <a:r>
              <a:rPr lang="en-US" dirty="0"/>
              <a:t>is the slope (coefficient) and </a:t>
            </a:r>
            <a:r>
              <a:rPr lang="en-US" b="1" dirty="0" smtClean="0"/>
              <a:t>𝑏</a:t>
            </a:r>
            <a:r>
              <a:rPr lang="en-US" dirty="0" smtClean="0"/>
              <a:t> </a:t>
            </a:r>
            <a:r>
              <a:rPr lang="en-US" dirty="0"/>
              <a:t>is the intercept. This model can then be used to predict </a:t>
            </a:r>
            <a:r>
              <a:rPr lang="en-US" b="1" dirty="0" smtClean="0"/>
              <a:t>𝑦</a:t>
            </a:r>
            <a:r>
              <a:rPr lang="en-US" dirty="0" smtClean="0"/>
              <a:t> </a:t>
            </a:r>
            <a:r>
              <a:rPr lang="en-US" dirty="0"/>
              <a:t>for new values of </a:t>
            </a:r>
            <a:r>
              <a:rPr lang="en-US" b="1" dirty="0" smtClean="0"/>
              <a:t>𝑥</a:t>
            </a:r>
            <a:r>
              <a:rPr lang="en-US" dirty="0" smtClean="0"/>
              <a:t>.</a:t>
            </a:r>
            <a:endParaRPr lang="en-US" dirty="0"/>
          </a:p>
          <a:p>
            <a:endParaRPr lang="en-IN" dirty="0"/>
          </a:p>
        </p:txBody>
      </p:sp>
      <p:pic>
        <p:nvPicPr>
          <p:cNvPr id="4" name="Picture 3"/>
          <p:cNvPicPr>
            <a:picLocks noChangeAspect="1"/>
          </p:cNvPicPr>
          <p:nvPr/>
        </p:nvPicPr>
        <p:blipFill>
          <a:blip r:embed="rId2"/>
          <a:stretch>
            <a:fillRect/>
          </a:stretch>
        </p:blipFill>
        <p:spPr>
          <a:xfrm>
            <a:off x="8808098" y="1980672"/>
            <a:ext cx="3419952" cy="3381847"/>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4974125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Example : Linear Regression</a:t>
            </a:r>
            <a:endParaRPr lang="en-IN" b="1" dirty="0"/>
          </a:p>
        </p:txBody>
      </p:sp>
      <p:sp>
        <p:nvSpPr>
          <p:cNvPr id="3" name="Content Placeholder 2"/>
          <p:cNvSpPr>
            <a:spLocks noGrp="1"/>
          </p:cNvSpPr>
          <p:nvPr>
            <p:ph idx="1"/>
          </p:nvPr>
        </p:nvSpPr>
        <p:spPr/>
        <p:txBody>
          <a:bodyPr/>
          <a:lstStyle/>
          <a:p>
            <a:r>
              <a:rPr lang="en-US" dirty="0" smtClean="0"/>
              <a:t>Imagine </a:t>
            </a:r>
            <a:r>
              <a:rPr lang="en-US" dirty="0"/>
              <a:t>you're a teacher trying to predict how well your students will do on their final exam based on how many hours they study. </a:t>
            </a:r>
            <a:endParaRPr lang="en-US" dirty="0" smtClean="0"/>
          </a:p>
          <a:p>
            <a:r>
              <a:rPr lang="en-US" dirty="0" smtClean="0"/>
              <a:t>You </a:t>
            </a:r>
            <a:r>
              <a:rPr lang="en-US" dirty="0"/>
              <a:t>have data from past students showing how many hours they studied and what their scores were. </a:t>
            </a:r>
            <a:endParaRPr lang="en-US" dirty="0" smtClean="0"/>
          </a:p>
          <a:p>
            <a:r>
              <a:rPr lang="en-US" dirty="0" smtClean="0"/>
              <a:t>The </a:t>
            </a:r>
            <a:r>
              <a:rPr lang="en-US" b="1" dirty="0"/>
              <a:t>linear regression algorithm</a:t>
            </a:r>
            <a:r>
              <a:rPr lang="en-US" dirty="0"/>
              <a:t> is like a recipe or set of steps you follow to find a formula that best predicts the exam scores based on study hours.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67856301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Steps of the Linear Regression </a:t>
            </a:r>
            <a:r>
              <a:rPr lang="en-US" b="1" dirty="0" smtClean="0"/>
              <a:t>Algorithm</a:t>
            </a:r>
            <a:endParaRPr lang="en-IN"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b="1" dirty="0"/>
              <a:t>Collect Data</a:t>
            </a:r>
            <a:r>
              <a:rPr lang="en-US" dirty="0"/>
              <a:t>: You have a list of study hours and corresponding exam scores for your past students.</a:t>
            </a:r>
          </a:p>
          <a:p>
            <a:pPr marL="514350" indent="-514350">
              <a:buFont typeface="+mj-lt"/>
              <a:buAutoNum type="arabicPeriod"/>
            </a:pPr>
            <a:r>
              <a:rPr lang="en-US" b="1" dirty="0"/>
              <a:t>Create a Formula</a:t>
            </a:r>
            <a:r>
              <a:rPr lang="en-US" dirty="0"/>
              <a:t>: You assume there's a straight-line relationship (linear) between study hours and exam scores. The formula looks like:</a:t>
            </a:r>
          </a:p>
          <a:p>
            <a:pPr lvl="1"/>
            <a:r>
              <a:rPr lang="en-US" sz="2600" b="1" dirty="0" smtClean="0"/>
              <a:t>Score=</a:t>
            </a:r>
            <a:r>
              <a:rPr lang="en-US" sz="2600" b="1" dirty="0"/>
              <a:t>𝛽</a:t>
            </a:r>
            <a:r>
              <a:rPr lang="en-US" sz="2600" b="1" dirty="0" smtClean="0"/>
              <a:t>0 + 𝛽1×Hours  =&gt;  y = c+ m x</a:t>
            </a:r>
            <a:endParaRPr lang="en-US" sz="2600" b="1" dirty="0"/>
          </a:p>
          <a:p>
            <a:pPr lvl="1"/>
            <a:r>
              <a:rPr lang="en-US" dirty="0"/>
              <a:t>Here, 𝛽</a:t>
            </a:r>
            <a:r>
              <a:rPr lang="en-US" dirty="0" smtClean="0"/>
              <a:t>0​ </a:t>
            </a:r>
            <a:r>
              <a:rPr lang="en-US" dirty="0"/>
              <a:t>is the starting point (</a:t>
            </a:r>
            <a:r>
              <a:rPr lang="en-US" b="1" dirty="0"/>
              <a:t>intercept</a:t>
            </a:r>
            <a:r>
              <a:rPr lang="en-US" dirty="0"/>
              <a:t>), and </a:t>
            </a:r>
            <a:r>
              <a:rPr lang="en-US" b="1" dirty="0"/>
              <a:t>𝛽</a:t>
            </a:r>
            <a:r>
              <a:rPr lang="en-US" b="1" dirty="0" smtClean="0"/>
              <a:t>1</a:t>
            </a:r>
            <a:r>
              <a:rPr lang="en-US" dirty="0" smtClean="0"/>
              <a:t>​ </a:t>
            </a:r>
            <a:r>
              <a:rPr lang="en-US" dirty="0"/>
              <a:t>is how much the score increases for each additional hour of study (</a:t>
            </a:r>
            <a:r>
              <a:rPr lang="en-US" b="1" dirty="0"/>
              <a:t>slope</a:t>
            </a:r>
            <a:r>
              <a:rPr lang="en-US" dirty="0"/>
              <a:t>).</a:t>
            </a:r>
          </a:p>
          <a:p>
            <a:pPr marL="514350" indent="-514350">
              <a:buFont typeface="+mj-lt"/>
              <a:buAutoNum type="arabicPeriod"/>
            </a:pPr>
            <a:r>
              <a:rPr lang="en-US" b="1" dirty="0"/>
              <a:t>Find the Best Line</a:t>
            </a:r>
            <a:r>
              <a:rPr lang="en-US" dirty="0"/>
              <a:t>: The algorithm helps you find the best values for 𝛽</a:t>
            </a:r>
            <a:r>
              <a:rPr lang="en-US" dirty="0" smtClean="0"/>
              <a:t>0​ </a:t>
            </a:r>
            <a:r>
              <a:rPr lang="en-US" dirty="0"/>
              <a:t>and 𝛽</a:t>
            </a:r>
            <a:r>
              <a:rPr lang="en-US" dirty="0" smtClean="0"/>
              <a:t>1​ </a:t>
            </a:r>
            <a:r>
              <a:rPr lang="en-US" dirty="0"/>
              <a:t>that make the formula fit your data as closely as possible. </a:t>
            </a:r>
          </a:p>
          <a:p>
            <a:pPr lvl="1"/>
            <a:r>
              <a:rPr lang="en-US" dirty="0" smtClean="0"/>
              <a:t>This </a:t>
            </a:r>
            <a:r>
              <a:rPr lang="en-US" dirty="0"/>
              <a:t>is done by minimizing the differences between the actual scores and the scores predicted by your formula.</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0015481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Linear Regression </a:t>
            </a:r>
            <a:r>
              <a:rPr lang="en-IN" b="1" dirty="0" smtClean="0"/>
              <a:t>Model</a:t>
            </a:r>
            <a:endParaRPr lang="en-IN" dirty="0"/>
          </a:p>
        </p:txBody>
      </p:sp>
      <p:sp>
        <p:nvSpPr>
          <p:cNvPr id="3" name="Content Placeholder 2"/>
          <p:cNvSpPr>
            <a:spLocks noGrp="1"/>
          </p:cNvSpPr>
          <p:nvPr>
            <p:ph idx="1"/>
          </p:nvPr>
        </p:nvSpPr>
        <p:spPr/>
        <p:txBody>
          <a:bodyPr/>
          <a:lstStyle/>
          <a:p>
            <a:r>
              <a:rPr lang="en-US" dirty="0"/>
              <a:t>Once you've used the algorithm to find the best 𝛽</a:t>
            </a:r>
            <a:r>
              <a:rPr lang="en-US" dirty="0" smtClean="0"/>
              <a:t>0​ </a:t>
            </a:r>
            <a:r>
              <a:rPr lang="en-US" dirty="0"/>
              <a:t>and 𝛽</a:t>
            </a:r>
            <a:r>
              <a:rPr lang="en-US" dirty="0" smtClean="0"/>
              <a:t>1​</a:t>
            </a:r>
            <a:r>
              <a:rPr lang="en-US" dirty="0"/>
              <a:t>, you get a specific formula. </a:t>
            </a:r>
            <a:endParaRPr lang="en-US" dirty="0" smtClean="0"/>
          </a:p>
          <a:p>
            <a:r>
              <a:rPr lang="en-US" sz="3600" b="1" dirty="0"/>
              <a:t>Score=𝛽0 + 𝛽1×Hours</a:t>
            </a:r>
            <a:endParaRPr lang="en-US" sz="3600" dirty="0" smtClean="0"/>
          </a:p>
          <a:p>
            <a:r>
              <a:rPr lang="en-US" dirty="0" smtClean="0"/>
              <a:t>This </a:t>
            </a:r>
            <a:r>
              <a:rPr lang="en-US" dirty="0"/>
              <a:t>formula is your </a:t>
            </a:r>
            <a:r>
              <a:rPr lang="en-US" b="1" dirty="0"/>
              <a:t>linear regression model</a:t>
            </a:r>
            <a:r>
              <a:rPr lang="en-US" dirty="0" smtClean="0"/>
              <a: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09016427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Example: </a:t>
            </a:r>
            <a:r>
              <a:rPr lang="en-US" dirty="0"/>
              <a:t>Let's say you collected the following data from past students</a:t>
            </a:r>
            <a:r>
              <a:rPr lang="en-US" dirty="0" smtClean="0"/>
              <a:t>:</a:t>
            </a:r>
            <a:endParaRPr lang="en-IN" dirty="0"/>
          </a:p>
        </p:txBody>
      </p:sp>
      <p:graphicFrame>
        <p:nvGraphicFramePr>
          <p:cNvPr id="4" name="Table 3"/>
          <p:cNvGraphicFramePr>
            <a:graphicFrameLocks noGrp="1"/>
          </p:cNvGraphicFramePr>
          <p:nvPr>
            <p:extLst/>
          </p:nvPr>
        </p:nvGraphicFramePr>
        <p:xfrm>
          <a:off x="838200" y="1917083"/>
          <a:ext cx="3360576" cy="2468880"/>
        </p:xfrm>
        <a:graphic>
          <a:graphicData uri="http://schemas.openxmlformats.org/drawingml/2006/table">
            <a:tbl>
              <a:tblPr/>
              <a:tblGrid>
                <a:gridCol w="1081727">
                  <a:extLst>
                    <a:ext uri="{9D8B030D-6E8A-4147-A177-3AD203B41FA5}">
                      <a16:colId xmlns:a16="http://schemas.microsoft.com/office/drawing/2014/main" val="1459709625"/>
                    </a:ext>
                  </a:extLst>
                </a:gridCol>
                <a:gridCol w="2278849">
                  <a:extLst>
                    <a:ext uri="{9D8B030D-6E8A-4147-A177-3AD203B41FA5}">
                      <a16:colId xmlns:a16="http://schemas.microsoft.com/office/drawing/2014/main" val="2231800611"/>
                    </a:ext>
                  </a:extLst>
                </a:gridCol>
              </a:tblGrid>
              <a:tr h="0">
                <a:tc>
                  <a:txBody>
                    <a:bodyPr/>
                    <a:lstStyle/>
                    <a:p>
                      <a:pPr fontAlgn="b"/>
                      <a:r>
                        <a:rPr lang="en-IN" b="1" dirty="0">
                          <a:effectLst/>
                        </a:rPr>
                        <a:t>Hours Studied</a:t>
                      </a:r>
                    </a:p>
                  </a:txBody>
                  <a:tcPr anchor="b">
                    <a:lnL w="7620" cap="flat" cmpd="sng" algn="ctr">
                      <a:solidFill>
                        <a:srgbClr val="70A609"/>
                      </a:solidFill>
                      <a:prstDash val="solid"/>
                      <a:round/>
                      <a:headEnd type="none" w="med" len="med"/>
                      <a:tailEnd type="none" w="med" len="med"/>
                    </a:lnL>
                    <a:lnR w="7620" cap="flat" cmpd="sng" algn="ctr">
                      <a:solidFill>
                        <a:srgbClr val="70AC09"/>
                      </a:solidFill>
                      <a:prstDash val="solid"/>
                      <a:round/>
                      <a:headEnd type="none" w="med" len="med"/>
                      <a:tailEnd type="none" w="med" len="med"/>
                    </a:lnR>
                    <a:lnT w="7620" cap="flat" cmpd="sng" algn="ctr">
                      <a:solidFill>
                        <a:srgbClr val="70A609"/>
                      </a:solidFill>
                      <a:prstDash val="solid"/>
                      <a:round/>
                      <a:headEnd type="none" w="med" len="med"/>
                      <a:tailEnd type="none" w="med" len="med"/>
                    </a:lnT>
                    <a:lnB w="12700" cap="flat" cmpd="sng" algn="ctr">
                      <a:solidFill>
                        <a:srgbClr val="90AA09"/>
                      </a:solidFill>
                      <a:prstDash val="solid"/>
                      <a:round/>
                      <a:headEnd type="none" w="med" len="med"/>
                      <a:tailEnd type="none" w="med" len="med"/>
                    </a:lnB>
                    <a:solidFill>
                      <a:srgbClr val="FFFFFF"/>
                    </a:solidFill>
                  </a:tcPr>
                </a:tc>
                <a:tc>
                  <a:txBody>
                    <a:bodyPr/>
                    <a:lstStyle/>
                    <a:p>
                      <a:pPr fontAlgn="b"/>
                      <a:r>
                        <a:rPr lang="en-IN" b="1">
                          <a:effectLst/>
                        </a:rPr>
                        <a:t>Exam Score</a:t>
                      </a:r>
                    </a:p>
                  </a:txBody>
                  <a:tcPr anchor="b">
                    <a:lnL w="7620" cap="flat" cmpd="sng" algn="ctr">
                      <a:solidFill>
                        <a:srgbClr val="70AC09"/>
                      </a:solidFill>
                      <a:prstDash val="solid"/>
                      <a:round/>
                      <a:headEnd type="none" w="med" len="med"/>
                      <a:tailEnd type="none" w="med" len="med"/>
                    </a:lnL>
                    <a:lnR w="7620" cap="flat" cmpd="sng" algn="ctr">
                      <a:solidFill>
                        <a:srgbClr val="70AC09"/>
                      </a:solidFill>
                      <a:prstDash val="solid"/>
                      <a:round/>
                      <a:headEnd type="none" w="med" len="med"/>
                      <a:tailEnd type="none" w="med" len="med"/>
                    </a:lnR>
                    <a:lnT w="7620" cap="flat" cmpd="sng" algn="ctr">
                      <a:solidFill>
                        <a:srgbClr val="70AC09"/>
                      </a:solidFill>
                      <a:prstDash val="solid"/>
                      <a:round/>
                      <a:headEnd type="none" w="med" len="med"/>
                      <a:tailEnd type="none" w="med" len="med"/>
                    </a:lnT>
                    <a:lnB w="12700" cap="flat" cmpd="sng" algn="ctr">
                      <a:solidFill>
                        <a:srgbClr val="00A409"/>
                      </a:solidFill>
                      <a:prstDash val="solid"/>
                      <a:round/>
                      <a:headEnd type="none" w="med" len="med"/>
                      <a:tailEnd type="none" w="med" len="med"/>
                    </a:lnB>
                    <a:solidFill>
                      <a:srgbClr val="FFFFFF"/>
                    </a:solidFill>
                  </a:tcPr>
                </a:tc>
                <a:extLst>
                  <a:ext uri="{0D108BD9-81ED-4DB2-BD59-A6C34878D82A}">
                    <a16:rowId xmlns:a16="http://schemas.microsoft.com/office/drawing/2014/main" val="3337526237"/>
                  </a:ext>
                </a:extLst>
              </a:tr>
              <a:tr h="0">
                <a:tc>
                  <a:txBody>
                    <a:bodyPr/>
                    <a:lstStyle/>
                    <a:p>
                      <a:pPr fontAlgn="base"/>
                      <a:r>
                        <a:rPr lang="en-IN">
                          <a:effectLst/>
                        </a:rPr>
                        <a:t>1</a:t>
                      </a:r>
                    </a:p>
                  </a:txBody>
                  <a:tcPr anchor="ctr">
                    <a:lnL w="7620" cap="flat" cmpd="sng" algn="ctr">
                      <a:solidFill>
                        <a:srgbClr val="90AA09"/>
                      </a:solidFill>
                      <a:prstDash val="solid"/>
                      <a:round/>
                      <a:headEnd type="none" w="med" len="med"/>
                      <a:tailEnd type="none" w="med" len="med"/>
                    </a:lnL>
                    <a:lnR w="7620" cap="flat" cmpd="sng" algn="ctr">
                      <a:solidFill>
                        <a:srgbClr val="00A409"/>
                      </a:solidFill>
                      <a:prstDash val="solid"/>
                      <a:round/>
                      <a:headEnd type="none" w="med" len="med"/>
                      <a:tailEnd type="none" w="med" len="med"/>
                    </a:lnR>
                    <a:lnT w="12700" cap="flat" cmpd="sng" algn="ctr">
                      <a:solidFill>
                        <a:srgbClr val="90AA09"/>
                      </a:solidFill>
                      <a:prstDash val="solid"/>
                      <a:round/>
                      <a:headEnd type="none" w="med" len="med"/>
                      <a:tailEnd type="none" w="med" len="med"/>
                    </a:lnT>
                    <a:lnB w="12700" cap="flat" cmpd="sng" algn="ctr">
                      <a:solidFill>
                        <a:srgbClr val="10A909"/>
                      </a:solidFill>
                      <a:prstDash val="solid"/>
                      <a:round/>
                      <a:headEnd type="none" w="med" len="med"/>
                      <a:tailEnd type="none" w="med" len="med"/>
                    </a:lnB>
                    <a:solidFill>
                      <a:srgbClr val="FFFFFF"/>
                    </a:solidFill>
                  </a:tcPr>
                </a:tc>
                <a:tc>
                  <a:txBody>
                    <a:bodyPr/>
                    <a:lstStyle/>
                    <a:p>
                      <a:pPr fontAlgn="base"/>
                      <a:r>
                        <a:rPr lang="en-IN" dirty="0">
                          <a:effectLst/>
                        </a:rPr>
                        <a:t>50</a:t>
                      </a:r>
                    </a:p>
                  </a:txBody>
                  <a:tcPr anchor="ctr">
                    <a:lnL w="7620" cap="flat" cmpd="sng" algn="ctr">
                      <a:solidFill>
                        <a:srgbClr val="00A409"/>
                      </a:solidFill>
                      <a:prstDash val="solid"/>
                      <a:round/>
                      <a:headEnd type="none" w="med" len="med"/>
                      <a:tailEnd type="none" w="med" len="med"/>
                    </a:lnL>
                    <a:lnR w="7620" cap="flat" cmpd="sng" algn="ctr">
                      <a:solidFill>
                        <a:srgbClr val="00A409"/>
                      </a:solidFill>
                      <a:prstDash val="solid"/>
                      <a:round/>
                      <a:headEnd type="none" w="med" len="med"/>
                      <a:tailEnd type="none" w="med" len="med"/>
                    </a:lnR>
                    <a:lnT w="12700" cap="flat" cmpd="sng" algn="ctr">
                      <a:solidFill>
                        <a:srgbClr val="00A409"/>
                      </a:solidFill>
                      <a:prstDash val="solid"/>
                      <a:round/>
                      <a:headEnd type="none" w="med" len="med"/>
                      <a:tailEnd type="none" w="med" len="med"/>
                    </a:lnT>
                    <a:lnB w="12700" cap="flat" cmpd="sng" algn="ctr">
                      <a:solidFill>
                        <a:srgbClr val="60A409"/>
                      </a:solidFill>
                      <a:prstDash val="solid"/>
                      <a:round/>
                      <a:headEnd type="none" w="med" len="med"/>
                      <a:tailEnd type="none" w="med" len="med"/>
                    </a:lnB>
                    <a:solidFill>
                      <a:srgbClr val="FFFFFF"/>
                    </a:solidFill>
                  </a:tcPr>
                </a:tc>
                <a:extLst>
                  <a:ext uri="{0D108BD9-81ED-4DB2-BD59-A6C34878D82A}">
                    <a16:rowId xmlns:a16="http://schemas.microsoft.com/office/drawing/2014/main" val="2467293952"/>
                  </a:ext>
                </a:extLst>
              </a:tr>
              <a:tr h="0">
                <a:tc>
                  <a:txBody>
                    <a:bodyPr/>
                    <a:lstStyle/>
                    <a:p>
                      <a:pPr fontAlgn="base"/>
                      <a:r>
                        <a:rPr lang="en-IN" dirty="0">
                          <a:effectLst/>
                        </a:rPr>
                        <a:t>2</a:t>
                      </a:r>
                    </a:p>
                  </a:txBody>
                  <a:tcPr anchor="ctr">
                    <a:lnL w="7620" cap="flat" cmpd="sng" algn="ctr">
                      <a:solidFill>
                        <a:srgbClr val="10A909"/>
                      </a:solidFill>
                      <a:prstDash val="solid"/>
                      <a:round/>
                      <a:headEnd type="none" w="med" len="med"/>
                      <a:tailEnd type="none" w="med" len="med"/>
                    </a:lnL>
                    <a:lnR w="7620" cap="flat" cmpd="sng" algn="ctr">
                      <a:solidFill>
                        <a:srgbClr val="60A409"/>
                      </a:solidFill>
                      <a:prstDash val="solid"/>
                      <a:round/>
                      <a:headEnd type="none" w="med" len="med"/>
                      <a:tailEnd type="none" w="med" len="med"/>
                    </a:lnR>
                    <a:lnT w="12700" cap="flat" cmpd="sng" algn="ctr">
                      <a:solidFill>
                        <a:srgbClr val="10A909"/>
                      </a:solidFill>
                      <a:prstDash val="solid"/>
                      <a:round/>
                      <a:headEnd type="none" w="med" len="med"/>
                      <a:tailEnd type="none" w="med" len="med"/>
                    </a:lnT>
                    <a:lnB w="12700" cap="flat" cmpd="sng" algn="ctr">
                      <a:solidFill>
                        <a:srgbClr val="70AC09"/>
                      </a:solidFill>
                      <a:prstDash val="solid"/>
                      <a:round/>
                      <a:headEnd type="none" w="med" len="med"/>
                      <a:tailEnd type="none" w="med" len="med"/>
                    </a:lnB>
                    <a:solidFill>
                      <a:srgbClr val="FFFFFF"/>
                    </a:solidFill>
                  </a:tcPr>
                </a:tc>
                <a:tc>
                  <a:txBody>
                    <a:bodyPr/>
                    <a:lstStyle/>
                    <a:p>
                      <a:pPr fontAlgn="base"/>
                      <a:r>
                        <a:rPr lang="en-IN">
                          <a:effectLst/>
                        </a:rPr>
                        <a:t>55</a:t>
                      </a:r>
                    </a:p>
                  </a:txBody>
                  <a:tcPr anchor="ctr">
                    <a:lnL w="7620" cap="flat" cmpd="sng" algn="ctr">
                      <a:solidFill>
                        <a:srgbClr val="60A409"/>
                      </a:solidFill>
                      <a:prstDash val="solid"/>
                      <a:round/>
                      <a:headEnd type="none" w="med" len="med"/>
                      <a:tailEnd type="none" w="med" len="med"/>
                    </a:lnL>
                    <a:lnR w="7620" cap="flat" cmpd="sng" algn="ctr">
                      <a:solidFill>
                        <a:srgbClr val="60A409"/>
                      </a:solidFill>
                      <a:prstDash val="solid"/>
                      <a:round/>
                      <a:headEnd type="none" w="med" len="med"/>
                      <a:tailEnd type="none" w="med" len="med"/>
                    </a:lnR>
                    <a:lnT w="12700" cap="flat" cmpd="sng" algn="ctr">
                      <a:solidFill>
                        <a:srgbClr val="60A409"/>
                      </a:solidFill>
                      <a:prstDash val="solid"/>
                      <a:round/>
                      <a:headEnd type="none" w="med" len="med"/>
                      <a:tailEnd type="none" w="med" len="med"/>
                    </a:lnT>
                    <a:lnB w="12700" cap="flat" cmpd="sng" algn="ctr">
                      <a:solidFill>
                        <a:srgbClr val="A0A309"/>
                      </a:solidFill>
                      <a:prstDash val="solid"/>
                      <a:round/>
                      <a:headEnd type="none" w="med" len="med"/>
                      <a:tailEnd type="none" w="med" len="med"/>
                    </a:lnB>
                    <a:solidFill>
                      <a:srgbClr val="FFFFFF"/>
                    </a:solidFill>
                  </a:tcPr>
                </a:tc>
                <a:extLst>
                  <a:ext uri="{0D108BD9-81ED-4DB2-BD59-A6C34878D82A}">
                    <a16:rowId xmlns:a16="http://schemas.microsoft.com/office/drawing/2014/main" val="296599806"/>
                  </a:ext>
                </a:extLst>
              </a:tr>
              <a:tr h="0">
                <a:tc>
                  <a:txBody>
                    <a:bodyPr/>
                    <a:lstStyle/>
                    <a:p>
                      <a:pPr fontAlgn="base"/>
                      <a:r>
                        <a:rPr lang="en-IN">
                          <a:effectLst/>
                        </a:rPr>
                        <a:t>3</a:t>
                      </a:r>
                    </a:p>
                  </a:txBody>
                  <a:tcPr anchor="ctr">
                    <a:lnL w="7620" cap="flat" cmpd="sng" algn="ctr">
                      <a:solidFill>
                        <a:srgbClr val="70AC09"/>
                      </a:solidFill>
                      <a:prstDash val="solid"/>
                      <a:round/>
                      <a:headEnd type="none" w="med" len="med"/>
                      <a:tailEnd type="none" w="med" len="med"/>
                    </a:lnL>
                    <a:lnR w="7620" cap="flat" cmpd="sng" algn="ctr">
                      <a:solidFill>
                        <a:srgbClr val="A0A309"/>
                      </a:solidFill>
                      <a:prstDash val="solid"/>
                      <a:round/>
                      <a:headEnd type="none" w="med" len="med"/>
                      <a:tailEnd type="none" w="med" len="med"/>
                    </a:lnR>
                    <a:lnT w="12700" cap="flat" cmpd="sng" algn="ctr">
                      <a:solidFill>
                        <a:srgbClr val="70AC09"/>
                      </a:solidFill>
                      <a:prstDash val="solid"/>
                      <a:round/>
                      <a:headEnd type="none" w="med" len="med"/>
                      <a:tailEnd type="none" w="med" len="med"/>
                    </a:lnT>
                    <a:lnB w="12700" cap="flat" cmpd="sng" algn="ctr">
                      <a:solidFill>
                        <a:srgbClr val="30AA09"/>
                      </a:solidFill>
                      <a:prstDash val="solid"/>
                      <a:round/>
                      <a:headEnd type="none" w="med" len="med"/>
                      <a:tailEnd type="none" w="med" len="med"/>
                    </a:lnB>
                    <a:solidFill>
                      <a:srgbClr val="FFFFFF"/>
                    </a:solidFill>
                  </a:tcPr>
                </a:tc>
                <a:tc>
                  <a:txBody>
                    <a:bodyPr/>
                    <a:lstStyle/>
                    <a:p>
                      <a:pPr fontAlgn="base"/>
                      <a:r>
                        <a:rPr lang="en-IN" dirty="0">
                          <a:effectLst/>
                        </a:rPr>
                        <a:t>60</a:t>
                      </a:r>
                    </a:p>
                  </a:txBody>
                  <a:tcPr anchor="ctr">
                    <a:lnL w="7620" cap="flat" cmpd="sng" algn="ctr">
                      <a:solidFill>
                        <a:srgbClr val="A0A309"/>
                      </a:solidFill>
                      <a:prstDash val="solid"/>
                      <a:round/>
                      <a:headEnd type="none" w="med" len="med"/>
                      <a:tailEnd type="none" w="med" len="med"/>
                    </a:lnL>
                    <a:lnR w="7620" cap="flat" cmpd="sng" algn="ctr">
                      <a:solidFill>
                        <a:srgbClr val="A0A309"/>
                      </a:solidFill>
                      <a:prstDash val="solid"/>
                      <a:round/>
                      <a:headEnd type="none" w="med" len="med"/>
                      <a:tailEnd type="none" w="med" len="med"/>
                    </a:lnR>
                    <a:lnT w="12700" cap="flat" cmpd="sng" algn="ctr">
                      <a:solidFill>
                        <a:srgbClr val="A0A309"/>
                      </a:solidFill>
                      <a:prstDash val="solid"/>
                      <a:round/>
                      <a:headEnd type="none" w="med" len="med"/>
                      <a:tailEnd type="none" w="med" len="med"/>
                    </a:lnT>
                    <a:lnB w="12700" cap="flat" cmpd="sng" algn="ctr">
                      <a:solidFill>
                        <a:srgbClr val="80A509"/>
                      </a:solidFill>
                      <a:prstDash val="solid"/>
                      <a:round/>
                      <a:headEnd type="none" w="med" len="med"/>
                      <a:tailEnd type="none" w="med" len="med"/>
                    </a:lnB>
                    <a:solidFill>
                      <a:srgbClr val="FFFFFF"/>
                    </a:solidFill>
                  </a:tcPr>
                </a:tc>
                <a:extLst>
                  <a:ext uri="{0D108BD9-81ED-4DB2-BD59-A6C34878D82A}">
                    <a16:rowId xmlns:a16="http://schemas.microsoft.com/office/drawing/2014/main" val="2626423996"/>
                  </a:ext>
                </a:extLst>
              </a:tr>
              <a:tr h="0">
                <a:tc>
                  <a:txBody>
                    <a:bodyPr/>
                    <a:lstStyle/>
                    <a:p>
                      <a:pPr fontAlgn="base"/>
                      <a:r>
                        <a:rPr lang="en-IN">
                          <a:effectLst/>
                        </a:rPr>
                        <a:t>4</a:t>
                      </a:r>
                    </a:p>
                  </a:txBody>
                  <a:tcPr anchor="ctr">
                    <a:lnL w="7620" cap="flat" cmpd="sng" algn="ctr">
                      <a:solidFill>
                        <a:srgbClr val="30AA09"/>
                      </a:solidFill>
                      <a:prstDash val="solid"/>
                      <a:round/>
                      <a:headEnd type="none" w="med" len="med"/>
                      <a:tailEnd type="none" w="med" len="med"/>
                    </a:lnL>
                    <a:lnR w="7620" cap="flat" cmpd="sng" algn="ctr">
                      <a:solidFill>
                        <a:srgbClr val="80A509"/>
                      </a:solidFill>
                      <a:prstDash val="solid"/>
                      <a:round/>
                      <a:headEnd type="none" w="med" len="med"/>
                      <a:tailEnd type="none" w="med" len="med"/>
                    </a:lnR>
                    <a:lnT w="12700" cap="flat" cmpd="sng" algn="ctr">
                      <a:solidFill>
                        <a:srgbClr val="30AA09"/>
                      </a:solidFill>
                      <a:prstDash val="solid"/>
                      <a:round/>
                      <a:headEnd type="none" w="med" len="med"/>
                      <a:tailEnd type="none" w="med" len="med"/>
                    </a:lnT>
                    <a:lnB w="12700" cap="flat" cmpd="sng" algn="ctr">
                      <a:solidFill>
                        <a:srgbClr val="E0A509"/>
                      </a:solidFill>
                      <a:prstDash val="solid"/>
                      <a:round/>
                      <a:headEnd type="none" w="med" len="med"/>
                      <a:tailEnd type="none" w="med" len="med"/>
                    </a:lnB>
                    <a:solidFill>
                      <a:srgbClr val="FFFFFF"/>
                    </a:solidFill>
                  </a:tcPr>
                </a:tc>
                <a:tc>
                  <a:txBody>
                    <a:bodyPr/>
                    <a:lstStyle/>
                    <a:p>
                      <a:pPr fontAlgn="base"/>
                      <a:r>
                        <a:rPr lang="en-IN">
                          <a:effectLst/>
                        </a:rPr>
                        <a:t>65</a:t>
                      </a:r>
                    </a:p>
                  </a:txBody>
                  <a:tcPr anchor="ctr">
                    <a:lnL w="7620" cap="flat" cmpd="sng" algn="ctr">
                      <a:solidFill>
                        <a:srgbClr val="80A509"/>
                      </a:solidFill>
                      <a:prstDash val="solid"/>
                      <a:round/>
                      <a:headEnd type="none" w="med" len="med"/>
                      <a:tailEnd type="none" w="med" len="med"/>
                    </a:lnL>
                    <a:lnR w="7620" cap="flat" cmpd="sng" algn="ctr">
                      <a:solidFill>
                        <a:srgbClr val="80A509"/>
                      </a:solidFill>
                      <a:prstDash val="solid"/>
                      <a:round/>
                      <a:headEnd type="none" w="med" len="med"/>
                      <a:tailEnd type="none" w="med" len="med"/>
                    </a:lnR>
                    <a:lnT w="12700" cap="flat" cmpd="sng" algn="ctr">
                      <a:solidFill>
                        <a:srgbClr val="80A509"/>
                      </a:solidFill>
                      <a:prstDash val="solid"/>
                      <a:round/>
                      <a:headEnd type="none" w="med" len="med"/>
                      <a:tailEnd type="none" w="med" len="med"/>
                    </a:lnT>
                    <a:lnB w="12700" cap="flat" cmpd="sng" algn="ctr">
                      <a:solidFill>
                        <a:srgbClr val="B0B109"/>
                      </a:solidFill>
                      <a:prstDash val="solid"/>
                      <a:round/>
                      <a:headEnd type="none" w="med" len="med"/>
                      <a:tailEnd type="none" w="med" len="med"/>
                    </a:lnB>
                    <a:solidFill>
                      <a:srgbClr val="FFFFFF"/>
                    </a:solidFill>
                  </a:tcPr>
                </a:tc>
                <a:extLst>
                  <a:ext uri="{0D108BD9-81ED-4DB2-BD59-A6C34878D82A}">
                    <a16:rowId xmlns:a16="http://schemas.microsoft.com/office/drawing/2014/main" val="3159829259"/>
                  </a:ext>
                </a:extLst>
              </a:tr>
              <a:tr h="0">
                <a:tc>
                  <a:txBody>
                    <a:bodyPr/>
                    <a:lstStyle/>
                    <a:p>
                      <a:pPr fontAlgn="base"/>
                      <a:r>
                        <a:rPr lang="en-IN">
                          <a:effectLst/>
                        </a:rPr>
                        <a:t>5</a:t>
                      </a:r>
                    </a:p>
                  </a:txBody>
                  <a:tcPr anchor="ctr">
                    <a:lnL w="7620" cap="flat" cmpd="sng" algn="ctr">
                      <a:solidFill>
                        <a:srgbClr val="E0A509"/>
                      </a:solidFill>
                      <a:prstDash val="solid"/>
                      <a:round/>
                      <a:headEnd type="none" w="med" len="med"/>
                      <a:tailEnd type="none" w="med" len="med"/>
                    </a:lnL>
                    <a:lnR w="7620" cap="flat" cmpd="sng" algn="ctr">
                      <a:solidFill>
                        <a:srgbClr val="B0B109"/>
                      </a:solidFill>
                      <a:prstDash val="solid"/>
                      <a:round/>
                      <a:headEnd type="none" w="med" len="med"/>
                      <a:tailEnd type="none" w="med" len="med"/>
                    </a:lnR>
                    <a:lnT w="12700" cap="flat" cmpd="sng" algn="ctr">
                      <a:solidFill>
                        <a:srgbClr val="E0A509"/>
                      </a:solidFill>
                      <a:prstDash val="solid"/>
                      <a:round/>
                      <a:headEnd type="none" w="med" len="med"/>
                      <a:tailEnd type="none" w="med" len="med"/>
                    </a:lnT>
                    <a:lnB w="7620" cap="flat" cmpd="sng" algn="ctr">
                      <a:solidFill>
                        <a:srgbClr val="E0A509"/>
                      </a:solidFill>
                      <a:prstDash val="solid"/>
                      <a:round/>
                      <a:headEnd type="none" w="med" len="med"/>
                      <a:tailEnd type="none" w="med" len="med"/>
                    </a:lnB>
                    <a:solidFill>
                      <a:srgbClr val="FFFFFF"/>
                    </a:solidFill>
                  </a:tcPr>
                </a:tc>
                <a:tc>
                  <a:txBody>
                    <a:bodyPr/>
                    <a:lstStyle/>
                    <a:p>
                      <a:pPr fontAlgn="base"/>
                      <a:r>
                        <a:rPr lang="en-IN" dirty="0">
                          <a:effectLst/>
                        </a:rPr>
                        <a:t>70</a:t>
                      </a:r>
                    </a:p>
                  </a:txBody>
                  <a:tcPr anchor="ctr">
                    <a:lnL w="7620" cap="flat" cmpd="sng" algn="ctr">
                      <a:solidFill>
                        <a:srgbClr val="B0B109"/>
                      </a:solidFill>
                      <a:prstDash val="solid"/>
                      <a:round/>
                      <a:headEnd type="none" w="med" len="med"/>
                      <a:tailEnd type="none" w="med" len="med"/>
                    </a:lnL>
                    <a:lnR w="7620" cap="flat" cmpd="sng" algn="ctr">
                      <a:solidFill>
                        <a:srgbClr val="B0B109"/>
                      </a:solidFill>
                      <a:prstDash val="solid"/>
                      <a:round/>
                      <a:headEnd type="none" w="med" len="med"/>
                      <a:tailEnd type="none" w="med" len="med"/>
                    </a:lnR>
                    <a:lnT w="12700" cap="flat" cmpd="sng" algn="ctr">
                      <a:solidFill>
                        <a:srgbClr val="B0B109"/>
                      </a:solidFill>
                      <a:prstDash val="solid"/>
                      <a:round/>
                      <a:headEnd type="none" w="med" len="med"/>
                      <a:tailEnd type="none" w="med" len="med"/>
                    </a:lnT>
                    <a:lnB w="7620" cap="flat" cmpd="sng" algn="ctr">
                      <a:solidFill>
                        <a:srgbClr val="B0B109"/>
                      </a:solidFill>
                      <a:prstDash val="solid"/>
                      <a:round/>
                      <a:headEnd type="none" w="med" len="med"/>
                      <a:tailEnd type="none" w="med" len="med"/>
                    </a:lnB>
                    <a:solidFill>
                      <a:srgbClr val="FFFFFF"/>
                    </a:solidFill>
                  </a:tcPr>
                </a:tc>
                <a:extLst>
                  <a:ext uri="{0D108BD9-81ED-4DB2-BD59-A6C34878D82A}">
                    <a16:rowId xmlns:a16="http://schemas.microsoft.com/office/drawing/2014/main" val="2348092047"/>
                  </a:ext>
                </a:extLst>
              </a:tr>
            </a:tbl>
          </a:graphicData>
        </a:graphic>
      </p:graphicFrame>
      <p:pic>
        <p:nvPicPr>
          <p:cNvPr id="6" name="Picture 5"/>
          <p:cNvPicPr>
            <a:picLocks noChangeAspect="1"/>
          </p:cNvPicPr>
          <p:nvPr/>
        </p:nvPicPr>
        <p:blipFill>
          <a:blip r:embed="rId2"/>
          <a:stretch>
            <a:fillRect/>
          </a:stretch>
        </p:blipFill>
        <p:spPr>
          <a:xfrm>
            <a:off x="5587482" y="1560836"/>
            <a:ext cx="6187751" cy="4978777"/>
          </a:xfrm>
          <a:prstGeom prst="rect">
            <a:avLst/>
          </a:prstGeom>
        </p:spPr>
      </p:pic>
      <p:sp>
        <p:nvSpPr>
          <p:cNvPr id="7" name="Rectangle 6"/>
          <p:cNvSpPr/>
          <p:nvPr/>
        </p:nvSpPr>
        <p:spPr>
          <a:xfrm>
            <a:off x="213050" y="4727902"/>
            <a:ext cx="5374432" cy="584775"/>
          </a:xfrm>
          <a:prstGeom prst="rect">
            <a:avLst/>
          </a:prstGeom>
        </p:spPr>
        <p:txBody>
          <a:bodyPr wrap="square">
            <a:spAutoFit/>
          </a:bodyPr>
          <a:lstStyle/>
          <a:p>
            <a:r>
              <a:rPr lang="en-IN" sz="3200" dirty="0" smtClean="0">
                <a:solidFill>
                  <a:srgbClr val="0D0D0D"/>
                </a:solidFill>
                <a:latin typeface="KaTeX_Main"/>
              </a:rPr>
              <a:t>Model: </a:t>
            </a:r>
            <a:r>
              <a:rPr lang="en-IN" sz="3200" b="1" dirty="0" smtClean="0">
                <a:solidFill>
                  <a:srgbClr val="0D0D0D"/>
                </a:solidFill>
                <a:latin typeface="KaTeX_Main"/>
              </a:rPr>
              <a:t>Score=45+5×Hours</a:t>
            </a:r>
            <a:endParaRPr lang="en-IN" sz="3200" b="1" dirty="0"/>
          </a:p>
        </p:txBody>
      </p:sp>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266914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Types/Classes of Data Science Algorithms</a:t>
            </a:r>
            <a:endParaRPr lang="en-IN" b="1" dirty="0"/>
          </a:p>
        </p:txBody>
      </p:sp>
      <p:sp>
        <p:nvSpPr>
          <p:cNvPr id="3" name="Content Placeholder 2"/>
          <p:cNvSpPr>
            <a:spLocks noGrp="1"/>
          </p:cNvSpPr>
          <p:nvPr>
            <p:ph idx="1"/>
          </p:nvPr>
        </p:nvSpPr>
        <p:spPr>
          <a:xfrm>
            <a:off x="838200" y="1825625"/>
            <a:ext cx="10515600" cy="3866048"/>
          </a:xfrm>
        </p:spPr>
        <p:txBody>
          <a:bodyPr>
            <a:noAutofit/>
          </a:bodyPr>
          <a:lstStyle/>
          <a:p>
            <a:pPr marL="514350" indent="-514350">
              <a:buFont typeface="+mj-lt"/>
              <a:buAutoNum type="arabicPeriod"/>
            </a:pPr>
            <a:r>
              <a:rPr lang="en-US" sz="3200" b="1" dirty="0" smtClean="0"/>
              <a:t>Data Engineering Algorithms </a:t>
            </a:r>
          </a:p>
          <a:p>
            <a:pPr lvl="1"/>
            <a:r>
              <a:rPr lang="en-US" sz="2800" b="1" dirty="0" smtClean="0"/>
              <a:t>Data </a:t>
            </a:r>
            <a:r>
              <a:rPr lang="en-US" sz="2800" b="1" dirty="0"/>
              <a:t>munging, preparation, and processing </a:t>
            </a:r>
            <a:r>
              <a:rPr lang="en-US" sz="2800" b="1" dirty="0" smtClean="0"/>
              <a:t>algorithms</a:t>
            </a:r>
            <a:r>
              <a:rPr lang="en-US" sz="2800" dirty="0"/>
              <a:t>, such as </a:t>
            </a:r>
            <a:r>
              <a:rPr lang="en-US" sz="2800" b="1" dirty="0"/>
              <a:t>sorting, MapReduce, or </a:t>
            </a:r>
            <a:r>
              <a:rPr lang="en-US" sz="2800" b="1" dirty="0" err="1" smtClean="0"/>
              <a:t>Pregel</a:t>
            </a:r>
            <a:r>
              <a:rPr lang="en-US" sz="2800" dirty="0"/>
              <a:t>.</a:t>
            </a:r>
            <a:endParaRPr lang="en-US" sz="2800" dirty="0" smtClean="0"/>
          </a:p>
          <a:p>
            <a:pPr marL="514350" indent="-514350">
              <a:buFont typeface="+mj-lt"/>
              <a:buAutoNum type="arabicPeriod"/>
            </a:pPr>
            <a:r>
              <a:rPr lang="en-US" sz="3200" b="1" dirty="0"/>
              <a:t>Optimization algorithms</a:t>
            </a:r>
            <a:r>
              <a:rPr lang="en-US" sz="3200" dirty="0"/>
              <a:t> </a:t>
            </a:r>
            <a:endParaRPr lang="en-US" sz="3200" dirty="0" smtClean="0"/>
          </a:p>
          <a:p>
            <a:pPr marL="514350" indent="-514350">
              <a:buFont typeface="+mj-lt"/>
              <a:buAutoNum type="arabicPeriod"/>
            </a:pPr>
            <a:r>
              <a:rPr lang="en-US" sz="3200" b="1" dirty="0" smtClean="0"/>
              <a:t>Machine </a:t>
            </a:r>
            <a:r>
              <a:rPr lang="en-US" sz="3200" b="1" dirty="0"/>
              <a:t>learning </a:t>
            </a:r>
            <a:r>
              <a:rPr lang="en-US" sz="3200" b="1" dirty="0" smtClean="0"/>
              <a:t>algorithms.</a:t>
            </a:r>
            <a:endParaRPr lang="en-IN" sz="32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15606712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Machine Learning Algorithms</a:t>
            </a:r>
          </a:p>
        </p:txBody>
      </p:sp>
      <p:sp>
        <p:nvSpPr>
          <p:cNvPr id="3" name="Content Placeholder 2"/>
          <p:cNvSpPr>
            <a:spLocks noGrp="1"/>
          </p:cNvSpPr>
          <p:nvPr>
            <p:ph idx="1"/>
          </p:nvPr>
        </p:nvSpPr>
        <p:spPr/>
        <p:txBody>
          <a:bodyPr/>
          <a:lstStyle/>
          <a:p>
            <a:r>
              <a:rPr lang="en-US" b="1" dirty="0"/>
              <a:t>Machine learning algorithms </a:t>
            </a:r>
            <a:r>
              <a:rPr lang="en-US" dirty="0"/>
              <a:t>are largely used to </a:t>
            </a:r>
            <a:r>
              <a:rPr lang="en-US" b="1" dirty="0"/>
              <a:t>predict, classify, or cluster</a:t>
            </a:r>
            <a:r>
              <a:rPr lang="en-US" dirty="0" smtClean="0"/>
              <a:t>. </a:t>
            </a:r>
          </a:p>
          <a:p>
            <a:r>
              <a:rPr lang="en-IN" b="1" dirty="0"/>
              <a:t>Overlaps with statistical </a:t>
            </a:r>
            <a:r>
              <a:rPr lang="en-IN" b="1" dirty="0" err="1"/>
              <a:t>modeling</a:t>
            </a:r>
            <a:r>
              <a:rPr lang="en-IN" dirty="0"/>
              <a:t>.</a:t>
            </a:r>
          </a:p>
          <a:p>
            <a:r>
              <a:rPr lang="en-US" b="1" dirty="0"/>
              <a:t>Statistical Modeling</a:t>
            </a:r>
            <a:r>
              <a:rPr lang="en-US" dirty="0"/>
              <a:t>: Originates from statistics departments.</a:t>
            </a:r>
          </a:p>
          <a:p>
            <a:r>
              <a:rPr lang="en-US" b="1" dirty="0"/>
              <a:t>Machine Learning Algorithms</a:t>
            </a:r>
            <a:r>
              <a:rPr lang="en-US" dirty="0"/>
              <a:t>: Rooted in </a:t>
            </a:r>
            <a:r>
              <a:rPr lang="en-US" b="1" dirty="0"/>
              <a:t>computer science departments</a:t>
            </a:r>
            <a:r>
              <a:rPr lang="en-US" dirty="0"/>
              <a:t>.</a:t>
            </a:r>
          </a:p>
          <a:p>
            <a:r>
              <a:rPr lang="en-US" dirty="0"/>
              <a:t>Some techniques belong to both </a:t>
            </a:r>
            <a:r>
              <a:rPr lang="en-US" dirty="0" smtClean="0"/>
              <a:t>fields: </a:t>
            </a:r>
          </a:p>
          <a:p>
            <a:pPr lvl="1"/>
            <a:r>
              <a:rPr lang="en-US" b="1" dirty="0" smtClean="0"/>
              <a:t>Example</a:t>
            </a:r>
            <a:r>
              <a:rPr lang="en-US" b="1" dirty="0"/>
              <a:t>:</a:t>
            </a:r>
            <a:r>
              <a:rPr lang="en-US" dirty="0"/>
              <a:t> </a:t>
            </a:r>
            <a:r>
              <a:rPr lang="en-US" b="1" dirty="0"/>
              <a:t>Linear Regression (found in both machine learning and statistics)</a:t>
            </a:r>
          </a:p>
          <a:p>
            <a:endParaRPr lang="en-US"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69619436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91" y="383786"/>
            <a:ext cx="10608907" cy="819863"/>
          </a:xfrm>
          <a:solidFill>
            <a:schemeClr val="accent2">
              <a:lumMod val="20000"/>
              <a:lumOff val="80000"/>
            </a:schemeClr>
          </a:solidFill>
        </p:spPr>
        <p:txBody>
          <a:bodyPr>
            <a:normAutofit/>
          </a:bodyPr>
          <a:lstStyle/>
          <a:p>
            <a:r>
              <a:rPr lang="en-US" b="1" dirty="0"/>
              <a:t>Key Differences and Cultural </a:t>
            </a:r>
            <a:r>
              <a:rPr lang="en-US" b="1" dirty="0" smtClean="0"/>
              <a:t>Approaches</a:t>
            </a:r>
            <a:endParaRPr lang="en-IN" dirty="0"/>
          </a:p>
        </p:txBody>
      </p:sp>
      <p:graphicFrame>
        <p:nvGraphicFramePr>
          <p:cNvPr id="4" name="Table 3"/>
          <p:cNvGraphicFramePr>
            <a:graphicFrameLocks noGrp="1"/>
          </p:cNvGraphicFramePr>
          <p:nvPr>
            <p:extLst/>
          </p:nvPr>
        </p:nvGraphicFramePr>
        <p:xfrm>
          <a:off x="502298" y="1574430"/>
          <a:ext cx="10515600" cy="4696206"/>
        </p:xfrm>
        <a:graphic>
          <a:graphicData uri="http://schemas.openxmlformats.org/drawingml/2006/table">
            <a:tbl>
              <a:tblPr firstRow="1" firstCol="1" bandRow="1">
                <a:tableStyleId>{5940675A-B579-460E-94D1-54222C63F5DA}</a:tableStyleId>
              </a:tblPr>
              <a:tblGrid>
                <a:gridCol w="2978020">
                  <a:extLst>
                    <a:ext uri="{9D8B030D-6E8A-4147-A177-3AD203B41FA5}">
                      <a16:colId xmlns:a16="http://schemas.microsoft.com/office/drawing/2014/main" val="3600557479"/>
                    </a:ext>
                  </a:extLst>
                </a:gridCol>
                <a:gridCol w="4032380">
                  <a:extLst>
                    <a:ext uri="{9D8B030D-6E8A-4147-A177-3AD203B41FA5}">
                      <a16:colId xmlns:a16="http://schemas.microsoft.com/office/drawing/2014/main" val="1930377397"/>
                    </a:ext>
                  </a:extLst>
                </a:gridCol>
                <a:gridCol w="3505200">
                  <a:extLst>
                    <a:ext uri="{9D8B030D-6E8A-4147-A177-3AD203B41FA5}">
                      <a16:colId xmlns:a16="http://schemas.microsoft.com/office/drawing/2014/main" val="3466468924"/>
                    </a:ext>
                  </a:extLst>
                </a:gridCol>
              </a:tblGrid>
              <a:tr h="0">
                <a:tc>
                  <a:txBody>
                    <a:bodyPr/>
                    <a:lstStyle/>
                    <a:p>
                      <a:pPr>
                        <a:lnSpc>
                          <a:spcPct val="107000"/>
                        </a:lnSpc>
                        <a:spcAft>
                          <a:spcPts val="0"/>
                        </a:spcAft>
                      </a:pPr>
                      <a:r>
                        <a:rPr lang="en-IN" sz="2400" b="1" dirty="0">
                          <a:effectLst/>
                        </a:rPr>
                        <a:t>Parameters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b="1" dirty="0">
                          <a:effectLst/>
                        </a:rPr>
                        <a:t>Statisticians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b="1" dirty="0">
                          <a:effectLst/>
                        </a:rPr>
                        <a:t>Machine Learning </a:t>
                      </a:r>
                      <a:r>
                        <a:rPr lang="en-IN" sz="2400" b="1" dirty="0" smtClean="0">
                          <a:effectLst/>
                        </a:rPr>
                        <a:t>Software </a:t>
                      </a:r>
                      <a:r>
                        <a:rPr lang="en-IN" sz="2400" b="1" dirty="0">
                          <a:effectLst/>
                        </a:rPr>
                        <a:t>Engineers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3933476"/>
                  </a:ext>
                </a:extLst>
              </a:tr>
              <a:tr h="0">
                <a:tc>
                  <a:txBody>
                    <a:bodyPr/>
                    <a:lstStyle/>
                    <a:p>
                      <a:pPr>
                        <a:lnSpc>
                          <a:spcPct val="107000"/>
                        </a:lnSpc>
                        <a:spcAft>
                          <a:spcPts val="0"/>
                        </a:spcAft>
                      </a:pPr>
                      <a:r>
                        <a:rPr lang="en-IN" sz="2400" b="1" dirty="0">
                          <a:effectLst/>
                        </a:rPr>
                        <a:t>Interpreting Parameters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a:effectLst/>
                        </a:rPr>
                        <a:t>Real-world interpretations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a:effectLst/>
                        </a:rPr>
                        <a:t>Focus on predictive power</a:t>
                      </a:r>
                    </a:p>
                    <a:p>
                      <a:pPr>
                        <a:lnSpc>
                          <a:spcPct val="107000"/>
                        </a:lnSpc>
                        <a:spcAft>
                          <a:spcPts val="0"/>
                        </a:spcAft>
                      </a:pPr>
                      <a:r>
                        <a:rPr lang="en-IN" sz="2400">
                          <a:effectLst/>
                        </a:rPr>
                        <a:t> </a:t>
                      </a:r>
                      <a:endParaRPr lang="en-IN" sz="2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4560832"/>
                  </a:ext>
                </a:extLst>
              </a:tr>
              <a:tr h="0">
                <a:tc>
                  <a:txBody>
                    <a:bodyPr/>
                    <a:lstStyle/>
                    <a:p>
                      <a:pPr>
                        <a:lnSpc>
                          <a:spcPct val="107000"/>
                        </a:lnSpc>
                        <a:spcAft>
                          <a:spcPts val="0"/>
                        </a:spcAft>
                      </a:pPr>
                      <a:r>
                        <a:rPr lang="en-IN" sz="2400" b="1" dirty="0">
                          <a:effectLst/>
                        </a:rPr>
                        <a:t>Confidence Intervals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a:effectLst/>
                        </a:rPr>
                        <a:t>Use confidence intervals and posterior distributions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a:effectLst/>
                        </a:rPr>
                        <a:t>Often lack this notion</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5025213"/>
                  </a:ext>
                </a:extLst>
              </a:tr>
              <a:tr h="0">
                <a:tc>
                  <a:txBody>
                    <a:bodyPr/>
                    <a:lstStyle/>
                    <a:p>
                      <a:pPr>
                        <a:lnSpc>
                          <a:spcPct val="107000"/>
                        </a:lnSpc>
                        <a:spcAft>
                          <a:spcPts val="0"/>
                        </a:spcAft>
                      </a:pPr>
                      <a:r>
                        <a:rPr lang="en-IN" sz="2400" b="1" dirty="0">
                          <a:effectLst/>
                        </a:rPr>
                        <a:t>Explicit Assumptions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a:effectLst/>
                        </a:rPr>
                        <a:t>Make </a:t>
                      </a:r>
                      <a:r>
                        <a:rPr lang="en-IN" sz="2400" b="1" dirty="0">
                          <a:effectLst/>
                        </a:rPr>
                        <a:t>explicit assumptions </a:t>
                      </a:r>
                      <a:r>
                        <a:rPr lang="en-IN" sz="2400" dirty="0">
                          <a:effectLst/>
                        </a:rPr>
                        <a:t>about data distributions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a:effectLst/>
                        </a:rPr>
                        <a:t>Often </a:t>
                      </a:r>
                      <a:r>
                        <a:rPr lang="en-IN" sz="2400" b="1" dirty="0" smtClean="0">
                          <a:effectLst/>
                        </a:rPr>
                        <a:t>implicit</a:t>
                      </a:r>
                      <a:r>
                        <a:rPr lang="en-IN" sz="2400" dirty="0" smtClean="0">
                          <a:effectLst/>
                        </a:rPr>
                        <a:t> </a:t>
                      </a:r>
                      <a:r>
                        <a:rPr lang="en-IN" sz="2400" dirty="0">
                          <a:effectLst/>
                        </a:rPr>
                        <a:t>assumptions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1427587"/>
                  </a:ext>
                </a:extLst>
              </a:tr>
              <a:tr h="0">
                <a:tc>
                  <a:txBody>
                    <a:bodyPr/>
                    <a:lstStyle/>
                    <a:p>
                      <a:pPr>
                        <a:lnSpc>
                          <a:spcPct val="107000"/>
                        </a:lnSpc>
                        <a:spcAft>
                          <a:spcPts val="0"/>
                        </a:spcAft>
                      </a:pPr>
                      <a:r>
                        <a:rPr lang="en-IN" sz="2400" b="1" dirty="0">
                          <a:effectLst/>
                        </a:rPr>
                        <a:t>Cultural Approaches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a:effectLst/>
                        </a:rPr>
                        <a:t>Investigate uncertainty, </a:t>
                      </a:r>
                      <a:r>
                        <a:rPr lang="en-IN" sz="2400" b="1" dirty="0">
                          <a:effectLst/>
                        </a:rPr>
                        <a:t>never</a:t>
                      </a:r>
                      <a:r>
                        <a:rPr lang="en-IN" sz="2400" dirty="0">
                          <a:effectLst/>
                        </a:rPr>
                        <a:t> </a:t>
                      </a:r>
                      <a:r>
                        <a:rPr lang="en-IN" sz="2400" b="1" dirty="0">
                          <a:effectLst/>
                        </a:rPr>
                        <a:t>100% confident</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2400" dirty="0" smtClean="0">
                          <a:effectLst/>
                        </a:rPr>
                        <a:t>Focus </a:t>
                      </a:r>
                      <a:r>
                        <a:rPr lang="en-IN" sz="2400" dirty="0">
                          <a:effectLst/>
                        </a:rPr>
                        <a:t>on building </a:t>
                      </a:r>
                      <a:r>
                        <a:rPr lang="en-IN" sz="2400" b="1" dirty="0">
                          <a:effectLst/>
                        </a:rPr>
                        <a:t>predictive models</a:t>
                      </a:r>
                      <a:r>
                        <a:rPr lang="en-IN" sz="2400" dirty="0">
                          <a:effectLst/>
                        </a:rPr>
                        <a:t>, emphasize rapid iteration and </a:t>
                      </a:r>
                      <a:r>
                        <a:rPr lang="en-IN" sz="2400" b="1" dirty="0">
                          <a:effectLst/>
                        </a:rPr>
                        <a:t>fixing issues</a:t>
                      </a:r>
                      <a:endParaRPr lang="en-IN"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5155255"/>
                  </a:ext>
                </a:extLst>
              </a:tr>
            </a:tbl>
          </a:graphicData>
        </a:graphic>
      </p:graphicFrame>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47149385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Josh Wills' quote</a:t>
            </a:r>
          </a:p>
        </p:txBody>
      </p:sp>
      <p:sp>
        <p:nvSpPr>
          <p:cNvPr id="3" name="Content Placeholder 2"/>
          <p:cNvSpPr>
            <a:spLocks noGrp="1"/>
          </p:cNvSpPr>
          <p:nvPr>
            <p:ph idx="1"/>
          </p:nvPr>
        </p:nvSpPr>
        <p:spPr>
          <a:xfrm>
            <a:off x="735563" y="2394792"/>
            <a:ext cx="10515600" cy="2130555"/>
          </a:xfrm>
        </p:spPr>
        <p:txBody>
          <a:bodyPr>
            <a:normAutofit lnSpcReduction="10000"/>
          </a:bodyPr>
          <a:lstStyle/>
          <a:p>
            <a:pPr marL="0" indent="0">
              <a:buNone/>
            </a:pPr>
            <a:r>
              <a:rPr lang="en-IN" sz="4000" b="1" dirty="0" smtClean="0"/>
              <a:t>Data </a:t>
            </a:r>
            <a:r>
              <a:rPr lang="en-IN" sz="4000" b="1" dirty="0"/>
              <a:t>scientist (noun): </a:t>
            </a:r>
            <a:endParaRPr lang="en-IN" sz="4000" b="1" dirty="0" smtClean="0"/>
          </a:p>
          <a:p>
            <a:pPr marL="0" indent="0">
              <a:buNone/>
            </a:pPr>
            <a:r>
              <a:rPr lang="en-IN" sz="3600" dirty="0" smtClean="0"/>
              <a:t>Person </a:t>
            </a:r>
            <a:r>
              <a:rPr lang="en-IN" sz="3600" dirty="0"/>
              <a:t>who is better at statistics than any software engineer and better at software engineering than any statistician</a:t>
            </a:r>
            <a:r>
              <a:rPr lang="en-IN" sz="3600" dirty="0" smtClean="0"/>
              <a:t>.</a:t>
            </a:r>
            <a:endParaRPr lang="en-IN" sz="3600"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61479186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Three Basic Algorithms</a:t>
            </a: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Linear Regression</a:t>
            </a:r>
          </a:p>
          <a:p>
            <a:pPr marL="514350" indent="-514350">
              <a:buFont typeface="+mj-lt"/>
              <a:buAutoNum type="arabicPeriod"/>
            </a:pPr>
            <a:r>
              <a:rPr lang="en-US" dirty="0" smtClean="0"/>
              <a:t>KNN</a:t>
            </a:r>
          </a:p>
          <a:p>
            <a:pPr marL="514350" indent="-514350">
              <a:buFont typeface="+mj-lt"/>
              <a:buAutoNum type="arabicPeriod"/>
            </a:pPr>
            <a:r>
              <a:rPr lang="en-US" dirty="0" smtClean="0"/>
              <a:t>K Means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58584005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1. Linear Regression Algorithm</a:t>
            </a:r>
            <a:endParaRPr lang="en-IN" b="1" dirty="0"/>
          </a:p>
        </p:txBody>
      </p:sp>
      <p:sp>
        <p:nvSpPr>
          <p:cNvPr id="3" name="Content Placeholder 2"/>
          <p:cNvSpPr>
            <a:spLocks noGrp="1"/>
          </p:cNvSpPr>
          <p:nvPr>
            <p:ph idx="1"/>
          </p:nvPr>
        </p:nvSpPr>
        <p:spPr>
          <a:xfrm>
            <a:off x="727787" y="2101235"/>
            <a:ext cx="11084767" cy="3459810"/>
          </a:xfrm>
        </p:spPr>
        <p:txBody>
          <a:bodyPr>
            <a:normAutofit fontScale="92500"/>
          </a:bodyPr>
          <a:lstStyle/>
          <a:p>
            <a:pPr marL="514350" indent="-514350">
              <a:buFont typeface="+mj-lt"/>
              <a:buAutoNum type="arabicPeriod"/>
            </a:pPr>
            <a:r>
              <a:rPr lang="en-IN" b="1" dirty="0"/>
              <a:t>Collect Data</a:t>
            </a:r>
            <a:r>
              <a:rPr lang="en-IN" dirty="0"/>
              <a:t>: Gather data for the dependent and independent variables.</a:t>
            </a:r>
          </a:p>
          <a:p>
            <a:pPr marL="514350" indent="-514350">
              <a:buFont typeface="+mj-lt"/>
              <a:buAutoNum type="arabicPeriod"/>
            </a:pPr>
            <a:r>
              <a:rPr lang="en-IN" b="1" dirty="0"/>
              <a:t>Visualize Data</a:t>
            </a:r>
            <a:r>
              <a:rPr lang="en-IN" dirty="0"/>
              <a:t>: Plot the data to see if there is an apparent linear relationship.</a:t>
            </a:r>
          </a:p>
          <a:p>
            <a:pPr marL="514350" indent="-514350">
              <a:buFont typeface="+mj-lt"/>
              <a:buAutoNum type="arabicPeriod"/>
            </a:pPr>
            <a:r>
              <a:rPr lang="en-IN" b="1" dirty="0"/>
              <a:t>Fit the Model</a:t>
            </a:r>
            <a:r>
              <a:rPr lang="en-IN" dirty="0"/>
              <a:t>: Use the least squares method to find the best-fitting line.</a:t>
            </a:r>
          </a:p>
          <a:p>
            <a:pPr marL="514350" indent="-514350">
              <a:buFont typeface="+mj-lt"/>
              <a:buAutoNum type="arabicPeriod"/>
            </a:pPr>
            <a:r>
              <a:rPr lang="en-IN" b="1" dirty="0"/>
              <a:t>Evaluate the Model</a:t>
            </a:r>
            <a:r>
              <a:rPr lang="en-IN" dirty="0"/>
              <a:t>: Check how well the line fits the data using metrics like Mean Squared Error (MSE).</a:t>
            </a:r>
          </a:p>
          <a:p>
            <a:pPr marL="514350" indent="-514350">
              <a:buFont typeface="+mj-lt"/>
              <a:buAutoNum type="arabicPeriod"/>
            </a:pPr>
            <a:r>
              <a:rPr lang="en-IN" b="1" dirty="0"/>
              <a:t>Make Predictions</a:t>
            </a:r>
            <a:r>
              <a:rPr lang="en-IN" dirty="0"/>
              <a:t>: Use the fitted model to make predictions on new data.</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0584804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Example1:</a:t>
            </a:r>
            <a:endParaRPr lang="en-IN" b="1" dirty="0"/>
          </a:p>
        </p:txBody>
      </p:sp>
      <p:sp>
        <p:nvSpPr>
          <p:cNvPr id="3" name="Content Placeholder 2"/>
          <p:cNvSpPr>
            <a:spLocks noGrp="1"/>
          </p:cNvSpPr>
          <p:nvPr>
            <p:ph idx="1"/>
          </p:nvPr>
        </p:nvSpPr>
        <p:spPr>
          <a:xfrm>
            <a:off x="838199" y="1825625"/>
            <a:ext cx="11039669" cy="3240897"/>
          </a:xfrm>
        </p:spPr>
        <p:txBody>
          <a:bodyPr/>
          <a:lstStyle/>
          <a:p>
            <a:r>
              <a:rPr lang="en-US" dirty="0" smtClean="0"/>
              <a:t>Suppose </a:t>
            </a:r>
            <a:r>
              <a:rPr lang="en-US" dirty="0"/>
              <a:t>you </a:t>
            </a:r>
            <a:r>
              <a:rPr lang="en-US" b="1" dirty="0"/>
              <a:t>run a social networking </a:t>
            </a:r>
            <a:r>
              <a:rPr lang="en-US" dirty="0"/>
              <a:t>site that charges a monthly subscription </a:t>
            </a:r>
            <a:r>
              <a:rPr lang="en-US" b="1" dirty="0"/>
              <a:t>fee of $25</a:t>
            </a:r>
            <a:r>
              <a:rPr lang="en-US" dirty="0"/>
              <a:t>, and that this is your only source of revenue. </a:t>
            </a:r>
            <a:endParaRPr lang="en-US" dirty="0" smtClean="0"/>
          </a:p>
          <a:p>
            <a:r>
              <a:rPr lang="en-US" dirty="0" smtClean="0"/>
              <a:t>Each </a:t>
            </a:r>
            <a:r>
              <a:rPr lang="en-US" dirty="0"/>
              <a:t>month you collect data and count your number of users and total revenue. You’ve done this daily over the </a:t>
            </a:r>
            <a:r>
              <a:rPr lang="en-US" b="1" dirty="0"/>
              <a:t>course of two years</a:t>
            </a:r>
            <a:r>
              <a:rPr lang="en-US" dirty="0"/>
              <a:t>, recording it all in a spreadsheet. You could express this data as a series of points. Here are the first </a:t>
            </a:r>
            <a:r>
              <a:rPr lang="en-US" dirty="0" smtClean="0"/>
              <a:t>four:</a:t>
            </a:r>
          </a:p>
          <a:p>
            <a:r>
              <a:rPr lang="es-ES" i="1" dirty="0"/>
              <a:t>S</a:t>
            </a:r>
            <a:r>
              <a:rPr lang="es-ES" dirty="0"/>
              <a:t>={(</a:t>
            </a:r>
            <a:r>
              <a:rPr lang="es-ES" i="1" dirty="0" err="1"/>
              <a:t>x</a:t>
            </a:r>
            <a:r>
              <a:rPr lang="es-ES" dirty="0" err="1"/>
              <a:t>,</a:t>
            </a:r>
            <a:r>
              <a:rPr lang="es-ES" i="1" dirty="0" err="1"/>
              <a:t>y</a:t>
            </a:r>
            <a:r>
              <a:rPr lang="es-ES" dirty="0"/>
              <a:t>)=(1,25),(10,250),(100,2500),(200,5000)}</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0811428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55" y="365125"/>
            <a:ext cx="10971245" cy="1325563"/>
          </a:xfrm>
          <a:solidFill>
            <a:schemeClr val="accent2">
              <a:lumMod val="20000"/>
              <a:lumOff val="80000"/>
            </a:schemeClr>
          </a:solidFill>
        </p:spPr>
        <p:txBody>
          <a:bodyPr/>
          <a:lstStyle/>
          <a:p>
            <a:r>
              <a:rPr lang="en-US" b="1" dirty="0" smtClean="0"/>
              <a:t>Equation to represent the relationship of x and y</a:t>
            </a:r>
            <a:endParaRPr lang="en-IN" b="1" dirty="0"/>
          </a:p>
        </p:txBody>
      </p:sp>
      <p:sp>
        <p:nvSpPr>
          <p:cNvPr id="3" name="Content Placeholder 2"/>
          <p:cNvSpPr>
            <a:spLocks noGrp="1"/>
          </p:cNvSpPr>
          <p:nvPr>
            <p:ph idx="1"/>
          </p:nvPr>
        </p:nvSpPr>
        <p:spPr>
          <a:xfrm>
            <a:off x="7537578" y="3029275"/>
            <a:ext cx="2660781" cy="870922"/>
          </a:xfrm>
        </p:spPr>
        <p:txBody>
          <a:bodyPr>
            <a:normAutofit/>
          </a:bodyPr>
          <a:lstStyle/>
          <a:p>
            <a:pPr marL="0" indent="0">
              <a:buNone/>
            </a:pPr>
            <a:r>
              <a:rPr lang="en-US" sz="4000" dirty="0" smtClean="0"/>
              <a:t>𝑦</a:t>
            </a:r>
            <a:r>
              <a:rPr lang="en-US" sz="4000" dirty="0"/>
              <a:t>=25</a:t>
            </a:r>
            <a:r>
              <a:rPr lang="en-US" sz="4000" dirty="0" smtClean="0"/>
              <a:t>𝑥</a:t>
            </a:r>
            <a:endParaRPr lang="en-US" sz="4000" dirty="0"/>
          </a:p>
        </p:txBody>
      </p:sp>
      <p:graphicFrame>
        <p:nvGraphicFramePr>
          <p:cNvPr id="4" name="Table 3"/>
          <p:cNvGraphicFramePr>
            <a:graphicFrameLocks noGrp="1"/>
          </p:cNvGraphicFramePr>
          <p:nvPr>
            <p:extLst/>
          </p:nvPr>
        </p:nvGraphicFramePr>
        <p:xfrm>
          <a:off x="1143933" y="2032536"/>
          <a:ext cx="3624010" cy="2895600"/>
        </p:xfrm>
        <a:graphic>
          <a:graphicData uri="http://schemas.openxmlformats.org/drawingml/2006/table">
            <a:tbl>
              <a:tblPr/>
              <a:tblGrid>
                <a:gridCol w="1384663">
                  <a:extLst>
                    <a:ext uri="{9D8B030D-6E8A-4147-A177-3AD203B41FA5}">
                      <a16:colId xmlns:a16="http://schemas.microsoft.com/office/drawing/2014/main" val="407684146"/>
                    </a:ext>
                  </a:extLst>
                </a:gridCol>
                <a:gridCol w="2239347">
                  <a:extLst>
                    <a:ext uri="{9D8B030D-6E8A-4147-A177-3AD203B41FA5}">
                      <a16:colId xmlns:a16="http://schemas.microsoft.com/office/drawing/2014/main" val="3432812969"/>
                    </a:ext>
                  </a:extLst>
                </a:gridCol>
              </a:tblGrid>
              <a:tr h="0">
                <a:tc>
                  <a:txBody>
                    <a:bodyPr/>
                    <a:lstStyle/>
                    <a:p>
                      <a:pPr algn="ctr" fontAlgn="b"/>
                      <a:r>
                        <a:rPr lang="en-IN" sz="3200" b="1" dirty="0">
                          <a:effectLst/>
                        </a:rPr>
                        <a:t>x</a:t>
                      </a:r>
                    </a:p>
                  </a:txBody>
                  <a:tcPr anchor="b">
                    <a:lnL w="7620" cap="flat" cmpd="sng" algn="ctr">
                      <a:solidFill>
                        <a:srgbClr val="10B8F7"/>
                      </a:solidFill>
                      <a:prstDash val="solid"/>
                      <a:round/>
                      <a:headEnd type="none" w="med" len="med"/>
                      <a:tailEnd type="none" w="med" len="med"/>
                    </a:lnL>
                    <a:lnR w="7620" cap="flat" cmpd="sng" algn="ctr">
                      <a:solidFill>
                        <a:srgbClr val="E0C6F7"/>
                      </a:solidFill>
                      <a:prstDash val="solid"/>
                      <a:round/>
                      <a:headEnd type="none" w="med" len="med"/>
                      <a:tailEnd type="none" w="med" len="med"/>
                    </a:lnR>
                    <a:lnT w="7620" cap="flat" cmpd="sng" algn="ctr">
                      <a:solidFill>
                        <a:srgbClr val="10B8F7"/>
                      </a:solidFill>
                      <a:prstDash val="solid"/>
                      <a:round/>
                      <a:headEnd type="none" w="med" len="med"/>
                      <a:tailEnd type="none" w="med" len="med"/>
                    </a:lnT>
                    <a:lnB w="12700" cap="flat" cmpd="sng" algn="ctr">
                      <a:solidFill>
                        <a:srgbClr val="50B7F7"/>
                      </a:solidFill>
                      <a:prstDash val="solid"/>
                      <a:round/>
                      <a:headEnd type="none" w="med" len="med"/>
                      <a:tailEnd type="none" w="med" len="med"/>
                    </a:lnB>
                    <a:solidFill>
                      <a:srgbClr val="FFFFFF"/>
                    </a:solidFill>
                  </a:tcPr>
                </a:tc>
                <a:tc>
                  <a:txBody>
                    <a:bodyPr/>
                    <a:lstStyle/>
                    <a:p>
                      <a:pPr algn="ctr" fontAlgn="b"/>
                      <a:r>
                        <a:rPr lang="en-IN" sz="3200" b="1">
                          <a:effectLst/>
                        </a:rPr>
                        <a:t>y</a:t>
                      </a:r>
                    </a:p>
                  </a:txBody>
                  <a:tcPr anchor="b">
                    <a:lnL w="7620" cap="flat" cmpd="sng" algn="ctr">
                      <a:solidFill>
                        <a:srgbClr val="E0C6F7"/>
                      </a:solidFill>
                      <a:prstDash val="solid"/>
                      <a:round/>
                      <a:headEnd type="none" w="med" len="med"/>
                      <a:tailEnd type="none" w="med" len="med"/>
                    </a:lnL>
                    <a:lnR w="7620" cap="flat" cmpd="sng" algn="ctr">
                      <a:solidFill>
                        <a:srgbClr val="E0C6F7"/>
                      </a:solidFill>
                      <a:prstDash val="solid"/>
                      <a:round/>
                      <a:headEnd type="none" w="med" len="med"/>
                      <a:tailEnd type="none" w="med" len="med"/>
                    </a:lnR>
                    <a:lnT w="7620" cap="flat" cmpd="sng" algn="ctr">
                      <a:solidFill>
                        <a:srgbClr val="E0C6F7"/>
                      </a:solidFill>
                      <a:prstDash val="solid"/>
                      <a:round/>
                      <a:headEnd type="none" w="med" len="med"/>
                      <a:tailEnd type="none" w="med" len="med"/>
                    </a:lnT>
                    <a:lnB w="12700" cap="flat" cmpd="sng" algn="ctr">
                      <a:solidFill>
                        <a:srgbClr val="70C4F7"/>
                      </a:solidFill>
                      <a:prstDash val="solid"/>
                      <a:round/>
                      <a:headEnd type="none" w="med" len="med"/>
                      <a:tailEnd type="none" w="med" len="med"/>
                    </a:lnB>
                    <a:solidFill>
                      <a:srgbClr val="FFFFFF"/>
                    </a:solidFill>
                  </a:tcPr>
                </a:tc>
                <a:extLst>
                  <a:ext uri="{0D108BD9-81ED-4DB2-BD59-A6C34878D82A}">
                    <a16:rowId xmlns:a16="http://schemas.microsoft.com/office/drawing/2014/main" val="3466648971"/>
                  </a:ext>
                </a:extLst>
              </a:tr>
              <a:tr h="0">
                <a:tc>
                  <a:txBody>
                    <a:bodyPr/>
                    <a:lstStyle/>
                    <a:p>
                      <a:pPr algn="ctr" fontAlgn="base"/>
                      <a:r>
                        <a:rPr lang="en-IN" sz="3200" dirty="0">
                          <a:effectLst/>
                        </a:rPr>
                        <a:t>1</a:t>
                      </a:r>
                    </a:p>
                  </a:txBody>
                  <a:tcPr anchor="ctr">
                    <a:lnL w="7620" cap="flat" cmpd="sng" algn="ctr">
                      <a:solidFill>
                        <a:srgbClr val="50B7F7"/>
                      </a:solidFill>
                      <a:prstDash val="solid"/>
                      <a:round/>
                      <a:headEnd type="none" w="med" len="med"/>
                      <a:tailEnd type="none" w="med" len="med"/>
                    </a:lnL>
                    <a:lnR w="7620" cap="flat" cmpd="sng" algn="ctr">
                      <a:solidFill>
                        <a:srgbClr val="70C4F7"/>
                      </a:solidFill>
                      <a:prstDash val="solid"/>
                      <a:round/>
                      <a:headEnd type="none" w="med" len="med"/>
                      <a:tailEnd type="none" w="med" len="med"/>
                    </a:lnR>
                    <a:lnT w="12700" cap="flat" cmpd="sng" algn="ctr">
                      <a:solidFill>
                        <a:srgbClr val="50B7F7"/>
                      </a:solidFill>
                      <a:prstDash val="solid"/>
                      <a:round/>
                      <a:headEnd type="none" w="med" len="med"/>
                      <a:tailEnd type="none" w="med" len="med"/>
                    </a:lnT>
                    <a:lnB w="12700" cap="flat" cmpd="sng" algn="ctr">
                      <a:solidFill>
                        <a:srgbClr val="00B9F7"/>
                      </a:solidFill>
                      <a:prstDash val="solid"/>
                      <a:round/>
                      <a:headEnd type="none" w="med" len="med"/>
                      <a:tailEnd type="none" w="med" len="med"/>
                    </a:lnB>
                    <a:solidFill>
                      <a:srgbClr val="FFFFFF"/>
                    </a:solidFill>
                  </a:tcPr>
                </a:tc>
                <a:tc>
                  <a:txBody>
                    <a:bodyPr/>
                    <a:lstStyle/>
                    <a:p>
                      <a:pPr algn="ctr" fontAlgn="base"/>
                      <a:r>
                        <a:rPr lang="en-IN" sz="3200" dirty="0">
                          <a:effectLst/>
                        </a:rPr>
                        <a:t>25</a:t>
                      </a:r>
                    </a:p>
                  </a:txBody>
                  <a:tcPr anchor="ctr">
                    <a:lnL w="7620" cap="flat" cmpd="sng" algn="ctr">
                      <a:solidFill>
                        <a:srgbClr val="70C4F7"/>
                      </a:solidFill>
                      <a:prstDash val="solid"/>
                      <a:round/>
                      <a:headEnd type="none" w="med" len="med"/>
                      <a:tailEnd type="none" w="med" len="med"/>
                    </a:lnL>
                    <a:lnR w="7620" cap="flat" cmpd="sng" algn="ctr">
                      <a:solidFill>
                        <a:srgbClr val="70C4F7"/>
                      </a:solidFill>
                      <a:prstDash val="solid"/>
                      <a:round/>
                      <a:headEnd type="none" w="med" len="med"/>
                      <a:tailEnd type="none" w="med" len="med"/>
                    </a:lnR>
                    <a:lnT w="12700" cap="flat" cmpd="sng" algn="ctr">
                      <a:solidFill>
                        <a:srgbClr val="70C4F7"/>
                      </a:solidFill>
                      <a:prstDash val="solid"/>
                      <a:round/>
                      <a:headEnd type="none" w="med" len="med"/>
                      <a:tailEnd type="none" w="med" len="med"/>
                    </a:lnT>
                    <a:lnB w="12700" cap="flat" cmpd="sng" algn="ctr">
                      <a:solidFill>
                        <a:srgbClr val="20C9F7"/>
                      </a:solidFill>
                      <a:prstDash val="solid"/>
                      <a:round/>
                      <a:headEnd type="none" w="med" len="med"/>
                      <a:tailEnd type="none" w="med" len="med"/>
                    </a:lnB>
                    <a:solidFill>
                      <a:srgbClr val="FFFFFF"/>
                    </a:solidFill>
                  </a:tcPr>
                </a:tc>
                <a:extLst>
                  <a:ext uri="{0D108BD9-81ED-4DB2-BD59-A6C34878D82A}">
                    <a16:rowId xmlns:a16="http://schemas.microsoft.com/office/drawing/2014/main" val="1352446288"/>
                  </a:ext>
                </a:extLst>
              </a:tr>
              <a:tr h="0">
                <a:tc>
                  <a:txBody>
                    <a:bodyPr/>
                    <a:lstStyle/>
                    <a:p>
                      <a:pPr algn="ctr" fontAlgn="base"/>
                      <a:r>
                        <a:rPr lang="en-IN" sz="3200" dirty="0">
                          <a:effectLst/>
                        </a:rPr>
                        <a:t>10</a:t>
                      </a:r>
                    </a:p>
                  </a:txBody>
                  <a:tcPr anchor="ctr">
                    <a:lnL w="7620" cap="flat" cmpd="sng" algn="ctr">
                      <a:solidFill>
                        <a:srgbClr val="00B9F7"/>
                      </a:solidFill>
                      <a:prstDash val="solid"/>
                      <a:round/>
                      <a:headEnd type="none" w="med" len="med"/>
                      <a:tailEnd type="none" w="med" len="med"/>
                    </a:lnL>
                    <a:lnR w="7620" cap="flat" cmpd="sng" algn="ctr">
                      <a:solidFill>
                        <a:srgbClr val="20C9F7"/>
                      </a:solidFill>
                      <a:prstDash val="solid"/>
                      <a:round/>
                      <a:headEnd type="none" w="med" len="med"/>
                      <a:tailEnd type="none" w="med" len="med"/>
                    </a:lnR>
                    <a:lnT w="12700" cap="flat" cmpd="sng" algn="ctr">
                      <a:solidFill>
                        <a:srgbClr val="00B9F7"/>
                      </a:solidFill>
                      <a:prstDash val="solid"/>
                      <a:round/>
                      <a:headEnd type="none" w="med" len="med"/>
                      <a:tailEnd type="none" w="med" len="med"/>
                    </a:lnT>
                    <a:lnB w="12700" cap="flat" cmpd="sng" algn="ctr">
                      <a:solidFill>
                        <a:srgbClr val="10B8F7"/>
                      </a:solidFill>
                      <a:prstDash val="solid"/>
                      <a:round/>
                      <a:headEnd type="none" w="med" len="med"/>
                      <a:tailEnd type="none" w="med" len="med"/>
                    </a:lnB>
                    <a:solidFill>
                      <a:srgbClr val="FFFFFF"/>
                    </a:solidFill>
                  </a:tcPr>
                </a:tc>
                <a:tc>
                  <a:txBody>
                    <a:bodyPr/>
                    <a:lstStyle/>
                    <a:p>
                      <a:pPr algn="ctr" fontAlgn="base"/>
                      <a:r>
                        <a:rPr lang="en-IN" sz="3200" dirty="0">
                          <a:effectLst/>
                        </a:rPr>
                        <a:t>250</a:t>
                      </a:r>
                    </a:p>
                  </a:txBody>
                  <a:tcPr anchor="ctr">
                    <a:lnL w="7620" cap="flat" cmpd="sng" algn="ctr">
                      <a:solidFill>
                        <a:srgbClr val="20C9F7"/>
                      </a:solidFill>
                      <a:prstDash val="solid"/>
                      <a:round/>
                      <a:headEnd type="none" w="med" len="med"/>
                      <a:tailEnd type="none" w="med" len="med"/>
                    </a:lnL>
                    <a:lnR w="7620" cap="flat" cmpd="sng" algn="ctr">
                      <a:solidFill>
                        <a:srgbClr val="20C9F7"/>
                      </a:solidFill>
                      <a:prstDash val="solid"/>
                      <a:round/>
                      <a:headEnd type="none" w="med" len="med"/>
                      <a:tailEnd type="none" w="med" len="med"/>
                    </a:lnR>
                    <a:lnT w="12700" cap="flat" cmpd="sng" algn="ctr">
                      <a:solidFill>
                        <a:srgbClr val="20C9F7"/>
                      </a:solidFill>
                      <a:prstDash val="solid"/>
                      <a:round/>
                      <a:headEnd type="none" w="med" len="med"/>
                      <a:tailEnd type="none" w="med" len="med"/>
                    </a:lnT>
                    <a:lnB w="12700" cap="flat" cmpd="sng" algn="ctr">
                      <a:solidFill>
                        <a:srgbClr val="10C4F7"/>
                      </a:solidFill>
                      <a:prstDash val="solid"/>
                      <a:round/>
                      <a:headEnd type="none" w="med" len="med"/>
                      <a:tailEnd type="none" w="med" len="med"/>
                    </a:lnB>
                    <a:solidFill>
                      <a:srgbClr val="FFFFFF"/>
                    </a:solidFill>
                  </a:tcPr>
                </a:tc>
                <a:extLst>
                  <a:ext uri="{0D108BD9-81ED-4DB2-BD59-A6C34878D82A}">
                    <a16:rowId xmlns:a16="http://schemas.microsoft.com/office/drawing/2014/main" val="3019735066"/>
                  </a:ext>
                </a:extLst>
              </a:tr>
              <a:tr h="0">
                <a:tc>
                  <a:txBody>
                    <a:bodyPr/>
                    <a:lstStyle/>
                    <a:p>
                      <a:pPr algn="ctr" fontAlgn="base"/>
                      <a:r>
                        <a:rPr lang="en-IN" sz="3200">
                          <a:effectLst/>
                        </a:rPr>
                        <a:t>100</a:t>
                      </a:r>
                    </a:p>
                  </a:txBody>
                  <a:tcPr anchor="ctr">
                    <a:lnL w="7620" cap="flat" cmpd="sng" algn="ctr">
                      <a:solidFill>
                        <a:srgbClr val="10B8F7"/>
                      </a:solidFill>
                      <a:prstDash val="solid"/>
                      <a:round/>
                      <a:headEnd type="none" w="med" len="med"/>
                      <a:tailEnd type="none" w="med" len="med"/>
                    </a:lnL>
                    <a:lnR w="7620" cap="flat" cmpd="sng" algn="ctr">
                      <a:solidFill>
                        <a:srgbClr val="10C4F7"/>
                      </a:solidFill>
                      <a:prstDash val="solid"/>
                      <a:round/>
                      <a:headEnd type="none" w="med" len="med"/>
                      <a:tailEnd type="none" w="med" len="med"/>
                    </a:lnR>
                    <a:lnT w="12700" cap="flat" cmpd="sng" algn="ctr">
                      <a:solidFill>
                        <a:srgbClr val="10B8F7"/>
                      </a:solidFill>
                      <a:prstDash val="solid"/>
                      <a:round/>
                      <a:headEnd type="none" w="med" len="med"/>
                      <a:tailEnd type="none" w="med" len="med"/>
                    </a:lnT>
                    <a:lnB w="12700" cap="flat" cmpd="sng" algn="ctr">
                      <a:solidFill>
                        <a:srgbClr val="00B9F7"/>
                      </a:solidFill>
                      <a:prstDash val="solid"/>
                      <a:round/>
                      <a:headEnd type="none" w="med" len="med"/>
                      <a:tailEnd type="none" w="med" len="med"/>
                    </a:lnB>
                    <a:solidFill>
                      <a:srgbClr val="FFFFFF"/>
                    </a:solidFill>
                  </a:tcPr>
                </a:tc>
                <a:tc>
                  <a:txBody>
                    <a:bodyPr/>
                    <a:lstStyle/>
                    <a:p>
                      <a:pPr algn="ctr" fontAlgn="base"/>
                      <a:r>
                        <a:rPr lang="en-IN" sz="3200" dirty="0">
                          <a:effectLst/>
                        </a:rPr>
                        <a:t>2500</a:t>
                      </a:r>
                    </a:p>
                  </a:txBody>
                  <a:tcPr anchor="ctr">
                    <a:lnL w="7620" cap="flat" cmpd="sng" algn="ctr">
                      <a:solidFill>
                        <a:srgbClr val="10C4F7"/>
                      </a:solidFill>
                      <a:prstDash val="solid"/>
                      <a:round/>
                      <a:headEnd type="none" w="med" len="med"/>
                      <a:tailEnd type="none" w="med" len="med"/>
                    </a:lnL>
                    <a:lnR w="7620" cap="flat" cmpd="sng" algn="ctr">
                      <a:solidFill>
                        <a:srgbClr val="10C4F7"/>
                      </a:solidFill>
                      <a:prstDash val="solid"/>
                      <a:round/>
                      <a:headEnd type="none" w="med" len="med"/>
                      <a:tailEnd type="none" w="med" len="med"/>
                    </a:lnR>
                    <a:lnT w="12700" cap="flat" cmpd="sng" algn="ctr">
                      <a:solidFill>
                        <a:srgbClr val="10C4F7"/>
                      </a:solidFill>
                      <a:prstDash val="solid"/>
                      <a:round/>
                      <a:headEnd type="none" w="med" len="med"/>
                      <a:tailEnd type="none" w="med" len="med"/>
                    </a:lnT>
                    <a:lnB w="12700" cap="flat" cmpd="sng" algn="ctr">
                      <a:solidFill>
                        <a:srgbClr val="40C4F7"/>
                      </a:solidFill>
                      <a:prstDash val="solid"/>
                      <a:round/>
                      <a:headEnd type="none" w="med" len="med"/>
                      <a:tailEnd type="none" w="med" len="med"/>
                    </a:lnB>
                    <a:solidFill>
                      <a:srgbClr val="FFFFFF"/>
                    </a:solidFill>
                  </a:tcPr>
                </a:tc>
                <a:extLst>
                  <a:ext uri="{0D108BD9-81ED-4DB2-BD59-A6C34878D82A}">
                    <a16:rowId xmlns:a16="http://schemas.microsoft.com/office/drawing/2014/main" val="289995583"/>
                  </a:ext>
                </a:extLst>
              </a:tr>
              <a:tr h="0">
                <a:tc>
                  <a:txBody>
                    <a:bodyPr/>
                    <a:lstStyle/>
                    <a:p>
                      <a:pPr algn="ctr" fontAlgn="base"/>
                      <a:r>
                        <a:rPr lang="en-IN" sz="3200">
                          <a:effectLst/>
                        </a:rPr>
                        <a:t>200</a:t>
                      </a:r>
                    </a:p>
                  </a:txBody>
                  <a:tcPr anchor="ctr">
                    <a:lnL w="7620" cap="flat" cmpd="sng" algn="ctr">
                      <a:solidFill>
                        <a:srgbClr val="00B9F7"/>
                      </a:solidFill>
                      <a:prstDash val="solid"/>
                      <a:round/>
                      <a:headEnd type="none" w="med" len="med"/>
                      <a:tailEnd type="none" w="med" len="med"/>
                    </a:lnL>
                    <a:lnR w="7620" cap="flat" cmpd="sng" algn="ctr">
                      <a:solidFill>
                        <a:srgbClr val="40C4F7"/>
                      </a:solidFill>
                      <a:prstDash val="solid"/>
                      <a:round/>
                      <a:headEnd type="none" w="med" len="med"/>
                      <a:tailEnd type="none" w="med" len="med"/>
                    </a:lnR>
                    <a:lnT w="12700" cap="flat" cmpd="sng" algn="ctr">
                      <a:solidFill>
                        <a:srgbClr val="00B9F7"/>
                      </a:solidFill>
                      <a:prstDash val="solid"/>
                      <a:round/>
                      <a:headEnd type="none" w="med" len="med"/>
                      <a:tailEnd type="none" w="med" len="med"/>
                    </a:lnT>
                    <a:lnB w="7620" cap="flat" cmpd="sng" algn="ctr">
                      <a:solidFill>
                        <a:srgbClr val="00B9F7"/>
                      </a:solidFill>
                      <a:prstDash val="solid"/>
                      <a:round/>
                      <a:headEnd type="none" w="med" len="med"/>
                      <a:tailEnd type="none" w="med" len="med"/>
                    </a:lnB>
                    <a:solidFill>
                      <a:srgbClr val="FFFFFF"/>
                    </a:solidFill>
                  </a:tcPr>
                </a:tc>
                <a:tc>
                  <a:txBody>
                    <a:bodyPr/>
                    <a:lstStyle/>
                    <a:p>
                      <a:pPr algn="ctr" fontAlgn="base"/>
                      <a:r>
                        <a:rPr lang="en-IN" sz="3200" dirty="0">
                          <a:effectLst/>
                        </a:rPr>
                        <a:t>5000</a:t>
                      </a:r>
                    </a:p>
                  </a:txBody>
                  <a:tcPr anchor="ctr">
                    <a:lnL w="7620" cap="flat" cmpd="sng" algn="ctr">
                      <a:solidFill>
                        <a:srgbClr val="40C4F7"/>
                      </a:solidFill>
                      <a:prstDash val="solid"/>
                      <a:round/>
                      <a:headEnd type="none" w="med" len="med"/>
                      <a:tailEnd type="none" w="med" len="med"/>
                    </a:lnL>
                    <a:lnR w="7620" cap="flat" cmpd="sng" algn="ctr">
                      <a:solidFill>
                        <a:srgbClr val="40C4F7"/>
                      </a:solidFill>
                      <a:prstDash val="solid"/>
                      <a:round/>
                      <a:headEnd type="none" w="med" len="med"/>
                      <a:tailEnd type="none" w="med" len="med"/>
                    </a:lnR>
                    <a:lnT w="12700" cap="flat" cmpd="sng" algn="ctr">
                      <a:solidFill>
                        <a:srgbClr val="40C4F7"/>
                      </a:solidFill>
                      <a:prstDash val="solid"/>
                      <a:round/>
                      <a:headEnd type="none" w="med" len="med"/>
                      <a:tailEnd type="none" w="med" len="med"/>
                    </a:lnT>
                    <a:lnB w="7620" cap="flat" cmpd="sng" algn="ctr">
                      <a:solidFill>
                        <a:srgbClr val="40C4F7"/>
                      </a:solidFill>
                      <a:prstDash val="solid"/>
                      <a:round/>
                      <a:headEnd type="none" w="med" len="med"/>
                      <a:tailEnd type="none" w="med" len="med"/>
                    </a:lnB>
                    <a:solidFill>
                      <a:srgbClr val="FFFFFF"/>
                    </a:solidFill>
                  </a:tcPr>
                </a:tc>
                <a:extLst>
                  <a:ext uri="{0D108BD9-81ED-4DB2-BD59-A6C34878D82A}">
                    <a16:rowId xmlns:a16="http://schemas.microsoft.com/office/drawing/2014/main" val="2991253535"/>
                  </a:ext>
                </a:extLst>
              </a:tr>
            </a:tbl>
          </a:graphicData>
        </a:graphic>
      </p:graphicFrame>
      <p:sp>
        <p:nvSpPr>
          <p:cNvPr id="5" name="Right Arrow 4"/>
          <p:cNvSpPr/>
          <p:nvPr/>
        </p:nvSpPr>
        <p:spPr>
          <a:xfrm>
            <a:off x="5047861" y="2998205"/>
            <a:ext cx="1782147" cy="933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Footer Placeholder 5"/>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76505233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095653" cy="1325563"/>
          </a:xfrm>
          <a:solidFill>
            <a:schemeClr val="accent2">
              <a:lumMod val="20000"/>
              <a:lumOff val="80000"/>
            </a:schemeClr>
          </a:solidFill>
        </p:spPr>
        <p:txBody>
          <a:bodyPr/>
          <a:lstStyle/>
          <a:p>
            <a:r>
              <a:rPr lang="en-US" b="1" dirty="0" smtClean="0"/>
              <a:t>Deduce </a:t>
            </a:r>
            <a:r>
              <a:rPr lang="en-US" b="1" dirty="0"/>
              <a:t>this mentally and identify the following:</a:t>
            </a:r>
            <a:endParaRPr lang="en-IN" b="1" dirty="0"/>
          </a:p>
        </p:txBody>
      </p:sp>
      <p:sp>
        <p:nvSpPr>
          <p:cNvPr id="3" name="Content Placeholder 2"/>
          <p:cNvSpPr>
            <a:spLocks noGrp="1"/>
          </p:cNvSpPr>
          <p:nvPr>
            <p:ph idx="1"/>
          </p:nvPr>
        </p:nvSpPr>
        <p:spPr>
          <a:xfrm>
            <a:off x="307909" y="2469436"/>
            <a:ext cx="5730857" cy="2615747"/>
          </a:xfrm>
        </p:spPr>
        <p:txBody>
          <a:bodyPr>
            <a:normAutofit/>
          </a:bodyPr>
          <a:lstStyle/>
          <a:p>
            <a:r>
              <a:rPr lang="en-US" dirty="0"/>
              <a:t>There’s a linear pattern.</a:t>
            </a:r>
          </a:p>
          <a:p>
            <a:r>
              <a:rPr lang="en-US" dirty="0"/>
              <a:t>The coefficient relating </a:t>
            </a:r>
            <a:r>
              <a:rPr lang="en-US" dirty="0" smtClean="0"/>
              <a:t>𝑥 </a:t>
            </a:r>
            <a:r>
              <a:rPr lang="en-US" dirty="0"/>
              <a:t>and </a:t>
            </a:r>
            <a:r>
              <a:rPr lang="en-US" dirty="0" smtClean="0"/>
              <a:t>𝑦 </a:t>
            </a:r>
            <a:r>
              <a:rPr lang="en-US" dirty="0"/>
              <a:t>is 25.</a:t>
            </a:r>
          </a:p>
          <a:p>
            <a:r>
              <a:rPr lang="en-US" dirty="0"/>
              <a:t>The relationship seems deterministic</a:t>
            </a:r>
            <a:r>
              <a:rPr lang="en-US" dirty="0" smtClean="0"/>
              <a:t>.</a:t>
            </a:r>
            <a:endParaRPr lang="en-US" dirty="0"/>
          </a:p>
        </p:txBody>
      </p:sp>
      <p:pic>
        <p:nvPicPr>
          <p:cNvPr id="4" name="Picture 3"/>
          <p:cNvPicPr>
            <a:picLocks noChangeAspect="1"/>
          </p:cNvPicPr>
          <p:nvPr/>
        </p:nvPicPr>
        <p:blipFill>
          <a:blip r:embed="rId2"/>
          <a:stretch>
            <a:fillRect/>
          </a:stretch>
        </p:blipFill>
        <p:spPr>
          <a:xfrm>
            <a:off x="6242180" y="1690688"/>
            <a:ext cx="5488259" cy="5034563"/>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06030416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21" y="197174"/>
            <a:ext cx="4769497" cy="1325563"/>
          </a:xfrm>
          <a:solidFill>
            <a:schemeClr val="accent2">
              <a:lumMod val="20000"/>
              <a:lumOff val="80000"/>
            </a:schemeClr>
          </a:solidFill>
        </p:spPr>
        <p:txBody>
          <a:bodyPr/>
          <a:lstStyle/>
          <a:p>
            <a:r>
              <a:rPr lang="en-IN" b="1" dirty="0" smtClean="0"/>
              <a:t>Example2: Sample Data and Plot</a:t>
            </a:r>
            <a:r>
              <a:rPr lang="en-IN" dirty="0" smtClean="0"/>
              <a:t>:</a:t>
            </a:r>
            <a:endParaRPr lang="en-IN" dirty="0"/>
          </a:p>
        </p:txBody>
      </p:sp>
      <p:graphicFrame>
        <p:nvGraphicFramePr>
          <p:cNvPr id="4" name="Table 3"/>
          <p:cNvGraphicFramePr>
            <a:graphicFrameLocks noGrp="1"/>
          </p:cNvGraphicFramePr>
          <p:nvPr>
            <p:extLst/>
          </p:nvPr>
        </p:nvGraphicFramePr>
        <p:xfrm>
          <a:off x="416141" y="1862718"/>
          <a:ext cx="4501092" cy="3566160"/>
        </p:xfrm>
        <a:graphic>
          <a:graphicData uri="http://schemas.openxmlformats.org/drawingml/2006/table">
            <a:tbl>
              <a:tblPr/>
              <a:tblGrid>
                <a:gridCol w="2718945">
                  <a:extLst>
                    <a:ext uri="{9D8B030D-6E8A-4147-A177-3AD203B41FA5}">
                      <a16:colId xmlns:a16="http://schemas.microsoft.com/office/drawing/2014/main" val="2976706032"/>
                    </a:ext>
                  </a:extLst>
                </a:gridCol>
                <a:gridCol w="1782147">
                  <a:extLst>
                    <a:ext uri="{9D8B030D-6E8A-4147-A177-3AD203B41FA5}">
                      <a16:colId xmlns:a16="http://schemas.microsoft.com/office/drawing/2014/main" val="2724698235"/>
                    </a:ext>
                  </a:extLst>
                </a:gridCol>
              </a:tblGrid>
              <a:tr h="0">
                <a:tc>
                  <a:txBody>
                    <a:bodyPr/>
                    <a:lstStyle/>
                    <a:p>
                      <a:pPr fontAlgn="b"/>
                      <a:r>
                        <a:rPr lang="en-IN" sz="2400" b="1" dirty="0" err="1" smtClean="0">
                          <a:effectLst/>
                        </a:rPr>
                        <a:t>new_friends</a:t>
                      </a:r>
                      <a:endParaRPr lang="en-IN" sz="2400" b="1" dirty="0">
                        <a:effectLst/>
                      </a:endParaRPr>
                    </a:p>
                  </a:txBody>
                  <a:tcPr anchor="b">
                    <a:lnL w="7620" cap="flat" cmpd="sng" algn="ctr">
                      <a:solidFill>
                        <a:srgbClr val="B07C87"/>
                      </a:solidFill>
                      <a:prstDash val="solid"/>
                      <a:round/>
                      <a:headEnd type="none" w="med" len="med"/>
                      <a:tailEnd type="none" w="med" len="med"/>
                    </a:lnL>
                    <a:lnR w="7620" cap="flat" cmpd="sng" algn="ctr">
                      <a:solidFill>
                        <a:srgbClr val="207687"/>
                      </a:solidFill>
                      <a:prstDash val="solid"/>
                      <a:round/>
                      <a:headEnd type="none" w="med" len="med"/>
                      <a:tailEnd type="none" w="med" len="med"/>
                    </a:lnR>
                    <a:lnT w="7620" cap="flat" cmpd="sng" algn="ctr">
                      <a:solidFill>
                        <a:srgbClr val="B07C87"/>
                      </a:solidFill>
                      <a:prstDash val="solid"/>
                      <a:round/>
                      <a:headEnd type="none" w="med" len="med"/>
                      <a:tailEnd type="none" w="med" len="med"/>
                    </a:lnT>
                    <a:lnB w="12700" cap="flat" cmpd="sng" algn="ctr">
                      <a:solidFill>
                        <a:srgbClr val="607587"/>
                      </a:solidFill>
                      <a:prstDash val="solid"/>
                      <a:round/>
                      <a:headEnd type="none" w="med" len="med"/>
                      <a:tailEnd type="none" w="med" len="med"/>
                    </a:lnB>
                    <a:solidFill>
                      <a:srgbClr val="FFFFFF"/>
                    </a:solidFill>
                  </a:tcPr>
                </a:tc>
                <a:tc>
                  <a:txBody>
                    <a:bodyPr/>
                    <a:lstStyle/>
                    <a:p>
                      <a:pPr fontAlgn="b"/>
                      <a:r>
                        <a:rPr lang="en-IN" sz="2400" b="1">
                          <a:effectLst/>
                        </a:rPr>
                        <a:t>time_spent (seconds)</a:t>
                      </a:r>
                    </a:p>
                  </a:txBody>
                  <a:tcPr anchor="b">
                    <a:lnL w="7620" cap="flat" cmpd="sng" algn="ctr">
                      <a:solidFill>
                        <a:srgbClr val="207687"/>
                      </a:solidFill>
                      <a:prstDash val="solid"/>
                      <a:round/>
                      <a:headEnd type="none" w="med" len="med"/>
                      <a:tailEnd type="none" w="med" len="med"/>
                    </a:lnL>
                    <a:lnR w="7620" cap="flat" cmpd="sng" algn="ctr">
                      <a:solidFill>
                        <a:srgbClr val="207687"/>
                      </a:solidFill>
                      <a:prstDash val="solid"/>
                      <a:round/>
                      <a:headEnd type="none" w="med" len="med"/>
                      <a:tailEnd type="none" w="med" len="med"/>
                    </a:lnR>
                    <a:lnT w="7620" cap="flat" cmpd="sng" algn="ctr">
                      <a:solidFill>
                        <a:srgbClr val="207687"/>
                      </a:solidFill>
                      <a:prstDash val="solid"/>
                      <a:round/>
                      <a:headEnd type="none" w="med" len="med"/>
                      <a:tailEnd type="none" w="med" len="med"/>
                    </a:lnT>
                    <a:lnB w="12700" cap="flat" cmpd="sng" algn="ctr">
                      <a:solidFill>
                        <a:srgbClr val="508887"/>
                      </a:solidFill>
                      <a:prstDash val="solid"/>
                      <a:round/>
                      <a:headEnd type="none" w="med" len="med"/>
                      <a:tailEnd type="none" w="med" len="med"/>
                    </a:lnB>
                    <a:solidFill>
                      <a:srgbClr val="FFFFFF"/>
                    </a:solidFill>
                  </a:tcPr>
                </a:tc>
                <a:extLst>
                  <a:ext uri="{0D108BD9-81ED-4DB2-BD59-A6C34878D82A}">
                    <a16:rowId xmlns:a16="http://schemas.microsoft.com/office/drawing/2014/main" val="2590334912"/>
                  </a:ext>
                </a:extLst>
              </a:tr>
              <a:tr h="0">
                <a:tc>
                  <a:txBody>
                    <a:bodyPr/>
                    <a:lstStyle/>
                    <a:p>
                      <a:pPr algn="ctr" fontAlgn="base"/>
                      <a:r>
                        <a:rPr lang="en-IN" sz="2400" dirty="0">
                          <a:effectLst/>
                        </a:rPr>
                        <a:t>7</a:t>
                      </a:r>
                    </a:p>
                  </a:txBody>
                  <a:tcPr anchor="ctr">
                    <a:lnL w="7620" cap="flat" cmpd="sng" algn="ctr">
                      <a:solidFill>
                        <a:srgbClr val="607587"/>
                      </a:solidFill>
                      <a:prstDash val="solid"/>
                      <a:round/>
                      <a:headEnd type="none" w="med" len="med"/>
                      <a:tailEnd type="none" w="med" len="med"/>
                    </a:lnL>
                    <a:lnR w="7620" cap="flat" cmpd="sng" algn="ctr">
                      <a:solidFill>
                        <a:srgbClr val="508887"/>
                      </a:solidFill>
                      <a:prstDash val="solid"/>
                      <a:round/>
                      <a:headEnd type="none" w="med" len="med"/>
                      <a:tailEnd type="none" w="med" len="med"/>
                    </a:lnR>
                    <a:lnT w="12700" cap="flat" cmpd="sng" algn="ctr">
                      <a:solidFill>
                        <a:srgbClr val="607587"/>
                      </a:solidFill>
                      <a:prstDash val="solid"/>
                      <a:round/>
                      <a:headEnd type="none" w="med" len="med"/>
                      <a:tailEnd type="none" w="med" len="med"/>
                    </a:lnT>
                    <a:lnB w="12700" cap="flat" cmpd="sng" algn="ctr">
                      <a:solidFill>
                        <a:srgbClr val="107787"/>
                      </a:solidFill>
                      <a:prstDash val="solid"/>
                      <a:round/>
                      <a:headEnd type="none" w="med" len="med"/>
                      <a:tailEnd type="none" w="med" len="med"/>
                    </a:lnB>
                    <a:solidFill>
                      <a:srgbClr val="FFFFFF"/>
                    </a:solidFill>
                  </a:tcPr>
                </a:tc>
                <a:tc>
                  <a:txBody>
                    <a:bodyPr/>
                    <a:lstStyle/>
                    <a:p>
                      <a:pPr algn="ctr" fontAlgn="base"/>
                      <a:r>
                        <a:rPr lang="en-IN" sz="2400">
                          <a:effectLst/>
                        </a:rPr>
                        <a:t>276</a:t>
                      </a:r>
                    </a:p>
                  </a:txBody>
                  <a:tcPr anchor="ctr">
                    <a:lnL w="7620" cap="flat" cmpd="sng" algn="ctr">
                      <a:solidFill>
                        <a:srgbClr val="508887"/>
                      </a:solidFill>
                      <a:prstDash val="solid"/>
                      <a:round/>
                      <a:headEnd type="none" w="med" len="med"/>
                      <a:tailEnd type="none" w="med" len="med"/>
                    </a:lnL>
                    <a:lnR w="7620" cap="flat" cmpd="sng" algn="ctr">
                      <a:solidFill>
                        <a:srgbClr val="508887"/>
                      </a:solidFill>
                      <a:prstDash val="solid"/>
                      <a:round/>
                      <a:headEnd type="none" w="med" len="med"/>
                      <a:tailEnd type="none" w="med" len="med"/>
                    </a:lnR>
                    <a:lnT w="12700" cap="flat" cmpd="sng" algn="ctr">
                      <a:solidFill>
                        <a:srgbClr val="508887"/>
                      </a:solidFill>
                      <a:prstDash val="solid"/>
                      <a:round/>
                      <a:headEnd type="none" w="med" len="med"/>
                      <a:tailEnd type="none" w="med" len="med"/>
                    </a:lnT>
                    <a:lnB w="12700" cap="flat" cmpd="sng" algn="ctr">
                      <a:solidFill>
                        <a:srgbClr val="E08587"/>
                      </a:solidFill>
                      <a:prstDash val="solid"/>
                      <a:round/>
                      <a:headEnd type="none" w="med" len="med"/>
                      <a:tailEnd type="none" w="med" len="med"/>
                    </a:lnB>
                    <a:solidFill>
                      <a:srgbClr val="FFFFFF"/>
                    </a:solidFill>
                  </a:tcPr>
                </a:tc>
                <a:extLst>
                  <a:ext uri="{0D108BD9-81ED-4DB2-BD59-A6C34878D82A}">
                    <a16:rowId xmlns:a16="http://schemas.microsoft.com/office/drawing/2014/main" val="3660335716"/>
                  </a:ext>
                </a:extLst>
              </a:tr>
              <a:tr h="0">
                <a:tc>
                  <a:txBody>
                    <a:bodyPr/>
                    <a:lstStyle/>
                    <a:p>
                      <a:pPr algn="ctr" fontAlgn="base"/>
                      <a:r>
                        <a:rPr lang="en-IN" sz="2400" dirty="0">
                          <a:effectLst/>
                        </a:rPr>
                        <a:t>3</a:t>
                      </a:r>
                    </a:p>
                  </a:txBody>
                  <a:tcPr anchor="ctr">
                    <a:lnL w="7620" cap="flat" cmpd="sng" algn="ctr">
                      <a:solidFill>
                        <a:srgbClr val="107787"/>
                      </a:solidFill>
                      <a:prstDash val="solid"/>
                      <a:round/>
                      <a:headEnd type="none" w="med" len="med"/>
                      <a:tailEnd type="none" w="med" len="med"/>
                    </a:lnL>
                    <a:lnR w="7620" cap="flat" cmpd="sng" algn="ctr">
                      <a:solidFill>
                        <a:srgbClr val="E08587"/>
                      </a:solidFill>
                      <a:prstDash val="solid"/>
                      <a:round/>
                      <a:headEnd type="none" w="med" len="med"/>
                      <a:tailEnd type="none" w="med" len="med"/>
                    </a:lnR>
                    <a:lnT w="12700" cap="flat" cmpd="sng" algn="ctr">
                      <a:solidFill>
                        <a:srgbClr val="107787"/>
                      </a:solidFill>
                      <a:prstDash val="solid"/>
                      <a:round/>
                      <a:headEnd type="none" w="med" len="med"/>
                      <a:tailEnd type="none" w="med" len="med"/>
                    </a:lnT>
                    <a:lnB w="12700" cap="flat" cmpd="sng" algn="ctr">
                      <a:solidFill>
                        <a:srgbClr val="107787"/>
                      </a:solidFill>
                      <a:prstDash val="solid"/>
                      <a:round/>
                      <a:headEnd type="none" w="med" len="med"/>
                      <a:tailEnd type="none" w="med" len="med"/>
                    </a:lnB>
                    <a:solidFill>
                      <a:srgbClr val="FFFFFF"/>
                    </a:solidFill>
                  </a:tcPr>
                </a:tc>
                <a:tc>
                  <a:txBody>
                    <a:bodyPr/>
                    <a:lstStyle/>
                    <a:p>
                      <a:pPr algn="ctr" fontAlgn="base"/>
                      <a:r>
                        <a:rPr lang="en-IN" sz="2400">
                          <a:effectLst/>
                        </a:rPr>
                        <a:t>43</a:t>
                      </a:r>
                    </a:p>
                  </a:txBody>
                  <a:tcPr anchor="ctr">
                    <a:lnL w="7620" cap="flat" cmpd="sng" algn="ctr">
                      <a:solidFill>
                        <a:srgbClr val="E08587"/>
                      </a:solidFill>
                      <a:prstDash val="solid"/>
                      <a:round/>
                      <a:headEnd type="none" w="med" len="med"/>
                      <a:tailEnd type="none" w="med" len="med"/>
                    </a:lnL>
                    <a:lnR w="7620" cap="flat" cmpd="sng" algn="ctr">
                      <a:solidFill>
                        <a:srgbClr val="E08587"/>
                      </a:solidFill>
                      <a:prstDash val="solid"/>
                      <a:round/>
                      <a:headEnd type="none" w="med" len="med"/>
                      <a:tailEnd type="none" w="med" len="med"/>
                    </a:lnR>
                    <a:lnT w="12700" cap="flat" cmpd="sng" algn="ctr">
                      <a:solidFill>
                        <a:srgbClr val="E08587"/>
                      </a:solidFill>
                      <a:prstDash val="solid"/>
                      <a:round/>
                      <a:headEnd type="none" w="med" len="med"/>
                      <a:tailEnd type="none" w="med" len="med"/>
                    </a:lnT>
                    <a:lnB w="12700" cap="flat" cmpd="sng" algn="ctr">
                      <a:solidFill>
                        <a:srgbClr val="208587"/>
                      </a:solidFill>
                      <a:prstDash val="solid"/>
                      <a:round/>
                      <a:headEnd type="none" w="med" len="med"/>
                      <a:tailEnd type="none" w="med" len="med"/>
                    </a:lnB>
                    <a:solidFill>
                      <a:srgbClr val="FFFFFF"/>
                    </a:solidFill>
                  </a:tcPr>
                </a:tc>
                <a:extLst>
                  <a:ext uri="{0D108BD9-81ED-4DB2-BD59-A6C34878D82A}">
                    <a16:rowId xmlns:a16="http://schemas.microsoft.com/office/drawing/2014/main" val="2719018853"/>
                  </a:ext>
                </a:extLst>
              </a:tr>
              <a:tr h="0">
                <a:tc>
                  <a:txBody>
                    <a:bodyPr/>
                    <a:lstStyle/>
                    <a:p>
                      <a:pPr algn="ctr" fontAlgn="base"/>
                      <a:r>
                        <a:rPr lang="en-IN" sz="2400" dirty="0">
                          <a:effectLst/>
                        </a:rPr>
                        <a:t>4</a:t>
                      </a:r>
                    </a:p>
                  </a:txBody>
                  <a:tcPr anchor="ctr">
                    <a:lnL w="7620" cap="flat" cmpd="sng" algn="ctr">
                      <a:solidFill>
                        <a:srgbClr val="107787"/>
                      </a:solidFill>
                      <a:prstDash val="solid"/>
                      <a:round/>
                      <a:headEnd type="none" w="med" len="med"/>
                      <a:tailEnd type="none" w="med" len="med"/>
                    </a:lnL>
                    <a:lnR w="7620" cap="flat" cmpd="sng" algn="ctr">
                      <a:solidFill>
                        <a:srgbClr val="208587"/>
                      </a:solidFill>
                      <a:prstDash val="solid"/>
                      <a:round/>
                      <a:headEnd type="none" w="med" len="med"/>
                      <a:tailEnd type="none" w="med" len="med"/>
                    </a:lnR>
                    <a:lnT w="12700" cap="flat" cmpd="sng" algn="ctr">
                      <a:solidFill>
                        <a:srgbClr val="107787"/>
                      </a:solidFill>
                      <a:prstDash val="solid"/>
                      <a:round/>
                      <a:headEnd type="none" w="med" len="med"/>
                      <a:tailEnd type="none" w="med" len="med"/>
                    </a:lnT>
                    <a:lnB w="12700" cap="flat" cmpd="sng" algn="ctr">
                      <a:solidFill>
                        <a:srgbClr val="A07187"/>
                      </a:solidFill>
                      <a:prstDash val="solid"/>
                      <a:round/>
                      <a:headEnd type="none" w="med" len="med"/>
                      <a:tailEnd type="none" w="med" len="med"/>
                    </a:lnB>
                    <a:solidFill>
                      <a:srgbClr val="FFFFFF"/>
                    </a:solidFill>
                  </a:tcPr>
                </a:tc>
                <a:tc>
                  <a:txBody>
                    <a:bodyPr/>
                    <a:lstStyle/>
                    <a:p>
                      <a:pPr algn="ctr" fontAlgn="base"/>
                      <a:r>
                        <a:rPr lang="en-IN" sz="2400">
                          <a:effectLst/>
                        </a:rPr>
                        <a:t>82</a:t>
                      </a:r>
                    </a:p>
                  </a:txBody>
                  <a:tcPr anchor="ctr">
                    <a:lnL w="7620" cap="flat" cmpd="sng" algn="ctr">
                      <a:solidFill>
                        <a:srgbClr val="208587"/>
                      </a:solidFill>
                      <a:prstDash val="solid"/>
                      <a:round/>
                      <a:headEnd type="none" w="med" len="med"/>
                      <a:tailEnd type="none" w="med" len="med"/>
                    </a:lnL>
                    <a:lnR w="7620" cap="flat" cmpd="sng" algn="ctr">
                      <a:solidFill>
                        <a:srgbClr val="208587"/>
                      </a:solidFill>
                      <a:prstDash val="solid"/>
                      <a:round/>
                      <a:headEnd type="none" w="med" len="med"/>
                      <a:tailEnd type="none" w="med" len="med"/>
                    </a:lnR>
                    <a:lnT w="12700" cap="flat" cmpd="sng" algn="ctr">
                      <a:solidFill>
                        <a:srgbClr val="208587"/>
                      </a:solidFill>
                      <a:prstDash val="solid"/>
                      <a:round/>
                      <a:headEnd type="none" w="med" len="med"/>
                      <a:tailEnd type="none" w="med" len="med"/>
                    </a:lnT>
                    <a:lnB w="12700" cap="flat" cmpd="sng" algn="ctr">
                      <a:solidFill>
                        <a:srgbClr val="D08387"/>
                      </a:solidFill>
                      <a:prstDash val="solid"/>
                      <a:round/>
                      <a:headEnd type="none" w="med" len="med"/>
                      <a:tailEnd type="none" w="med" len="med"/>
                    </a:lnB>
                    <a:solidFill>
                      <a:srgbClr val="FFFFFF"/>
                    </a:solidFill>
                  </a:tcPr>
                </a:tc>
                <a:extLst>
                  <a:ext uri="{0D108BD9-81ED-4DB2-BD59-A6C34878D82A}">
                    <a16:rowId xmlns:a16="http://schemas.microsoft.com/office/drawing/2014/main" val="3770568168"/>
                  </a:ext>
                </a:extLst>
              </a:tr>
              <a:tr h="0">
                <a:tc>
                  <a:txBody>
                    <a:bodyPr/>
                    <a:lstStyle/>
                    <a:p>
                      <a:pPr algn="ctr" fontAlgn="base"/>
                      <a:r>
                        <a:rPr lang="en-IN" sz="2400" dirty="0">
                          <a:effectLst/>
                        </a:rPr>
                        <a:t>6</a:t>
                      </a:r>
                    </a:p>
                  </a:txBody>
                  <a:tcPr anchor="ctr">
                    <a:lnL w="7620" cap="flat" cmpd="sng" algn="ctr">
                      <a:solidFill>
                        <a:srgbClr val="A07187"/>
                      </a:solidFill>
                      <a:prstDash val="solid"/>
                      <a:round/>
                      <a:headEnd type="none" w="med" len="med"/>
                      <a:tailEnd type="none" w="med" len="med"/>
                    </a:lnL>
                    <a:lnR w="7620" cap="flat" cmpd="sng" algn="ctr">
                      <a:solidFill>
                        <a:srgbClr val="D08387"/>
                      </a:solidFill>
                      <a:prstDash val="solid"/>
                      <a:round/>
                      <a:headEnd type="none" w="med" len="med"/>
                      <a:tailEnd type="none" w="med" len="med"/>
                    </a:lnR>
                    <a:lnT w="12700" cap="flat" cmpd="sng" algn="ctr">
                      <a:solidFill>
                        <a:srgbClr val="A07187"/>
                      </a:solidFill>
                      <a:prstDash val="solid"/>
                      <a:round/>
                      <a:headEnd type="none" w="med" len="med"/>
                      <a:tailEnd type="none" w="med" len="med"/>
                    </a:lnT>
                    <a:lnB w="12700" cap="flat" cmpd="sng" algn="ctr">
                      <a:solidFill>
                        <a:srgbClr val="B07C87"/>
                      </a:solidFill>
                      <a:prstDash val="solid"/>
                      <a:round/>
                      <a:headEnd type="none" w="med" len="med"/>
                      <a:tailEnd type="none" w="med" len="med"/>
                    </a:lnB>
                    <a:solidFill>
                      <a:srgbClr val="FFFFFF"/>
                    </a:solidFill>
                  </a:tcPr>
                </a:tc>
                <a:tc>
                  <a:txBody>
                    <a:bodyPr/>
                    <a:lstStyle/>
                    <a:p>
                      <a:pPr algn="ctr" fontAlgn="base"/>
                      <a:r>
                        <a:rPr lang="en-IN" sz="2400" dirty="0">
                          <a:effectLst/>
                        </a:rPr>
                        <a:t>136</a:t>
                      </a:r>
                    </a:p>
                  </a:txBody>
                  <a:tcPr anchor="ctr">
                    <a:lnL w="7620" cap="flat" cmpd="sng" algn="ctr">
                      <a:solidFill>
                        <a:srgbClr val="D08387"/>
                      </a:solidFill>
                      <a:prstDash val="solid"/>
                      <a:round/>
                      <a:headEnd type="none" w="med" len="med"/>
                      <a:tailEnd type="none" w="med" len="med"/>
                    </a:lnL>
                    <a:lnR w="7620" cap="flat" cmpd="sng" algn="ctr">
                      <a:solidFill>
                        <a:srgbClr val="D08387"/>
                      </a:solidFill>
                      <a:prstDash val="solid"/>
                      <a:round/>
                      <a:headEnd type="none" w="med" len="med"/>
                      <a:tailEnd type="none" w="med" len="med"/>
                    </a:lnR>
                    <a:lnT w="12700" cap="flat" cmpd="sng" algn="ctr">
                      <a:solidFill>
                        <a:srgbClr val="D08387"/>
                      </a:solidFill>
                      <a:prstDash val="solid"/>
                      <a:round/>
                      <a:headEnd type="none" w="med" len="med"/>
                      <a:tailEnd type="none" w="med" len="med"/>
                    </a:lnT>
                    <a:lnB w="12700" cap="flat" cmpd="sng" algn="ctr">
                      <a:solidFill>
                        <a:srgbClr val="608487"/>
                      </a:solidFill>
                      <a:prstDash val="solid"/>
                      <a:round/>
                      <a:headEnd type="none" w="med" len="med"/>
                      <a:tailEnd type="none" w="med" len="med"/>
                    </a:lnB>
                    <a:solidFill>
                      <a:srgbClr val="FFFFFF"/>
                    </a:solidFill>
                  </a:tcPr>
                </a:tc>
                <a:extLst>
                  <a:ext uri="{0D108BD9-81ED-4DB2-BD59-A6C34878D82A}">
                    <a16:rowId xmlns:a16="http://schemas.microsoft.com/office/drawing/2014/main" val="248357203"/>
                  </a:ext>
                </a:extLst>
              </a:tr>
              <a:tr h="0">
                <a:tc>
                  <a:txBody>
                    <a:bodyPr/>
                    <a:lstStyle/>
                    <a:p>
                      <a:pPr algn="ctr" fontAlgn="base"/>
                      <a:r>
                        <a:rPr lang="en-IN" sz="2400" dirty="0">
                          <a:effectLst/>
                        </a:rPr>
                        <a:t>10</a:t>
                      </a:r>
                    </a:p>
                  </a:txBody>
                  <a:tcPr anchor="ctr">
                    <a:lnL w="7620" cap="flat" cmpd="sng" algn="ctr">
                      <a:solidFill>
                        <a:srgbClr val="B07C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B07C87"/>
                      </a:solidFill>
                      <a:prstDash val="solid"/>
                      <a:round/>
                      <a:headEnd type="none" w="med" len="med"/>
                      <a:tailEnd type="none" w="med" len="med"/>
                    </a:lnT>
                    <a:lnB w="12700" cap="flat" cmpd="sng" algn="ctr">
                      <a:solidFill>
                        <a:srgbClr val="D07787"/>
                      </a:solidFill>
                      <a:prstDash val="solid"/>
                      <a:round/>
                      <a:headEnd type="none" w="med" len="med"/>
                      <a:tailEnd type="none" w="med" len="med"/>
                    </a:lnB>
                    <a:solidFill>
                      <a:srgbClr val="FFFFFF"/>
                    </a:solidFill>
                  </a:tcPr>
                </a:tc>
                <a:tc>
                  <a:txBody>
                    <a:bodyPr/>
                    <a:lstStyle/>
                    <a:p>
                      <a:pPr algn="ctr" fontAlgn="base"/>
                      <a:r>
                        <a:rPr lang="en-IN" sz="2400" dirty="0">
                          <a:effectLst/>
                        </a:rPr>
                        <a:t>417</a:t>
                      </a:r>
                    </a:p>
                  </a:txBody>
                  <a:tcPr anchor="ctr">
                    <a:lnL w="7620" cap="flat" cmpd="sng" algn="ctr">
                      <a:solidFill>
                        <a:srgbClr val="6084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608487"/>
                      </a:solidFill>
                      <a:prstDash val="solid"/>
                      <a:round/>
                      <a:headEnd type="none" w="med" len="med"/>
                      <a:tailEnd type="none" w="med" len="med"/>
                    </a:lnT>
                    <a:lnB w="12700" cap="flat" cmpd="sng" algn="ctr">
                      <a:solidFill>
                        <a:srgbClr val="608487"/>
                      </a:solidFill>
                      <a:prstDash val="solid"/>
                      <a:round/>
                      <a:headEnd type="none" w="med" len="med"/>
                      <a:tailEnd type="none" w="med" len="med"/>
                    </a:lnB>
                    <a:solidFill>
                      <a:srgbClr val="FFFFFF"/>
                    </a:solidFill>
                  </a:tcPr>
                </a:tc>
                <a:extLst>
                  <a:ext uri="{0D108BD9-81ED-4DB2-BD59-A6C34878D82A}">
                    <a16:rowId xmlns:a16="http://schemas.microsoft.com/office/drawing/2014/main" val="2355296573"/>
                  </a:ext>
                </a:extLst>
              </a:tr>
              <a:tr h="0">
                <a:tc>
                  <a:txBody>
                    <a:bodyPr/>
                    <a:lstStyle/>
                    <a:p>
                      <a:pPr algn="ctr" fontAlgn="base"/>
                      <a:r>
                        <a:rPr lang="en-IN" sz="2400" dirty="0">
                          <a:effectLst/>
                        </a:rPr>
                        <a:t>9</a:t>
                      </a:r>
                    </a:p>
                  </a:txBody>
                  <a:tcPr anchor="ctr">
                    <a:lnL w="7620" cap="flat" cmpd="sng" algn="ctr">
                      <a:solidFill>
                        <a:srgbClr val="D077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D07787"/>
                      </a:solidFill>
                      <a:prstDash val="solid"/>
                      <a:round/>
                      <a:headEnd type="none" w="med" len="med"/>
                      <a:tailEnd type="none" w="med" len="med"/>
                    </a:lnT>
                    <a:lnB w="7620" cap="flat" cmpd="sng" algn="ctr">
                      <a:solidFill>
                        <a:srgbClr val="D07787"/>
                      </a:solidFill>
                      <a:prstDash val="solid"/>
                      <a:round/>
                      <a:headEnd type="none" w="med" len="med"/>
                      <a:tailEnd type="none" w="med" len="med"/>
                    </a:lnB>
                    <a:solidFill>
                      <a:srgbClr val="FFFFFF"/>
                    </a:solidFill>
                  </a:tcPr>
                </a:tc>
                <a:tc>
                  <a:txBody>
                    <a:bodyPr/>
                    <a:lstStyle/>
                    <a:p>
                      <a:pPr algn="ctr" fontAlgn="base"/>
                      <a:r>
                        <a:rPr lang="en-IN" sz="2400" dirty="0">
                          <a:effectLst/>
                        </a:rPr>
                        <a:t>269</a:t>
                      </a:r>
                    </a:p>
                  </a:txBody>
                  <a:tcPr anchor="ctr">
                    <a:lnL w="7620" cap="flat" cmpd="sng" algn="ctr">
                      <a:solidFill>
                        <a:srgbClr val="6084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608487"/>
                      </a:solidFill>
                      <a:prstDash val="solid"/>
                      <a:round/>
                      <a:headEnd type="none" w="med" len="med"/>
                      <a:tailEnd type="none" w="med" len="med"/>
                    </a:lnT>
                    <a:lnB w="7620" cap="flat" cmpd="sng" algn="ctr">
                      <a:solidFill>
                        <a:srgbClr val="608487"/>
                      </a:solidFill>
                      <a:prstDash val="solid"/>
                      <a:round/>
                      <a:headEnd type="none" w="med" len="med"/>
                      <a:tailEnd type="none" w="med" len="med"/>
                    </a:lnB>
                    <a:solidFill>
                      <a:srgbClr val="FFFFFF"/>
                    </a:solidFill>
                  </a:tcPr>
                </a:tc>
                <a:extLst>
                  <a:ext uri="{0D108BD9-81ED-4DB2-BD59-A6C34878D82A}">
                    <a16:rowId xmlns:a16="http://schemas.microsoft.com/office/drawing/2014/main" val="137802414"/>
                  </a:ext>
                </a:extLst>
              </a:tr>
            </a:tbl>
          </a:graphicData>
        </a:graphic>
      </p:graphicFrame>
      <p:pic>
        <p:nvPicPr>
          <p:cNvPr id="5" name="Picture 4"/>
          <p:cNvPicPr>
            <a:picLocks noChangeAspect="1"/>
          </p:cNvPicPr>
          <p:nvPr/>
        </p:nvPicPr>
        <p:blipFill>
          <a:blip r:embed="rId2"/>
          <a:stretch>
            <a:fillRect/>
          </a:stretch>
        </p:blipFill>
        <p:spPr>
          <a:xfrm>
            <a:off x="5215812" y="103868"/>
            <a:ext cx="6839338" cy="6388194"/>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2775626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418837" y="70969"/>
            <a:ext cx="7354326" cy="6716062"/>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7887754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Which Line is the best fit?</a:t>
            </a:r>
            <a:endParaRPr lang="en-IN" b="1" dirty="0"/>
          </a:p>
        </p:txBody>
      </p:sp>
      <p:sp>
        <p:nvSpPr>
          <p:cNvPr id="3" name="Content Placeholder 2"/>
          <p:cNvSpPr>
            <a:spLocks noGrp="1"/>
          </p:cNvSpPr>
          <p:nvPr>
            <p:ph idx="1"/>
          </p:nvPr>
        </p:nvSpPr>
        <p:spPr>
          <a:xfrm>
            <a:off x="475861" y="1825625"/>
            <a:ext cx="10877939" cy="4780448"/>
          </a:xfrm>
        </p:spPr>
        <p:txBody>
          <a:bodyPr>
            <a:normAutofit/>
          </a:bodyPr>
          <a:lstStyle/>
          <a:p>
            <a:r>
              <a:rPr lang="en-IN" sz="3200" b="1" dirty="0"/>
              <a:t>Assuming a Linear Relationship</a:t>
            </a:r>
            <a:r>
              <a:rPr lang="en-IN" sz="3200" dirty="0" smtClean="0"/>
              <a:t>: </a:t>
            </a:r>
          </a:p>
          <a:p>
            <a:pPr lvl="1"/>
            <a:r>
              <a:rPr lang="en-US" sz="3200" dirty="0" smtClean="0"/>
              <a:t>Start </a:t>
            </a:r>
            <a:r>
              <a:rPr lang="en-US" sz="3200" dirty="0"/>
              <a:t>with the assumption: </a:t>
            </a:r>
            <a:r>
              <a:rPr lang="en-US" sz="3200" b="1" dirty="0"/>
              <a:t>𝑦=𝛽0+𝛽1</a:t>
            </a:r>
            <a:r>
              <a:rPr lang="en-US" sz="3200" b="1" dirty="0" smtClean="0"/>
              <a:t>𝑥  </a:t>
            </a:r>
            <a:r>
              <a:rPr lang="en-US" sz="3200" dirty="0" smtClean="0"/>
              <a:t>,  </a:t>
            </a:r>
          </a:p>
          <a:p>
            <a:pPr lvl="1"/>
            <a:r>
              <a:rPr lang="en-US" sz="3200" dirty="0" smtClean="0"/>
              <a:t>𝛽0​ </a:t>
            </a:r>
            <a:r>
              <a:rPr lang="en-US" sz="3200" dirty="0"/>
              <a:t>and 𝛽</a:t>
            </a:r>
            <a:r>
              <a:rPr lang="en-US" sz="3200" dirty="0" smtClean="0"/>
              <a:t>1​ </a:t>
            </a:r>
            <a:r>
              <a:rPr lang="en-US" sz="3200" dirty="0"/>
              <a:t>represent the intercept and slope, </a:t>
            </a:r>
            <a:r>
              <a:rPr lang="en-US" sz="3200" dirty="0" smtClean="0"/>
              <a:t>respectively</a:t>
            </a:r>
          </a:p>
          <a:p>
            <a:r>
              <a:rPr lang="en-IN" sz="3200" b="1" dirty="0"/>
              <a:t>Estimate the parameters </a:t>
            </a:r>
            <a:r>
              <a:rPr lang="en-IN" sz="3200" dirty="0"/>
              <a:t>(𝛽</a:t>
            </a:r>
            <a:r>
              <a:rPr lang="en-IN" sz="3200" dirty="0" smtClean="0"/>
              <a:t>0</a:t>
            </a:r>
            <a:r>
              <a:rPr lang="el-GR" sz="3200" dirty="0" smtClean="0"/>
              <a:t>​ </a:t>
            </a:r>
            <a:r>
              <a:rPr lang="en-IN" sz="3200" dirty="0"/>
              <a:t>and 𝛽</a:t>
            </a:r>
            <a:r>
              <a:rPr lang="en-IN" sz="3200" dirty="0" smtClean="0"/>
              <a:t>1</a:t>
            </a:r>
            <a:r>
              <a:rPr lang="el-GR" sz="3200" dirty="0" smtClean="0"/>
              <a:t>​</a:t>
            </a:r>
            <a:r>
              <a:rPr lang="el-GR" sz="3200" dirty="0"/>
              <a:t>) </a:t>
            </a:r>
            <a:r>
              <a:rPr lang="en-IN" sz="3200" dirty="0"/>
              <a:t>using observed data pairs: </a:t>
            </a:r>
            <a:endParaRPr lang="en-IN" sz="3200" dirty="0" smtClean="0"/>
          </a:p>
          <a:p>
            <a:pPr lvl="1"/>
            <a:r>
              <a:rPr lang="en-IN" sz="3200" dirty="0" smtClean="0"/>
              <a:t>(</a:t>
            </a:r>
            <a:r>
              <a:rPr lang="en-IN" sz="3200" dirty="0"/>
              <a:t>𝑥1,𝑦1),(𝑥2,𝑦2),...,(𝑥𝑛,</a:t>
            </a:r>
            <a:r>
              <a:rPr lang="en-IN" sz="3200" dirty="0" smtClean="0"/>
              <a:t>𝑦𝑛).</a:t>
            </a:r>
          </a:p>
          <a:p>
            <a:pPr lvl="1"/>
            <a:endParaRPr lang="en-US" sz="3200" dirty="0"/>
          </a:p>
          <a:p>
            <a:endParaRPr lang="en-IN" dirty="0"/>
          </a:p>
          <a:p>
            <a:endParaRPr lang="en-US"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90817368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563" y="160758"/>
            <a:ext cx="10515600" cy="1325563"/>
          </a:xfrm>
          <a:solidFill>
            <a:schemeClr val="accent2">
              <a:lumMod val="40000"/>
              <a:lumOff val="60000"/>
            </a:schemeClr>
          </a:solidFill>
        </p:spPr>
        <p:txBody>
          <a:bodyPr/>
          <a:lstStyle/>
          <a:p>
            <a:r>
              <a:rPr lang="en-US" b="1" dirty="0" smtClean="0"/>
              <a:t>Linear </a:t>
            </a:r>
            <a:r>
              <a:rPr lang="en-US" b="1" dirty="0"/>
              <a:t>model in matrix notation</a:t>
            </a:r>
            <a:endParaRPr lang="en-IN" b="1" dirty="0"/>
          </a:p>
        </p:txBody>
      </p:sp>
      <p:sp>
        <p:nvSpPr>
          <p:cNvPr id="3" name="Content Placeholder 2"/>
          <p:cNvSpPr>
            <a:spLocks noGrp="1"/>
          </p:cNvSpPr>
          <p:nvPr>
            <p:ph idx="1"/>
          </p:nvPr>
        </p:nvSpPr>
        <p:spPr>
          <a:xfrm>
            <a:off x="353008" y="1571944"/>
            <a:ext cx="10515600" cy="4351338"/>
          </a:xfrm>
        </p:spPr>
        <p:txBody>
          <a:bodyPr>
            <a:normAutofit/>
          </a:bodyPr>
          <a:lstStyle/>
          <a:p>
            <a:r>
              <a:rPr lang="en-US" sz="3200" dirty="0"/>
              <a:t>Express the linear model in </a:t>
            </a:r>
            <a:r>
              <a:rPr lang="en-US" sz="3200" b="1" dirty="0"/>
              <a:t>matrix notation</a:t>
            </a:r>
            <a:r>
              <a:rPr lang="en-US" sz="3200" dirty="0"/>
              <a:t>: </a:t>
            </a:r>
            <a:r>
              <a:rPr lang="en-US" sz="3200" b="1" dirty="0"/>
              <a:t>𝑦=𝑥⋅𝛽</a:t>
            </a:r>
            <a:r>
              <a:rPr lang="en-US" sz="3200" dirty="0" smtClean="0"/>
              <a:t>. </a:t>
            </a:r>
          </a:p>
          <a:p>
            <a:r>
              <a:rPr lang="en-US" sz="3200" b="1" dirty="0" smtClean="0"/>
              <a:t>𝑥</a:t>
            </a:r>
            <a:r>
              <a:rPr lang="en-US" sz="3200" dirty="0" smtClean="0"/>
              <a:t> </a:t>
            </a:r>
            <a:r>
              <a:rPr lang="en-US" sz="3200" dirty="0"/>
              <a:t>is the matrix of input variables, and </a:t>
            </a:r>
            <a:r>
              <a:rPr lang="en-US" sz="3200" b="1" dirty="0"/>
              <a:t>𝛽 </a:t>
            </a:r>
            <a:r>
              <a:rPr lang="en-US" sz="3200" dirty="0"/>
              <a:t>is the parameter vector</a:t>
            </a:r>
            <a:r>
              <a:rPr lang="en-US" sz="3200" dirty="0" smtClean="0"/>
              <a:t>.</a:t>
            </a:r>
          </a:p>
          <a:p>
            <a:endParaRPr lang="en-IN" dirty="0"/>
          </a:p>
        </p:txBody>
      </p:sp>
      <p:pic>
        <p:nvPicPr>
          <p:cNvPr id="5" name="Picture 4"/>
          <p:cNvPicPr>
            <a:picLocks noChangeAspect="1"/>
          </p:cNvPicPr>
          <p:nvPr/>
        </p:nvPicPr>
        <p:blipFill>
          <a:blip r:embed="rId2"/>
          <a:stretch>
            <a:fillRect/>
          </a:stretch>
        </p:blipFill>
        <p:spPr>
          <a:xfrm>
            <a:off x="4325643" y="2644965"/>
            <a:ext cx="1412684" cy="1105942"/>
          </a:xfrm>
          <a:prstGeom prst="rect">
            <a:avLst/>
          </a:prstGeom>
        </p:spPr>
      </p:pic>
      <p:pic>
        <p:nvPicPr>
          <p:cNvPr id="7" name="Picture 6"/>
          <p:cNvPicPr>
            <a:picLocks noChangeAspect="1"/>
          </p:cNvPicPr>
          <p:nvPr/>
        </p:nvPicPr>
        <p:blipFill>
          <a:blip r:embed="rId3"/>
          <a:stretch>
            <a:fillRect/>
          </a:stretch>
        </p:blipFill>
        <p:spPr>
          <a:xfrm>
            <a:off x="3358349" y="3836530"/>
            <a:ext cx="4124801" cy="1311034"/>
          </a:xfrm>
          <a:prstGeom prst="rect">
            <a:avLst/>
          </a:prstGeom>
        </p:spPr>
      </p:pic>
      <p:sp>
        <p:nvSpPr>
          <p:cNvPr id="4" name="Rectangle 3"/>
          <p:cNvSpPr/>
          <p:nvPr/>
        </p:nvSpPr>
        <p:spPr>
          <a:xfrm>
            <a:off x="510073" y="4987751"/>
            <a:ext cx="11545078" cy="1323439"/>
          </a:xfrm>
          <a:prstGeom prst="rect">
            <a:avLst/>
          </a:prstGeom>
        </p:spPr>
        <p:txBody>
          <a:bodyPr wrap="square">
            <a:spAutoFit/>
          </a:bodyPr>
          <a:lstStyle/>
          <a:p>
            <a:r>
              <a:rPr lang="en-US" sz="2000" dirty="0">
                <a:solidFill>
                  <a:srgbClr val="0D0D0D"/>
                </a:solidFill>
                <a:latin typeface="ui-sans-serif"/>
              </a:rPr>
              <a:t>In this example:</a:t>
            </a:r>
          </a:p>
          <a:p>
            <a:pPr>
              <a:buFont typeface="Arial" panose="020B0604020202020204" pitchFamily="34" charset="0"/>
              <a:buChar char="•"/>
            </a:pPr>
            <a:r>
              <a:rPr lang="en-US" sz="2000" dirty="0">
                <a:solidFill>
                  <a:srgbClr val="0D0D0D"/>
                </a:solidFill>
                <a:latin typeface="KaTeX_Main"/>
              </a:rPr>
              <a:t>𝑦1=5</a:t>
            </a:r>
            <a:r>
              <a:rPr lang="en-US" sz="2000" dirty="0">
                <a:solidFill>
                  <a:srgbClr val="0D0D0D"/>
                </a:solidFill>
                <a:latin typeface="ui-sans-serif"/>
              </a:rPr>
              <a:t>, </a:t>
            </a:r>
            <a:r>
              <a:rPr lang="en-US" sz="2000" dirty="0">
                <a:solidFill>
                  <a:srgbClr val="0D0D0D"/>
                </a:solidFill>
                <a:latin typeface="KaTeX_Main"/>
              </a:rPr>
              <a:t>𝑦2=7</a:t>
            </a:r>
            <a:r>
              <a:rPr lang="en-US" sz="2000" dirty="0">
                <a:solidFill>
                  <a:srgbClr val="0D0D0D"/>
                </a:solidFill>
                <a:latin typeface="ui-sans-serif"/>
              </a:rPr>
              <a:t>, and </a:t>
            </a:r>
            <a:r>
              <a:rPr lang="en-US" sz="2000" dirty="0">
                <a:solidFill>
                  <a:srgbClr val="0D0D0D"/>
                </a:solidFill>
                <a:latin typeface="KaTeX_Main"/>
              </a:rPr>
              <a:t>𝑦3=11</a:t>
            </a:r>
            <a:r>
              <a:rPr lang="en-US" sz="2000" dirty="0">
                <a:solidFill>
                  <a:srgbClr val="0D0D0D"/>
                </a:solidFill>
                <a:latin typeface="ui-sans-serif"/>
              </a:rPr>
              <a:t> are the observed values of the dependent variable.</a:t>
            </a:r>
          </a:p>
          <a:p>
            <a:pPr>
              <a:buFont typeface="Arial" panose="020B0604020202020204" pitchFamily="34" charset="0"/>
              <a:buChar char="•"/>
            </a:pPr>
            <a:r>
              <a:rPr lang="en-US" sz="2000" dirty="0">
                <a:solidFill>
                  <a:srgbClr val="0D0D0D"/>
                </a:solidFill>
                <a:latin typeface="KaTeX_Main"/>
              </a:rPr>
              <a:t>𝑥1=2</a:t>
            </a:r>
            <a:r>
              <a:rPr lang="en-US" sz="2000" dirty="0">
                <a:solidFill>
                  <a:srgbClr val="0D0D0D"/>
                </a:solidFill>
                <a:latin typeface="ui-sans-serif"/>
              </a:rPr>
              <a:t>, </a:t>
            </a:r>
            <a:r>
              <a:rPr lang="en-US" sz="2000" dirty="0">
                <a:solidFill>
                  <a:srgbClr val="0D0D0D"/>
                </a:solidFill>
                <a:latin typeface="KaTeX_Main"/>
              </a:rPr>
              <a:t>𝑥2=3</a:t>
            </a:r>
            <a:r>
              <a:rPr lang="en-US" sz="2000" dirty="0">
                <a:solidFill>
                  <a:srgbClr val="0D0D0D"/>
                </a:solidFill>
                <a:latin typeface="ui-sans-serif"/>
              </a:rPr>
              <a:t>, and </a:t>
            </a:r>
            <a:r>
              <a:rPr lang="en-US" sz="2000" dirty="0">
                <a:solidFill>
                  <a:srgbClr val="0D0D0D"/>
                </a:solidFill>
                <a:latin typeface="KaTeX_Main"/>
              </a:rPr>
              <a:t>𝑥3=5</a:t>
            </a:r>
            <a:r>
              <a:rPr lang="en-US" sz="2000" dirty="0">
                <a:solidFill>
                  <a:srgbClr val="0D0D0D"/>
                </a:solidFill>
                <a:latin typeface="ui-sans-serif"/>
              </a:rPr>
              <a:t> are the values of the independent variable.</a:t>
            </a:r>
          </a:p>
          <a:p>
            <a:pPr>
              <a:buFont typeface="Arial" panose="020B0604020202020204" pitchFamily="34" charset="0"/>
              <a:buChar char="•"/>
            </a:pPr>
            <a:r>
              <a:rPr lang="en-US" sz="2000" dirty="0" smtClean="0">
                <a:solidFill>
                  <a:srgbClr val="0D0D0D"/>
                </a:solidFill>
                <a:latin typeface="KaTeX_Main"/>
              </a:rPr>
              <a:t>𝛽</a:t>
            </a:r>
            <a:r>
              <a:rPr lang="en-US" sz="2000" dirty="0">
                <a:solidFill>
                  <a:srgbClr val="0D0D0D"/>
                </a:solidFill>
                <a:latin typeface="KaTeX_Main"/>
              </a:rPr>
              <a:t>0​</a:t>
            </a:r>
            <a:r>
              <a:rPr lang="en-US" sz="2000" dirty="0">
                <a:solidFill>
                  <a:srgbClr val="0D0D0D"/>
                </a:solidFill>
                <a:latin typeface="ui-sans-serif"/>
              </a:rPr>
              <a:t> is the intercept and </a:t>
            </a:r>
            <a:r>
              <a:rPr lang="en-US" sz="2000" i="1" dirty="0">
                <a:solidFill>
                  <a:srgbClr val="0D0D0D"/>
                </a:solidFill>
                <a:latin typeface="KaTeX_Math"/>
              </a:rPr>
              <a:t>β</a:t>
            </a:r>
            <a:r>
              <a:rPr lang="en-US" sz="2000" dirty="0">
                <a:solidFill>
                  <a:srgbClr val="0D0D0D"/>
                </a:solidFill>
                <a:latin typeface="KaTeX_Main"/>
              </a:rPr>
              <a:t>1​</a:t>
            </a:r>
            <a:r>
              <a:rPr lang="en-US" sz="2000" dirty="0">
                <a:solidFill>
                  <a:srgbClr val="0D0D0D"/>
                </a:solidFill>
                <a:latin typeface="ui-sans-serif"/>
              </a:rPr>
              <a:t> is the slope of the linear </a:t>
            </a:r>
            <a:endParaRPr lang="en-IN" sz="2000" dirty="0"/>
          </a:p>
        </p:txBody>
      </p:sp>
      <p:sp>
        <p:nvSpPr>
          <p:cNvPr id="6" name="Footer Placeholder 5"/>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45619792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a:lstStyle/>
          <a:p>
            <a:r>
              <a:rPr lang="en-IN" b="1" dirty="0"/>
              <a:t>Fitting the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1927" y="1825625"/>
                <a:ext cx="11644603" cy="3035624"/>
              </a:xfrm>
            </p:spPr>
            <p:txBody>
              <a:bodyPr>
                <a:normAutofit/>
              </a:bodyPr>
              <a:lstStyle/>
              <a:p>
                <a:r>
                  <a:rPr lang="en-US" dirty="0" smtClean="0"/>
                  <a:t>By applying least </a:t>
                </a:r>
                <a:r>
                  <a:rPr lang="en-US" dirty="0"/>
                  <a:t>squares estimation, Linear regression seeks to find the line that </a:t>
                </a:r>
                <a:r>
                  <a:rPr lang="en-US" dirty="0" smtClean="0"/>
                  <a:t>minimizes </a:t>
                </a:r>
                <a:r>
                  <a:rPr lang="en-US" dirty="0"/>
                  <a:t>the </a:t>
                </a:r>
                <a:r>
                  <a:rPr lang="en-US" b="1" dirty="0"/>
                  <a:t>sum of the squares </a:t>
                </a:r>
                <a:r>
                  <a:rPr lang="en-US" dirty="0"/>
                  <a:t>of the vertical distances between the </a:t>
                </a:r>
                <a:r>
                  <a:rPr lang="en-US" b="1" dirty="0"/>
                  <a:t>approximated or predicted </a:t>
                </a:r>
                <a:r>
                  <a:rPr lang="en-IN" dirty="0"/>
                  <a:t>𝑦</a:t>
                </a:r>
                <a:r>
                  <a:rPr lang="en-IN" baseline="-25000" dirty="0"/>
                  <a:t>𝑖</a:t>
                </a:r>
                <a:r>
                  <a:rPr lang="en-IN" baseline="30000" dirty="0"/>
                  <a:t>^</a:t>
                </a:r>
                <a:r>
                  <a:rPr lang="en-US" b="1" dirty="0" smtClean="0"/>
                  <a:t> </a:t>
                </a:r>
                <a:r>
                  <a:rPr lang="en-US" b="1" dirty="0"/>
                  <a:t>s </a:t>
                </a:r>
                <a:r>
                  <a:rPr lang="en-US" dirty="0"/>
                  <a:t>and the </a:t>
                </a:r>
                <a:r>
                  <a:rPr lang="en-US" b="1" dirty="0"/>
                  <a:t>observed </a:t>
                </a:r>
                <a:r>
                  <a:rPr lang="en-IN" dirty="0"/>
                  <a:t>𝑦</a:t>
                </a:r>
                <a:r>
                  <a:rPr lang="en-IN" baseline="-25000" dirty="0"/>
                  <a:t>𝑖</a:t>
                </a:r>
                <a:r>
                  <a:rPr lang="en-US" b="1" dirty="0" smtClean="0"/>
                  <a:t> </a:t>
                </a:r>
                <a:r>
                  <a:rPr lang="en-US" b="1" dirty="0"/>
                  <a:t>s</a:t>
                </a:r>
                <a:r>
                  <a:rPr lang="en-US" dirty="0" smtClean="0"/>
                  <a:t>.</a:t>
                </a:r>
              </a:p>
              <a:p>
                <a:r>
                  <a:rPr lang="en-US" dirty="0"/>
                  <a:t>To find this line, you define the "residual sum of squares" (RSS), denoted as:</a:t>
                </a:r>
              </a:p>
              <a:p>
                <a:r>
                  <a:rPr lang="en-IN" b="1" dirty="0"/>
                  <a:t>RSS(𝛽) = </a:t>
                </a:r>
                <a14:m>
                  <m:oMath xmlns:m="http://schemas.openxmlformats.org/officeDocument/2006/math">
                    <m:nary>
                      <m:naryPr>
                        <m:chr m:val="∑"/>
                        <m:limLoc m:val="undOvr"/>
                        <m:grow m:val="on"/>
                        <m:supHide m:val="on"/>
                        <m:ctrlPr>
                          <a:rPr lang="en-IN" b="1" i="1">
                            <a:latin typeface="Cambria Math" panose="02040503050406030204" pitchFamily="18" charset="0"/>
                          </a:rPr>
                        </m:ctrlPr>
                      </m:naryPr>
                      <m:sub>
                        <m:r>
                          <a:rPr lang="en-IN" b="1" i="1">
                            <a:latin typeface="Cambria Math" panose="02040503050406030204" pitchFamily="18" charset="0"/>
                          </a:rPr>
                          <m:t>𝒊</m:t>
                        </m:r>
                      </m:sub>
                      <m:sup/>
                      <m:e>
                        <m:d>
                          <m:dPr>
                            <m:ctrlPr>
                              <a:rPr lang="en-IN" b="1" i="1">
                                <a:latin typeface="Cambria Math" panose="02040503050406030204" pitchFamily="18" charset="0"/>
                              </a:rPr>
                            </m:ctrlPr>
                          </m:dPr>
                          <m:e>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𝒊</m:t>
                                </m:r>
                              </m:sub>
                            </m:sSub>
                            <m:r>
                              <a:rPr lang="en-IN" b="1" i="1">
                                <a:latin typeface="Cambria Math" panose="02040503050406030204" pitchFamily="18" charset="0"/>
                              </a:rPr>
                              <m:t>−</m:t>
                            </m:r>
                            <m:r>
                              <a:rPr lang="en-IN" b="1" i="1">
                                <a:latin typeface="Cambria Math" panose="02040503050406030204" pitchFamily="18" charset="0"/>
                              </a:rPr>
                              <m:t>𝜷</m:t>
                            </m:r>
                            <m:sSub>
                              <m:sSubPr>
                                <m:ctrlPr>
                                  <a:rPr lang="en-IN" b="1" i="1">
                                    <a:latin typeface="Cambria Math" panose="02040503050406030204" pitchFamily="18" charset="0"/>
                                  </a:rPr>
                                </m:ctrlPr>
                              </m:sSubPr>
                              <m:e>
                                <m:r>
                                  <a:rPr lang="en-US" b="1" i="1">
                                    <a:latin typeface="Cambria Math" panose="02040503050406030204" pitchFamily="18" charset="0"/>
                                  </a:rPr>
                                  <m:t>𝒙</m:t>
                                </m:r>
                              </m:e>
                              <m:sub>
                                <m:r>
                                  <a:rPr lang="en-IN" b="1" i="1">
                                    <a:latin typeface="Cambria Math" panose="02040503050406030204" pitchFamily="18" charset="0"/>
                                  </a:rPr>
                                  <m:t>𝒊</m:t>
                                </m:r>
                              </m:sub>
                            </m:sSub>
                          </m:e>
                        </m:d>
                      </m:e>
                    </m:nary>
                  </m:oMath>
                </a14:m>
                <a:r>
                  <a:rPr lang="en-IN" b="1" baseline="30000" dirty="0" smtClean="0"/>
                  <a:t>2 </a:t>
                </a:r>
              </a:p>
              <a:p>
                <a:pPr lvl="1"/>
                <a:r>
                  <a:rPr lang="en-US" dirty="0"/>
                  <a:t>where </a:t>
                </a:r>
                <a:r>
                  <a:rPr lang="en-US" dirty="0" err="1"/>
                  <a:t>i</a:t>
                </a:r>
                <a:r>
                  <a:rPr lang="en-US" dirty="0"/>
                  <a:t> ranges over the various data points. </a:t>
                </a:r>
                <a:endParaRPr lang="en-IN" dirty="0" smtClean="0"/>
              </a:p>
              <a:p>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1927" y="1825625"/>
                <a:ext cx="11644603" cy="3035624"/>
              </a:xfrm>
              <a:blipFill>
                <a:blip r:embed="rId2"/>
                <a:stretch>
                  <a:fillRect l="-942" t="-3213"/>
                </a:stretch>
              </a:blipFill>
            </p:spPr>
            <p:txBody>
              <a:bodyPr/>
              <a:lstStyle/>
              <a:p>
                <a:r>
                  <a:rPr lang="en-IN">
                    <a:noFill/>
                  </a:rPr>
                  <a:t> </a:t>
                </a:r>
              </a:p>
            </p:txBody>
          </p:sp>
        </mc:Fallback>
      </mc:AlternateContent>
      <p:sp>
        <p:nvSpPr>
          <p:cNvPr id="4" name="TextBox 3"/>
          <p:cNvSpPr txBox="1"/>
          <p:nvPr/>
        </p:nvSpPr>
        <p:spPr>
          <a:xfrm>
            <a:off x="5640355" y="2971800"/>
            <a:ext cx="65" cy="276999"/>
          </a:xfrm>
          <a:prstGeom prst="rect">
            <a:avLst/>
          </a:prstGeom>
          <a:noFill/>
        </p:spPr>
        <p:txBody>
          <a:bodyPr wrap="none" lIns="0" tIns="0" rIns="0" bIns="0" rtlCol="0">
            <a:spAutoFit/>
          </a:bodyPr>
          <a:lstStyle/>
          <a:p>
            <a:endParaRPr lang="en-IN" dirty="0"/>
          </a:p>
        </p:txBody>
      </p:sp>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01538079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1623527" y="139960"/>
            <a:ext cx="9060024" cy="6232848"/>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1486660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Evaluation metrics</a:t>
            </a:r>
            <a:endParaRPr lang="en-IN" b="1" dirty="0"/>
          </a:p>
        </p:txBody>
      </p:sp>
      <p:sp>
        <p:nvSpPr>
          <p:cNvPr id="3" name="Content Placeholder 2"/>
          <p:cNvSpPr>
            <a:spLocks noGrp="1"/>
          </p:cNvSpPr>
          <p:nvPr>
            <p:ph idx="1"/>
          </p:nvPr>
        </p:nvSpPr>
        <p:spPr>
          <a:xfrm>
            <a:off x="838200" y="1825625"/>
            <a:ext cx="10515600" cy="1636032"/>
          </a:xfrm>
        </p:spPr>
        <p:txBody>
          <a:bodyPr>
            <a:normAutofit fontScale="92500" lnSpcReduction="10000"/>
          </a:bodyPr>
          <a:lstStyle/>
          <a:p>
            <a:pPr lvl="0"/>
            <a:r>
              <a:rPr lang="en-IN" b="1" dirty="0"/>
              <a:t>R-squared (𝑅</a:t>
            </a:r>
            <a:r>
              <a:rPr lang="en-IN" b="1" baseline="30000" dirty="0"/>
              <a:t>2</a:t>
            </a:r>
            <a:r>
              <a:rPr lang="en-IN" b="1" dirty="0"/>
              <a:t>)  : </a:t>
            </a:r>
            <a:r>
              <a:rPr lang="en-IN" dirty="0"/>
              <a:t> 𝑅</a:t>
            </a:r>
            <a:r>
              <a:rPr lang="en-IN" baseline="30000" dirty="0"/>
              <a:t>2 </a:t>
            </a:r>
            <a:r>
              <a:rPr lang="en-IN" dirty="0"/>
              <a:t>measures the proportion of the variance in the </a:t>
            </a:r>
            <a:r>
              <a:rPr lang="en-IN" b="1" dirty="0"/>
              <a:t>dependent variable that is predictable </a:t>
            </a:r>
            <a:r>
              <a:rPr lang="en-IN" dirty="0"/>
              <a:t>from the </a:t>
            </a:r>
            <a:r>
              <a:rPr lang="en-IN" b="1" dirty="0"/>
              <a:t>independent variable(s</a:t>
            </a:r>
            <a:r>
              <a:rPr lang="en-IN" b="1" dirty="0" smtClean="0"/>
              <a:t>)</a:t>
            </a:r>
            <a:r>
              <a:rPr lang="en-IN" dirty="0" smtClean="0"/>
              <a:t>.</a:t>
            </a:r>
            <a:r>
              <a:rPr lang="en-IN" dirty="0"/>
              <a:t> </a:t>
            </a:r>
            <a:endParaRPr lang="en-IN" dirty="0" smtClean="0"/>
          </a:p>
          <a:p>
            <a:pPr lvl="0"/>
            <a:r>
              <a:rPr lang="en-IN" b="1" dirty="0" smtClean="0"/>
              <a:t>𝑅</a:t>
            </a:r>
            <a:r>
              <a:rPr lang="en-IN" b="1" baseline="30000" dirty="0"/>
              <a:t>2</a:t>
            </a:r>
            <a:r>
              <a:rPr lang="en-IN" dirty="0"/>
              <a:t>  ranges from </a:t>
            </a:r>
            <a:r>
              <a:rPr lang="en-IN" b="1" dirty="0"/>
              <a:t>0 to 1</a:t>
            </a:r>
            <a:r>
              <a:rPr lang="en-IN" dirty="0"/>
              <a:t>. A higher </a:t>
            </a:r>
            <a:r>
              <a:rPr lang="en-IN" b="1" dirty="0"/>
              <a:t>𝑅</a:t>
            </a:r>
            <a:r>
              <a:rPr lang="en-IN" b="1" baseline="30000" dirty="0"/>
              <a:t>2</a:t>
            </a:r>
            <a:r>
              <a:rPr lang="en-IN" dirty="0"/>
              <a:t>  value indicates a better fit of the model to the data. </a:t>
            </a:r>
          </a:p>
          <a:p>
            <a:endParaRPr lang="en-IN" dirty="0"/>
          </a:p>
        </p:txBody>
      </p:sp>
      <p:pic>
        <p:nvPicPr>
          <p:cNvPr id="4" name="Picture 3"/>
          <p:cNvPicPr/>
          <p:nvPr/>
        </p:nvPicPr>
        <p:blipFill>
          <a:blip r:embed="rId2"/>
          <a:stretch>
            <a:fillRect/>
          </a:stretch>
        </p:blipFill>
        <p:spPr>
          <a:xfrm>
            <a:off x="1042696" y="3596594"/>
            <a:ext cx="10106608" cy="2602082"/>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7544061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56" y="214026"/>
            <a:ext cx="4405604" cy="1325563"/>
          </a:xfrm>
        </p:spPr>
        <p:txBody>
          <a:bodyPr/>
          <a:lstStyle/>
          <a:p>
            <a:r>
              <a:rPr lang="en-US" b="1" dirty="0" smtClean="0"/>
              <a:t>Evaluation metrics</a:t>
            </a:r>
            <a:endParaRPr lang="en-IN" b="1" dirty="0"/>
          </a:p>
        </p:txBody>
      </p:sp>
      <p:sp>
        <p:nvSpPr>
          <p:cNvPr id="3" name="Content Placeholder 2"/>
          <p:cNvSpPr>
            <a:spLocks noGrp="1"/>
          </p:cNvSpPr>
          <p:nvPr>
            <p:ph idx="1"/>
          </p:nvPr>
        </p:nvSpPr>
        <p:spPr>
          <a:xfrm>
            <a:off x="185056" y="1690687"/>
            <a:ext cx="4433597" cy="4038309"/>
          </a:xfrm>
        </p:spPr>
        <p:txBody>
          <a:bodyPr>
            <a:normAutofit lnSpcReduction="10000"/>
          </a:bodyPr>
          <a:lstStyle/>
          <a:p>
            <a:pPr lvl="0"/>
            <a:r>
              <a:rPr lang="en-IN" b="1" dirty="0"/>
              <a:t>p-values: </a:t>
            </a:r>
            <a:r>
              <a:rPr lang="en-IN" dirty="0"/>
              <a:t>The p-value tests the null hypothesis that a coefficient (β) is equal to zero (no effect).  </a:t>
            </a:r>
            <a:endParaRPr lang="en-IN" dirty="0" smtClean="0"/>
          </a:p>
          <a:p>
            <a:pPr lvl="0"/>
            <a:r>
              <a:rPr lang="en-IN" dirty="0" smtClean="0"/>
              <a:t>A </a:t>
            </a:r>
            <a:r>
              <a:rPr lang="en-IN" dirty="0"/>
              <a:t>low p-value </a:t>
            </a:r>
            <a:r>
              <a:rPr lang="en-IN" b="1" dirty="0"/>
              <a:t>(&lt; 0.05)</a:t>
            </a:r>
            <a:r>
              <a:rPr lang="en-IN" dirty="0"/>
              <a:t> indicates that you can reject the </a:t>
            </a:r>
            <a:r>
              <a:rPr lang="en-IN" b="1" dirty="0"/>
              <a:t>null hypothesis</a:t>
            </a:r>
            <a:r>
              <a:rPr lang="en-IN" dirty="0"/>
              <a:t>, meaning the coefficient is significantly different from zero.</a:t>
            </a:r>
          </a:p>
          <a:p>
            <a:endParaRPr lang="en-IN" dirty="0"/>
          </a:p>
        </p:txBody>
      </p:sp>
      <p:pic>
        <p:nvPicPr>
          <p:cNvPr id="5" name="Picture 4"/>
          <p:cNvPicPr>
            <a:picLocks noChangeAspect="1"/>
          </p:cNvPicPr>
          <p:nvPr/>
        </p:nvPicPr>
        <p:blipFill>
          <a:blip r:embed="rId2"/>
          <a:stretch>
            <a:fillRect/>
          </a:stretch>
        </p:blipFill>
        <p:spPr>
          <a:xfrm>
            <a:off x="4618652" y="214026"/>
            <a:ext cx="7506161" cy="6410709"/>
          </a:xfrm>
          <a:prstGeom prst="rect">
            <a:avLst/>
          </a:prstGeom>
        </p:spPr>
      </p:pic>
      <p:cxnSp>
        <p:nvCxnSpPr>
          <p:cNvPr id="7" name="Straight Arrow Connector 6"/>
          <p:cNvCxnSpPr/>
          <p:nvPr/>
        </p:nvCxnSpPr>
        <p:spPr>
          <a:xfrm flipH="1" flipV="1">
            <a:off x="9601201" y="6307494"/>
            <a:ext cx="615819" cy="401216"/>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9745051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2" y="103868"/>
            <a:ext cx="11101873" cy="1325563"/>
          </a:xfrm>
          <a:solidFill>
            <a:schemeClr val="accent2">
              <a:lumMod val="20000"/>
              <a:lumOff val="80000"/>
            </a:schemeClr>
          </a:solidFill>
        </p:spPr>
        <p:txBody>
          <a:bodyPr/>
          <a:lstStyle/>
          <a:p>
            <a:r>
              <a:rPr lang="en-US" b="1" dirty="0" smtClean="0"/>
              <a:t>Example R Code for the Sample Data</a:t>
            </a:r>
            <a:endParaRPr lang="en-IN" b="1" dirty="0"/>
          </a:p>
        </p:txBody>
      </p:sp>
      <p:graphicFrame>
        <p:nvGraphicFramePr>
          <p:cNvPr id="4" name="Table 3"/>
          <p:cNvGraphicFramePr>
            <a:graphicFrameLocks noGrp="1"/>
          </p:cNvGraphicFramePr>
          <p:nvPr>
            <p:extLst/>
          </p:nvPr>
        </p:nvGraphicFramePr>
        <p:xfrm>
          <a:off x="4083073" y="2030668"/>
          <a:ext cx="4501092" cy="3566160"/>
        </p:xfrm>
        <a:graphic>
          <a:graphicData uri="http://schemas.openxmlformats.org/drawingml/2006/table">
            <a:tbl>
              <a:tblPr/>
              <a:tblGrid>
                <a:gridCol w="2336389">
                  <a:extLst>
                    <a:ext uri="{9D8B030D-6E8A-4147-A177-3AD203B41FA5}">
                      <a16:colId xmlns:a16="http://schemas.microsoft.com/office/drawing/2014/main" val="2976706032"/>
                    </a:ext>
                  </a:extLst>
                </a:gridCol>
                <a:gridCol w="2164703">
                  <a:extLst>
                    <a:ext uri="{9D8B030D-6E8A-4147-A177-3AD203B41FA5}">
                      <a16:colId xmlns:a16="http://schemas.microsoft.com/office/drawing/2014/main" val="2724698235"/>
                    </a:ext>
                  </a:extLst>
                </a:gridCol>
              </a:tblGrid>
              <a:tr h="0">
                <a:tc>
                  <a:txBody>
                    <a:bodyPr/>
                    <a:lstStyle/>
                    <a:p>
                      <a:pPr fontAlgn="b"/>
                      <a:r>
                        <a:rPr lang="en-IN" sz="2400" b="1" dirty="0" err="1" smtClean="0">
                          <a:effectLst/>
                        </a:rPr>
                        <a:t>new_friends</a:t>
                      </a:r>
                      <a:endParaRPr lang="en-IN" sz="2400" b="1" dirty="0">
                        <a:effectLst/>
                      </a:endParaRPr>
                    </a:p>
                  </a:txBody>
                  <a:tcPr anchor="b">
                    <a:lnL w="7620" cap="flat" cmpd="sng" algn="ctr">
                      <a:solidFill>
                        <a:srgbClr val="B07C87"/>
                      </a:solidFill>
                      <a:prstDash val="solid"/>
                      <a:round/>
                      <a:headEnd type="none" w="med" len="med"/>
                      <a:tailEnd type="none" w="med" len="med"/>
                    </a:lnL>
                    <a:lnR w="7620" cap="flat" cmpd="sng" algn="ctr">
                      <a:solidFill>
                        <a:srgbClr val="207687"/>
                      </a:solidFill>
                      <a:prstDash val="solid"/>
                      <a:round/>
                      <a:headEnd type="none" w="med" len="med"/>
                      <a:tailEnd type="none" w="med" len="med"/>
                    </a:lnR>
                    <a:lnT w="7620" cap="flat" cmpd="sng" algn="ctr">
                      <a:solidFill>
                        <a:srgbClr val="B07C87"/>
                      </a:solidFill>
                      <a:prstDash val="solid"/>
                      <a:round/>
                      <a:headEnd type="none" w="med" len="med"/>
                      <a:tailEnd type="none" w="med" len="med"/>
                    </a:lnT>
                    <a:lnB w="12700" cap="flat" cmpd="sng" algn="ctr">
                      <a:solidFill>
                        <a:srgbClr val="607587"/>
                      </a:solidFill>
                      <a:prstDash val="solid"/>
                      <a:round/>
                      <a:headEnd type="none" w="med" len="med"/>
                      <a:tailEnd type="none" w="med" len="med"/>
                    </a:lnB>
                    <a:solidFill>
                      <a:srgbClr val="FFFFFF"/>
                    </a:solidFill>
                  </a:tcPr>
                </a:tc>
                <a:tc>
                  <a:txBody>
                    <a:bodyPr/>
                    <a:lstStyle/>
                    <a:p>
                      <a:pPr fontAlgn="b"/>
                      <a:r>
                        <a:rPr lang="en-IN" sz="2400" b="1">
                          <a:effectLst/>
                        </a:rPr>
                        <a:t>time_spent (seconds)</a:t>
                      </a:r>
                    </a:p>
                  </a:txBody>
                  <a:tcPr anchor="b">
                    <a:lnL w="7620" cap="flat" cmpd="sng" algn="ctr">
                      <a:solidFill>
                        <a:srgbClr val="207687"/>
                      </a:solidFill>
                      <a:prstDash val="solid"/>
                      <a:round/>
                      <a:headEnd type="none" w="med" len="med"/>
                      <a:tailEnd type="none" w="med" len="med"/>
                    </a:lnL>
                    <a:lnR w="7620" cap="flat" cmpd="sng" algn="ctr">
                      <a:solidFill>
                        <a:srgbClr val="207687"/>
                      </a:solidFill>
                      <a:prstDash val="solid"/>
                      <a:round/>
                      <a:headEnd type="none" w="med" len="med"/>
                      <a:tailEnd type="none" w="med" len="med"/>
                    </a:lnR>
                    <a:lnT w="7620" cap="flat" cmpd="sng" algn="ctr">
                      <a:solidFill>
                        <a:srgbClr val="207687"/>
                      </a:solidFill>
                      <a:prstDash val="solid"/>
                      <a:round/>
                      <a:headEnd type="none" w="med" len="med"/>
                      <a:tailEnd type="none" w="med" len="med"/>
                    </a:lnT>
                    <a:lnB w="12700" cap="flat" cmpd="sng" algn="ctr">
                      <a:solidFill>
                        <a:srgbClr val="508887"/>
                      </a:solidFill>
                      <a:prstDash val="solid"/>
                      <a:round/>
                      <a:headEnd type="none" w="med" len="med"/>
                      <a:tailEnd type="none" w="med" len="med"/>
                    </a:lnB>
                    <a:solidFill>
                      <a:srgbClr val="FFFFFF"/>
                    </a:solidFill>
                  </a:tcPr>
                </a:tc>
                <a:extLst>
                  <a:ext uri="{0D108BD9-81ED-4DB2-BD59-A6C34878D82A}">
                    <a16:rowId xmlns:a16="http://schemas.microsoft.com/office/drawing/2014/main" val="2590334912"/>
                  </a:ext>
                </a:extLst>
              </a:tr>
              <a:tr h="0">
                <a:tc>
                  <a:txBody>
                    <a:bodyPr/>
                    <a:lstStyle/>
                    <a:p>
                      <a:pPr algn="ctr" fontAlgn="base"/>
                      <a:r>
                        <a:rPr lang="en-IN" sz="2400" dirty="0">
                          <a:effectLst/>
                        </a:rPr>
                        <a:t>7</a:t>
                      </a:r>
                    </a:p>
                  </a:txBody>
                  <a:tcPr anchor="ctr">
                    <a:lnL w="7620" cap="flat" cmpd="sng" algn="ctr">
                      <a:solidFill>
                        <a:srgbClr val="607587"/>
                      </a:solidFill>
                      <a:prstDash val="solid"/>
                      <a:round/>
                      <a:headEnd type="none" w="med" len="med"/>
                      <a:tailEnd type="none" w="med" len="med"/>
                    </a:lnL>
                    <a:lnR w="7620" cap="flat" cmpd="sng" algn="ctr">
                      <a:solidFill>
                        <a:srgbClr val="508887"/>
                      </a:solidFill>
                      <a:prstDash val="solid"/>
                      <a:round/>
                      <a:headEnd type="none" w="med" len="med"/>
                      <a:tailEnd type="none" w="med" len="med"/>
                    </a:lnR>
                    <a:lnT w="12700" cap="flat" cmpd="sng" algn="ctr">
                      <a:solidFill>
                        <a:srgbClr val="607587"/>
                      </a:solidFill>
                      <a:prstDash val="solid"/>
                      <a:round/>
                      <a:headEnd type="none" w="med" len="med"/>
                      <a:tailEnd type="none" w="med" len="med"/>
                    </a:lnT>
                    <a:lnB w="12700" cap="flat" cmpd="sng" algn="ctr">
                      <a:solidFill>
                        <a:srgbClr val="107787"/>
                      </a:solidFill>
                      <a:prstDash val="solid"/>
                      <a:round/>
                      <a:headEnd type="none" w="med" len="med"/>
                      <a:tailEnd type="none" w="med" len="med"/>
                    </a:lnB>
                    <a:solidFill>
                      <a:srgbClr val="FFFFFF"/>
                    </a:solidFill>
                  </a:tcPr>
                </a:tc>
                <a:tc>
                  <a:txBody>
                    <a:bodyPr/>
                    <a:lstStyle/>
                    <a:p>
                      <a:pPr algn="ctr" fontAlgn="base"/>
                      <a:r>
                        <a:rPr lang="en-IN" sz="2400">
                          <a:effectLst/>
                        </a:rPr>
                        <a:t>276</a:t>
                      </a:r>
                    </a:p>
                  </a:txBody>
                  <a:tcPr anchor="ctr">
                    <a:lnL w="7620" cap="flat" cmpd="sng" algn="ctr">
                      <a:solidFill>
                        <a:srgbClr val="508887"/>
                      </a:solidFill>
                      <a:prstDash val="solid"/>
                      <a:round/>
                      <a:headEnd type="none" w="med" len="med"/>
                      <a:tailEnd type="none" w="med" len="med"/>
                    </a:lnL>
                    <a:lnR w="7620" cap="flat" cmpd="sng" algn="ctr">
                      <a:solidFill>
                        <a:srgbClr val="508887"/>
                      </a:solidFill>
                      <a:prstDash val="solid"/>
                      <a:round/>
                      <a:headEnd type="none" w="med" len="med"/>
                      <a:tailEnd type="none" w="med" len="med"/>
                    </a:lnR>
                    <a:lnT w="12700" cap="flat" cmpd="sng" algn="ctr">
                      <a:solidFill>
                        <a:srgbClr val="508887"/>
                      </a:solidFill>
                      <a:prstDash val="solid"/>
                      <a:round/>
                      <a:headEnd type="none" w="med" len="med"/>
                      <a:tailEnd type="none" w="med" len="med"/>
                    </a:lnT>
                    <a:lnB w="12700" cap="flat" cmpd="sng" algn="ctr">
                      <a:solidFill>
                        <a:srgbClr val="E08587"/>
                      </a:solidFill>
                      <a:prstDash val="solid"/>
                      <a:round/>
                      <a:headEnd type="none" w="med" len="med"/>
                      <a:tailEnd type="none" w="med" len="med"/>
                    </a:lnB>
                    <a:solidFill>
                      <a:srgbClr val="FFFFFF"/>
                    </a:solidFill>
                  </a:tcPr>
                </a:tc>
                <a:extLst>
                  <a:ext uri="{0D108BD9-81ED-4DB2-BD59-A6C34878D82A}">
                    <a16:rowId xmlns:a16="http://schemas.microsoft.com/office/drawing/2014/main" val="3660335716"/>
                  </a:ext>
                </a:extLst>
              </a:tr>
              <a:tr h="0">
                <a:tc>
                  <a:txBody>
                    <a:bodyPr/>
                    <a:lstStyle/>
                    <a:p>
                      <a:pPr algn="ctr" fontAlgn="base"/>
                      <a:r>
                        <a:rPr lang="en-IN" sz="2400" dirty="0">
                          <a:effectLst/>
                        </a:rPr>
                        <a:t>3</a:t>
                      </a:r>
                    </a:p>
                  </a:txBody>
                  <a:tcPr anchor="ctr">
                    <a:lnL w="7620" cap="flat" cmpd="sng" algn="ctr">
                      <a:solidFill>
                        <a:srgbClr val="107787"/>
                      </a:solidFill>
                      <a:prstDash val="solid"/>
                      <a:round/>
                      <a:headEnd type="none" w="med" len="med"/>
                      <a:tailEnd type="none" w="med" len="med"/>
                    </a:lnL>
                    <a:lnR w="7620" cap="flat" cmpd="sng" algn="ctr">
                      <a:solidFill>
                        <a:srgbClr val="E08587"/>
                      </a:solidFill>
                      <a:prstDash val="solid"/>
                      <a:round/>
                      <a:headEnd type="none" w="med" len="med"/>
                      <a:tailEnd type="none" w="med" len="med"/>
                    </a:lnR>
                    <a:lnT w="12700" cap="flat" cmpd="sng" algn="ctr">
                      <a:solidFill>
                        <a:srgbClr val="107787"/>
                      </a:solidFill>
                      <a:prstDash val="solid"/>
                      <a:round/>
                      <a:headEnd type="none" w="med" len="med"/>
                      <a:tailEnd type="none" w="med" len="med"/>
                    </a:lnT>
                    <a:lnB w="12700" cap="flat" cmpd="sng" algn="ctr">
                      <a:solidFill>
                        <a:srgbClr val="107787"/>
                      </a:solidFill>
                      <a:prstDash val="solid"/>
                      <a:round/>
                      <a:headEnd type="none" w="med" len="med"/>
                      <a:tailEnd type="none" w="med" len="med"/>
                    </a:lnB>
                    <a:solidFill>
                      <a:srgbClr val="FFFFFF"/>
                    </a:solidFill>
                  </a:tcPr>
                </a:tc>
                <a:tc>
                  <a:txBody>
                    <a:bodyPr/>
                    <a:lstStyle/>
                    <a:p>
                      <a:pPr algn="ctr" fontAlgn="base"/>
                      <a:r>
                        <a:rPr lang="en-IN" sz="2400">
                          <a:effectLst/>
                        </a:rPr>
                        <a:t>43</a:t>
                      </a:r>
                    </a:p>
                  </a:txBody>
                  <a:tcPr anchor="ctr">
                    <a:lnL w="7620" cap="flat" cmpd="sng" algn="ctr">
                      <a:solidFill>
                        <a:srgbClr val="E08587"/>
                      </a:solidFill>
                      <a:prstDash val="solid"/>
                      <a:round/>
                      <a:headEnd type="none" w="med" len="med"/>
                      <a:tailEnd type="none" w="med" len="med"/>
                    </a:lnL>
                    <a:lnR w="7620" cap="flat" cmpd="sng" algn="ctr">
                      <a:solidFill>
                        <a:srgbClr val="E08587"/>
                      </a:solidFill>
                      <a:prstDash val="solid"/>
                      <a:round/>
                      <a:headEnd type="none" w="med" len="med"/>
                      <a:tailEnd type="none" w="med" len="med"/>
                    </a:lnR>
                    <a:lnT w="12700" cap="flat" cmpd="sng" algn="ctr">
                      <a:solidFill>
                        <a:srgbClr val="E08587"/>
                      </a:solidFill>
                      <a:prstDash val="solid"/>
                      <a:round/>
                      <a:headEnd type="none" w="med" len="med"/>
                      <a:tailEnd type="none" w="med" len="med"/>
                    </a:lnT>
                    <a:lnB w="12700" cap="flat" cmpd="sng" algn="ctr">
                      <a:solidFill>
                        <a:srgbClr val="208587"/>
                      </a:solidFill>
                      <a:prstDash val="solid"/>
                      <a:round/>
                      <a:headEnd type="none" w="med" len="med"/>
                      <a:tailEnd type="none" w="med" len="med"/>
                    </a:lnB>
                    <a:solidFill>
                      <a:srgbClr val="FFFFFF"/>
                    </a:solidFill>
                  </a:tcPr>
                </a:tc>
                <a:extLst>
                  <a:ext uri="{0D108BD9-81ED-4DB2-BD59-A6C34878D82A}">
                    <a16:rowId xmlns:a16="http://schemas.microsoft.com/office/drawing/2014/main" val="2719018853"/>
                  </a:ext>
                </a:extLst>
              </a:tr>
              <a:tr h="0">
                <a:tc>
                  <a:txBody>
                    <a:bodyPr/>
                    <a:lstStyle/>
                    <a:p>
                      <a:pPr algn="ctr" fontAlgn="base"/>
                      <a:r>
                        <a:rPr lang="en-IN" sz="2400" dirty="0">
                          <a:effectLst/>
                        </a:rPr>
                        <a:t>4</a:t>
                      </a:r>
                    </a:p>
                  </a:txBody>
                  <a:tcPr anchor="ctr">
                    <a:lnL w="7620" cap="flat" cmpd="sng" algn="ctr">
                      <a:solidFill>
                        <a:srgbClr val="107787"/>
                      </a:solidFill>
                      <a:prstDash val="solid"/>
                      <a:round/>
                      <a:headEnd type="none" w="med" len="med"/>
                      <a:tailEnd type="none" w="med" len="med"/>
                    </a:lnL>
                    <a:lnR w="7620" cap="flat" cmpd="sng" algn="ctr">
                      <a:solidFill>
                        <a:srgbClr val="208587"/>
                      </a:solidFill>
                      <a:prstDash val="solid"/>
                      <a:round/>
                      <a:headEnd type="none" w="med" len="med"/>
                      <a:tailEnd type="none" w="med" len="med"/>
                    </a:lnR>
                    <a:lnT w="12700" cap="flat" cmpd="sng" algn="ctr">
                      <a:solidFill>
                        <a:srgbClr val="107787"/>
                      </a:solidFill>
                      <a:prstDash val="solid"/>
                      <a:round/>
                      <a:headEnd type="none" w="med" len="med"/>
                      <a:tailEnd type="none" w="med" len="med"/>
                    </a:lnT>
                    <a:lnB w="12700" cap="flat" cmpd="sng" algn="ctr">
                      <a:solidFill>
                        <a:srgbClr val="A07187"/>
                      </a:solidFill>
                      <a:prstDash val="solid"/>
                      <a:round/>
                      <a:headEnd type="none" w="med" len="med"/>
                      <a:tailEnd type="none" w="med" len="med"/>
                    </a:lnB>
                    <a:solidFill>
                      <a:srgbClr val="FFFFFF"/>
                    </a:solidFill>
                  </a:tcPr>
                </a:tc>
                <a:tc>
                  <a:txBody>
                    <a:bodyPr/>
                    <a:lstStyle/>
                    <a:p>
                      <a:pPr algn="ctr" fontAlgn="base"/>
                      <a:r>
                        <a:rPr lang="en-IN" sz="2400">
                          <a:effectLst/>
                        </a:rPr>
                        <a:t>82</a:t>
                      </a:r>
                    </a:p>
                  </a:txBody>
                  <a:tcPr anchor="ctr">
                    <a:lnL w="7620" cap="flat" cmpd="sng" algn="ctr">
                      <a:solidFill>
                        <a:srgbClr val="208587"/>
                      </a:solidFill>
                      <a:prstDash val="solid"/>
                      <a:round/>
                      <a:headEnd type="none" w="med" len="med"/>
                      <a:tailEnd type="none" w="med" len="med"/>
                    </a:lnL>
                    <a:lnR w="7620" cap="flat" cmpd="sng" algn="ctr">
                      <a:solidFill>
                        <a:srgbClr val="208587"/>
                      </a:solidFill>
                      <a:prstDash val="solid"/>
                      <a:round/>
                      <a:headEnd type="none" w="med" len="med"/>
                      <a:tailEnd type="none" w="med" len="med"/>
                    </a:lnR>
                    <a:lnT w="12700" cap="flat" cmpd="sng" algn="ctr">
                      <a:solidFill>
                        <a:srgbClr val="208587"/>
                      </a:solidFill>
                      <a:prstDash val="solid"/>
                      <a:round/>
                      <a:headEnd type="none" w="med" len="med"/>
                      <a:tailEnd type="none" w="med" len="med"/>
                    </a:lnT>
                    <a:lnB w="12700" cap="flat" cmpd="sng" algn="ctr">
                      <a:solidFill>
                        <a:srgbClr val="D08387"/>
                      </a:solidFill>
                      <a:prstDash val="solid"/>
                      <a:round/>
                      <a:headEnd type="none" w="med" len="med"/>
                      <a:tailEnd type="none" w="med" len="med"/>
                    </a:lnB>
                    <a:solidFill>
                      <a:srgbClr val="FFFFFF"/>
                    </a:solidFill>
                  </a:tcPr>
                </a:tc>
                <a:extLst>
                  <a:ext uri="{0D108BD9-81ED-4DB2-BD59-A6C34878D82A}">
                    <a16:rowId xmlns:a16="http://schemas.microsoft.com/office/drawing/2014/main" val="3770568168"/>
                  </a:ext>
                </a:extLst>
              </a:tr>
              <a:tr h="0">
                <a:tc>
                  <a:txBody>
                    <a:bodyPr/>
                    <a:lstStyle/>
                    <a:p>
                      <a:pPr algn="ctr" fontAlgn="base"/>
                      <a:r>
                        <a:rPr lang="en-IN" sz="2400" dirty="0">
                          <a:effectLst/>
                        </a:rPr>
                        <a:t>6</a:t>
                      </a:r>
                    </a:p>
                  </a:txBody>
                  <a:tcPr anchor="ctr">
                    <a:lnL w="7620" cap="flat" cmpd="sng" algn="ctr">
                      <a:solidFill>
                        <a:srgbClr val="A07187"/>
                      </a:solidFill>
                      <a:prstDash val="solid"/>
                      <a:round/>
                      <a:headEnd type="none" w="med" len="med"/>
                      <a:tailEnd type="none" w="med" len="med"/>
                    </a:lnL>
                    <a:lnR w="7620" cap="flat" cmpd="sng" algn="ctr">
                      <a:solidFill>
                        <a:srgbClr val="D08387"/>
                      </a:solidFill>
                      <a:prstDash val="solid"/>
                      <a:round/>
                      <a:headEnd type="none" w="med" len="med"/>
                      <a:tailEnd type="none" w="med" len="med"/>
                    </a:lnR>
                    <a:lnT w="12700" cap="flat" cmpd="sng" algn="ctr">
                      <a:solidFill>
                        <a:srgbClr val="A07187"/>
                      </a:solidFill>
                      <a:prstDash val="solid"/>
                      <a:round/>
                      <a:headEnd type="none" w="med" len="med"/>
                      <a:tailEnd type="none" w="med" len="med"/>
                    </a:lnT>
                    <a:lnB w="12700" cap="flat" cmpd="sng" algn="ctr">
                      <a:solidFill>
                        <a:srgbClr val="B07C87"/>
                      </a:solidFill>
                      <a:prstDash val="solid"/>
                      <a:round/>
                      <a:headEnd type="none" w="med" len="med"/>
                      <a:tailEnd type="none" w="med" len="med"/>
                    </a:lnB>
                    <a:solidFill>
                      <a:srgbClr val="FFFFFF"/>
                    </a:solidFill>
                  </a:tcPr>
                </a:tc>
                <a:tc>
                  <a:txBody>
                    <a:bodyPr/>
                    <a:lstStyle/>
                    <a:p>
                      <a:pPr algn="ctr" fontAlgn="base"/>
                      <a:r>
                        <a:rPr lang="en-IN" sz="2400" dirty="0">
                          <a:effectLst/>
                        </a:rPr>
                        <a:t>136</a:t>
                      </a:r>
                    </a:p>
                  </a:txBody>
                  <a:tcPr anchor="ctr">
                    <a:lnL w="7620" cap="flat" cmpd="sng" algn="ctr">
                      <a:solidFill>
                        <a:srgbClr val="D08387"/>
                      </a:solidFill>
                      <a:prstDash val="solid"/>
                      <a:round/>
                      <a:headEnd type="none" w="med" len="med"/>
                      <a:tailEnd type="none" w="med" len="med"/>
                    </a:lnL>
                    <a:lnR w="7620" cap="flat" cmpd="sng" algn="ctr">
                      <a:solidFill>
                        <a:srgbClr val="D08387"/>
                      </a:solidFill>
                      <a:prstDash val="solid"/>
                      <a:round/>
                      <a:headEnd type="none" w="med" len="med"/>
                      <a:tailEnd type="none" w="med" len="med"/>
                    </a:lnR>
                    <a:lnT w="12700" cap="flat" cmpd="sng" algn="ctr">
                      <a:solidFill>
                        <a:srgbClr val="D08387"/>
                      </a:solidFill>
                      <a:prstDash val="solid"/>
                      <a:round/>
                      <a:headEnd type="none" w="med" len="med"/>
                      <a:tailEnd type="none" w="med" len="med"/>
                    </a:lnT>
                    <a:lnB w="12700" cap="flat" cmpd="sng" algn="ctr">
                      <a:solidFill>
                        <a:srgbClr val="608487"/>
                      </a:solidFill>
                      <a:prstDash val="solid"/>
                      <a:round/>
                      <a:headEnd type="none" w="med" len="med"/>
                      <a:tailEnd type="none" w="med" len="med"/>
                    </a:lnB>
                    <a:solidFill>
                      <a:srgbClr val="FFFFFF"/>
                    </a:solidFill>
                  </a:tcPr>
                </a:tc>
                <a:extLst>
                  <a:ext uri="{0D108BD9-81ED-4DB2-BD59-A6C34878D82A}">
                    <a16:rowId xmlns:a16="http://schemas.microsoft.com/office/drawing/2014/main" val="248357203"/>
                  </a:ext>
                </a:extLst>
              </a:tr>
              <a:tr h="0">
                <a:tc>
                  <a:txBody>
                    <a:bodyPr/>
                    <a:lstStyle/>
                    <a:p>
                      <a:pPr algn="ctr" fontAlgn="base"/>
                      <a:r>
                        <a:rPr lang="en-IN" sz="2400" dirty="0">
                          <a:effectLst/>
                        </a:rPr>
                        <a:t>10</a:t>
                      </a:r>
                    </a:p>
                  </a:txBody>
                  <a:tcPr anchor="ctr">
                    <a:lnL w="7620" cap="flat" cmpd="sng" algn="ctr">
                      <a:solidFill>
                        <a:srgbClr val="B07C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B07C87"/>
                      </a:solidFill>
                      <a:prstDash val="solid"/>
                      <a:round/>
                      <a:headEnd type="none" w="med" len="med"/>
                      <a:tailEnd type="none" w="med" len="med"/>
                    </a:lnT>
                    <a:lnB w="12700" cap="flat" cmpd="sng" algn="ctr">
                      <a:solidFill>
                        <a:srgbClr val="D07787"/>
                      </a:solidFill>
                      <a:prstDash val="solid"/>
                      <a:round/>
                      <a:headEnd type="none" w="med" len="med"/>
                      <a:tailEnd type="none" w="med" len="med"/>
                    </a:lnB>
                    <a:solidFill>
                      <a:srgbClr val="FFFFFF"/>
                    </a:solidFill>
                  </a:tcPr>
                </a:tc>
                <a:tc>
                  <a:txBody>
                    <a:bodyPr/>
                    <a:lstStyle/>
                    <a:p>
                      <a:pPr algn="ctr" fontAlgn="base"/>
                      <a:r>
                        <a:rPr lang="en-IN" sz="2400" dirty="0">
                          <a:effectLst/>
                        </a:rPr>
                        <a:t>417</a:t>
                      </a:r>
                    </a:p>
                  </a:txBody>
                  <a:tcPr anchor="ctr">
                    <a:lnL w="7620" cap="flat" cmpd="sng" algn="ctr">
                      <a:solidFill>
                        <a:srgbClr val="6084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608487"/>
                      </a:solidFill>
                      <a:prstDash val="solid"/>
                      <a:round/>
                      <a:headEnd type="none" w="med" len="med"/>
                      <a:tailEnd type="none" w="med" len="med"/>
                    </a:lnT>
                    <a:lnB w="12700" cap="flat" cmpd="sng" algn="ctr">
                      <a:solidFill>
                        <a:srgbClr val="608487"/>
                      </a:solidFill>
                      <a:prstDash val="solid"/>
                      <a:round/>
                      <a:headEnd type="none" w="med" len="med"/>
                      <a:tailEnd type="none" w="med" len="med"/>
                    </a:lnB>
                    <a:solidFill>
                      <a:srgbClr val="FFFFFF"/>
                    </a:solidFill>
                  </a:tcPr>
                </a:tc>
                <a:extLst>
                  <a:ext uri="{0D108BD9-81ED-4DB2-BD59-A6C34878D82A}">
                    <a16:rowId xmlns:a16="http://schemas.microsoft.com/office/drawing/2014/main" val="2355296573"/>
                  </a:ext>
                </a:extLst>
              </a:tr>
              <a:tr h="0">
                <a:tc>
                  <a:txBody>
                    <a:bodyPr/>
                    <a:lstStyle/>
                    <a:p>
                      <a:pPr algn="ctr" fontAlgn="base"/>
                      <a:r>
                        <a:rPr lang="en-IN" sz="2400" dirty="0">
                          <a:effectLst/>
                        </a:rPr>
                        <a:t>9</a:t>
                      </a:r>
                    </a:p>
                  </a:txBody>
                  <a:tcPr anchor="ctr">
                    <a:lnL w="7620" cap="flat" cmpd="sng" algn="ctr">
                      <a:solidFill>
                        <a:srgbClr val="D077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D07787"/>
                      </a:solidFill>
                      <a:prstDash val="solid"/>
                      <a:round/>
                      <a:headEnd type="none" w="med" len="med"/>
                      <a:tailEnd type="none" w="med" len="med"/>
                    </a:lnT>
                    <a:lnB w="7620" cap="flat" cmpd="sng" algn="ctr">
                      <a:solidFill>
                        <a:srgbClr val="D07787"/>
                      </a:solidFill>
                      <a:prstDash val="solid"/>
                      <a:round/>
                      <a:headEnd type="none" w="med" len="med"/>
                      <a:tailEnd type="none" w="med" len="med"/>
                    </a:lnB>
                    <a:solidFill>
                      <a:srgbClr val="FFFFFF"/>
                    </a:solidFill>
                  </a:tcPr>
                </a:tc>
                <a:tc>
                  <a:txBody>
                    <a:bodyPr/>
                    <a:lstStyle/>
                    <a:p>
                      <a:pPr algn="ctr" fontAlgn="base"/>
                      <a:r>
                        <a:rPr lang="en-IN" sz="2400" dirty="0">
                          <a:effectLst/>
                        </a:rPr>
                        <a:t>269</a:t>
                      </a:r>
                    </a:p>
                  </a:txBody>
                  <a:tcPr anchor="ctr">
                    <a:lnL w="7620" cap="flat" cmpd="sng" algn="ctr">
                      <a:solidFill>
                        <a:srgbClr val="608487"/>
                      </a:solidFill>
                      <a:prstDash val="solid"/>
                      <a:round/>
                      <a:headEnd type="none" w="med" len="med"/>
                      <a:tailEnd type="none" w="med" len="med"/>
                    </a:lnL>
                    <a:lnR w="7620" cap="flat" cmpd="sng" algn="ctr">
                      <a:solidFill>
                        <a:srgbClr val="608487"/>
                      </a:solidFill>
                      <a:prstDash val="solid"/>
                      <a:round/>
                      <a:headEnd type="none" w="med" len="med"/>
                      <a:tailEnd type="none" w="med" len="med"/>
                    </a:lnR>
                    <a:lnT w="12700" cap="flat" cmpd="sng" algn="ctr">
                      <a:solidFill>
                        <a:srgbClr val="608487"/>
                      </a:solidFill>
                      <a:prstDash val="solid"/>
                      <a:round/>
                      <a:headEnd type="none" w="med" len="med"/>
                      <a:tailEnd type="none" w="med" len="med"/>
                    </a:lnT>
                    <a:lnB w="7620" cap="flat" cmpd="sng" algn="ctr">
                      <a:solidFill>
                        <a:srgbClr val="608487"/>
                      </a:solidFill>
                      <a:prstDash val="solid"/>
                      <a:round/>
                      <a:headEnd type="none" w="med" len="med"/>
                      <a:tailEnd type="none" w="med" len="med"/>
                    </a:lnB>
                    <a:solidFill>
                      <a:srgbClr val="FFFFFF"/>
                    </a:solidFill>
                  </a:tcPr>
                </a:tc>
                <a:extLst>
                  <a:ext uri="{0D108BD9-81ED-4DB2-BD59-A6C34878D82A}">
                    <a16:rowId xmlns:a16="http://schemas.microsoft.com/office/drawing/2014/main" val="137802414"/>
                  </a:ext>
                </a:extLst>
              </a:tr>
            </a:tbl>
          </a:graphicData>
        </a:graphic>
      </p:graphicFrame>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7119216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45029" y="132890"/>
            <a:ext cx="9927771" cy="6592220"/>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901448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06082" y="149395"/>
            <a:ext cx="9153330" cy="6120775"/>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813046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950098" y="0"/>
            <a:ext cx="8994710" cy="6857999"/>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41001273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lstStyle/>
          <a:p>
            <a:r>
              <a:rPr lang="en-US" b="1" dirty="0" smtClean="0"/>
              <a:t>2. KNN Algorithm</a:t>
            </a:r>
            <a:endParaRPr lang="en-IN" b="1" dirty="0"/>
          </a:p>
        </p:txBody>
      </p:sp>
      <p:sp>
        <p:nvSpPr>
          <p:cNvPr id="3" name="Content Placeholder 2"/>
          <p:cNvSpPr>
            <a:spLocks noGrp="1"/>
          </p:cNvSpPr>
          <p:nvPr>
            <p:ph idx="1"/>
          </p:nvPr>
        </p:nvSpPr>
        <p:spPr>
          <a:xfrm>
            <a:off x="838200" y="1844286"/>
            <a:ext cx="10515600" cy="4351338"/>
          </a:xfrm>
        </p:spPr>
        <p:txBody>
          <a:bodyPr/>
          <a:lstStyle/>
          <a:p>
            <a:r>
              <a:rPr lang="en-US" dirty="0"/>
              <a:t>The K-Nearest Neighbors (KNN) algorithm is a simple, supervised machine learning algorithm that can be used for both classification and regression tasks. </a:t>
            </a:r>
            <a:endParaRPr lang="en-US" dirty="0" smtClean="0"/>
          </a:p>
          <a:p>
            <a:r>
              <a:rPr lang="en-US" dirty="0" smtClean="0"/>
              <a:t>It </a:t>
            </a:r>
            <a:r>
              <a:rPr lang="en-US" dirty="0"/>
              <a:t>works based on the principle that similar data points (neighbors) are likely to have similar outcomes.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400548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2</a:t>
            </a:r>
            <a:r>
              <a:rPr lang="en-US" b="1" dirty="0" smtClean="0"/>
              <a:t>. KNN Algorithm</a:t>
            </a:r>
            <a:endParaRPr lang="en-IN" b="1" dirty="0"/>
          </a:p>
        </p:txBody>
      </p:sp>
      <p:sp>
        <p:nvSpPr>
          <p:cNvPr id="3" name="Content Placeholder 2"/>
          <p:cNvSpPr>
            <a:spLocks noGrp="1"/>
          </p:cNvSpPr>
          <p:nvPr>
            <p:ph idx="1"/>
          </p:nvPr>
        </p:nvSpPr>
        <p:spPr>
          <a:xfrm>
            <a:off x="727787" y="1791478"/>
            <a:ext cx="10626013" cy="4674635"/>
          </a:xfrm>
        </p:spPr>
        <p:txBody>
          <a:bodyPr>
            <a:normAutofit fontScale="85000" lnSpcReduction="20000"/>
          </a:bodyPr>
          <a:lstStyle/>
          <a:p>
            <a:pPr marL="514350" indent="-514350" algn="just">
              <a:buFont typeface="+mj-lt"/>
              <a:buAutoNum type="arabicPeriod"/>
            </a:pPr>
            <a:r>
              <a:rPr lang="en-IN" b="1" dirty="0"/>
              <a:t>Data Preparation</a:t>
            </a:r>
            <a:r>
              <a:rPr lang="en-IN" dirty="0" smtClean="0"/>
              <a:t>: </a:t>
            </a:r>
            <a:r>
              <a:rPr lang="en-US" dirty="0" smtClean="0"/>
              <a:t>Collect </a:t>
            </a:r>
            <a:r>
              <a:rPr lang="en-US" dirty="0"/>
              <a:t>and prepare the dataset, ensuring it's in a suitable format for analysis</a:t>
            </a:r>
            <a:r>
              <a:rPr lang="en-US" dirty="0" smtClean="0"/>
              <a:t>.</a:t>
            </a:r>
          </a:p>
          <a:p>
            <a:pPr marL="514350" indent="-514350" algn="just">
              <a:buFont typeface="+mj-lt"/>
              <a:buAutoNum type="arabicPeriod"/>
            </a:pPr>
            <a:r>
              <a:rPr lang="en-US" b="1" dirty="0"/>
              <a:t>Choosing K</a:t>
            </a:r>
            <a:r>
              <a:rPr lang="en-US" dirty="0"/>
              <a:t>: Select the number of neighbors (K) to consider for making predictions.</a:t>
            </a:r>
          </a:p>
          <a:p>
            <a:pPr marL="514350" indent="-514350" algn="just">
              <a:buFont typeface="+mj-lt"/>
              <a:buAutoNum type="arabicPeriod"/>
            </a:pPr>
            <a:r>
              <a:rPr lang="en-US" b="1" dirty="0"/>
              <a:t>Distance Calculation</a:t>
            </a:r>
            <a:r>
              <a:rPr lang="en-US" dirty="0"/>
              <a:t>: For a given data point that needs to be classified or predicted, calculate the distance between this point and all other points in the dataset. Common distance metrics include Euclidean, Manhattan, and </a:t>
            </a:r>
            <a:r>
              <a:rPr lang="en-US" dirty="0" err="1"/>
              <a:t>Minkowski</a:t>
            </a:r>
            <a:r>
              <a:rPr lang="en-US" dirty="0"/>
              <a:t> distances</a:t>
            </a:r>
            <a:r>
              <a:rPr lang="en-US" dirty="0" smtClean="0"/>
              <a:t>.</a:t>
            </a:r>
          </a:p>
          <a:p>
            <a:pPr marL="514350" indent="-514350" algn="just">
              <a:buFont typeface="+mj-lt"/>
              <a:buAutoNum type="arabicPeriod"/>
            </a:pPr>
            <a:r>
              <a:rPr lang="en-US" b="1" dirty="0"/>
              <a:t>Identify Neighbors</a:t>
            </a:r>
            <a:r>
              <a:rPr lang="en-US" dirty="0"/>
              <a:t>: Identify the K closest data points (neighbors) to the data point in </a:t>
            </a:r>
            <a:r>
              <a:rPr lang="en-US" dirty="0" smtClean="0"/>
              <a:t>question.</a:t>
            </a:r>
          </a:p>
          <a:p>
            <a:pPr marL="514350" indent="-514350" algn="just">
              <a:buFont typeface="+mj-lt"/>
              <a:buAutoNum type="arabicPeriod"/>
            </a:pPr>
            <a:r>
              <a:rPr lang="en-US" b="1" dirty="0" smtClean="0"/>
              <a:t>Voting/Prediction</a:t>
            </a:r>
            <a:r>
              <a:rPr lang="en-US" dirty="0"/>
              <a:t>:</a:t>
            </a:r>
          </a:p>
          <a:p>
            <a:pPr lvl="1" algn="just"/>
            <a:r>
              <a:rPr lang="en-US" sz="2800" b="1" dirty="0"/>
              <a:t>Classification</a:t>
            </a:r>
            <a:r>
              <a:rPr lang="en-US" sz="2800" dirty="0"/>
              <a:t>: The class with the majority among the K neighbors is assigned to the data point.</a:t>
            </a:r>
          </a:p>
          <a:p>
            <a:pPr lvl="1" algn="just"/>
            <a:r>
              <a:rPr lang="en-US" sz="2800" b="1" dirty="0"/>
              <a:t>Regression</a:t>
            </a:r>
            <a:r>
              <a:rPr lang="en-US" sz="2800" dirty="0"/>
              <a:t>: The average value of the K neighbors is assigned to the data point.</a:t>
            </a:r>
          </a:p>
          <a:p>
            <a:pPr marL="514350" indent="-514350">
              <a:buFont typeface="+mj-lt"/>
              <a:buAutoNum type="arabicPeriod"/>
            </a:pPr>
            <a:endParaRPr lang="en-US" dirty="0"/>
          </a:p>
          <a:p>
            <a:pPr marL="514350" indent="-514350">
              <a:buFont typeface="+mj-lt"/>
              <a:buAutoNum type="arabicPeriod"/>
            </a:pPr>
            <a:endParaRPr lang="en-US" dirty="0" smtClean="0"/>
          </a:p>
          <a:p>
            <a:pPr marL="514350" indent="-514350">
              <a:buFont typeface="+mj-lt"/>
              <a:buAutoNum type="arabicPeriod"/>
            </a:pPr>
            <a:endParaRPr lang="en-IN"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0159498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Key Points</a:t>
            </a:r>
            <a:r>
              <a:rPr lang="en-IN" b="1" dirty="0" smtClean="0"/>
              <a:t>:</a:t>
            </a:r>
            <a:endParaRPr lang="en-IN" dirty="0"/>
          </a:p>
        </p:txBody>
      </p:sp>
      <p:sp>
        <p:nvSpPr>
          <p:cNvPr id="3" name="Content Placeholder 2"/>
          <p:cNvSpPr>
            <a:spLocks noGrp="1"/>
          </p:cNvSpPr>
          <p:nvPr>
            <p:ph idx="1"/>
          </p:nvPr>
        </p:nvSpPr>
        <p:spPr/>
        <p:txBody>
          <a:bodyPr/>
          <a:lstStyle/>
          <a:p>
            <a:r>
              <a:rPr lang="en-US" b="1" dirty="0"/>
              <a:t>Distance Metrics</a:t>
            </a:r>
            <a:r>
              <a:rPr lang="en-US" dirty="0"/>
              <a:t>: Euclidean distance is most common, but other metrics can be used depending on the problem.</a:t>
            </a:r>
          </a:p>
          <a:p>
            <a:r>
              <a:rPr lang="en-US" b="1" dirty="0"/>
              <a:t>Choosing K</a:t>
            </a:r>
            <a:r>
              <a:rPr lang="en-US" dirty="0"/>
              <a:t>: The value of K can significantly impact the algorithm's performance. A common approach is to use cross-validation to find the optimal K.</a:t>
            </a:r>
          </a:p>
          <a:p>
            <a:r>
              <a:rPr lang="en-US" b="1" dirty="0"/>
              <a:t>Data Scaling</a:t>
            </a:r>
            <a:r>
              <a:rPr lang="en-US" dirty="0"/>
              <a:t>: KNN is sensitive to the scale of the data. It’s important to normalize or standardize the data before applying KNN.</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161787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Example Data Set</a:t>
            </a:r>
            <a:r>
              <a:rPr lang="en-IN" b="1" dirty="0" smtClean="0"/>
              <a:t>:</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2768718058"/>
              </p:ext>
            </p:extLst>
          </p:nvPr>
        </p:nvGraphicFramePr>
        <p:xfrm>
          <a:off x="1330546" y="1984016"/>
          <a:ext cx="5425440" cy="2560320"/>
        </p:xfrm>
        <a:graphic>
          <a:graphicData uri="http://schemas.openxmlformats.org/drawingml/2006/table">
            <a:tbl>
              <a:tblPr/>
              <a:tblGrid>
                <a:gridCol w="1808480">
                  <a:extLst>
                    <a:ext uri="{9D8B030D-6E8A-4147-A177-3AD203B41FA5}">
                      <a16:colId xmlns:a16="http://schemas.microsoft.com/office/drawing/2014/main" val="4201799404"/>
                    </a:ext>
                  </a:extLst>
                </a:gridCol>
                <a:gridCol w="1808480">
                  <a:extLst>
                    <a:ext uri="{9D8B030D-6E8A-4147-A177-3AD203B41FA5}">
                      <a16:colId xmlns:a16="http://schemas.microsoft.com/office/drawing/2014/main" val="2122327080"/>
                    </a:ext>
                  </a:extLst>
                </a:gridCol>
                <a:gridCol w="1808480">
                  <a:extLst>
                    <a:ext uri="{9D8B030D-6E8A-4147-A177-3AD203B41FA5}">
                      <a16:colId xmlns:a16="http://schemas.microsoft.com/office/drawing/2014/main" val="2805247262"/>
                    </a:ext>
                  </a:extLst>
                </a:gridCol>
              </a:tblGrid>
              <a:tr h="0">
                <a:tc>
                  <a:txBody>
                    <a:bodyPr/>
                    <a:lstStyle/>
                    <a:p>
                      <a:pPr fontAlgn="b"/>
                      <a:r>
                        <a:rPr lang="en-IN" b="1">
                          <a:effectLst/>
                        </a:rPr>
                        <a:t>X1</a:t>
                      </a:r>
                    </a:p>
                  </a:txBody>
                  <a:tcPr anchor="b">
                    <a:lnL w="7620" cap="flat" cmpd="sng" algn="ctr">
                      <a:solidFill>
                        <a:srgbClr val="B027AB"/>
                      </a:solidFill>
                      <a:prstDash val="solid"/>
                      <a:round/>
                      <a:headEnd type="none" w="med" len="med"/>
                      <a:tailEnd type="none" w="med" len="med"/>
                    </a:lnL>
                    <a:lnR w="7620" cap="flat" cmpd="sng" algn="ctr">
                      <a:solidFill>
                        <a:srgbClr val="9029AB"/>
                      </a:solidFill>
                      <a:prstDash val="solid"/>
                      <a:round/>
                      <a:headEnd type="none" w="med" len="med"/>
                      <a:tailEnd type="none" w="med" len="med"/>
                    </a:lnR>
                    <a:lnT w="7620" cap="flat" cmpd="sng" algn="ctr">
                      <a:solidFill>
                        <a:srgbClr val="B027AB"/>
                      </a:solidFill>
                      <a:prstDash val="solid"/>
                      <a:round/>
                      <a:headEnd type="none" w="med" len="med"/>
                      <a:tailEnd type="none" w="med" len="med"/>
                    </a:lnT>
                    <a:lnB w="12700" cap="flat" cmpd="sng" algn="ctr">
                      <a:solidFill>
                        <a:srgbClr val="4025AB"/>
                      </a:solidFill>
                      <a:prstDash val="solid"/>
                      <a:round/>
                      <a:headEnd type="none" w="med" len="med"/>
                      <a:tailEnd type="none" w="med" len="med"/>
                    </a:lnB>
                    <a:solidFill>
                      <a:srgbClr val="FFFFFF"/>
                    </a:solidFill>
                  </a:tcPr>
                </a:tc>
                <a:tc>
                  <a:txBody>
                    <a:bodyPr/>
                    <a:lstStyle/>
                    <a:p>
                      <a:pPr fontAlgn="b"/>
                      <a:r>
                        <a:rPr lang="en-IN" b="1">
                          <a:effectLst/>
                        </a:rPr>
                        <a:t>X2</a:t>
                      </a:r>
                    </a:p>
                  </a:txBody>
                  <a:tcPr anchor="b">
                    <a:lnL w="7620" cap="flat" cmpd="sng" algn="ctr">
                      <a:solidFill>
                        <a:srgbClr val="9029AB"/>
                      </a:solidFill>
                      <a:prstDash val="solid"/>
                      <a:round/>
                      <a:headEnd type="none" w="med" len="med"/>
                      <a:tailEnd type="none" w="med" len="med"/>
                    </a:lnL>
                    <a:lnR w="7620" cap="flat" cmpd="sng" algn="ctr">
                      <a:solidFill>
                        <a:srgbClr val="502AAB"/>
                      </a:solidFill>
                      <a:prstDash val="solid"/>
                      <a:round/>
                      <a:headEnd type="none" w="med" len="med"/>
                      <a:tailEnd type="none" w="med" len="med"/>
                    </a:lnR>
                    <a:lnT w="7620" cap="flat" cmpd="sng" algn="ctr">
                      <a:solidFill>
                        <a:srgbClr val="9029AB"/>
                      </a:solidFill>
                      <a:prstDash val="solid"/>
                      <a:round/>
                      <a:headEnd type="none" w="med" len="med"/>
                      <a:tailEnd type="none" w="med" len="med"/>
                    </a:lnT>
                    <a:lnB w="12700" cap="flat" cmpd="sng" algn="ctr">
                      <a:solidFill>
                        <a:srgbClr val="502AAB"/>
                      </a:solidFill>
                      <a:prstDash val="solid"/>
                      <a:round/>
                      <a:headEnd type="none" w="med" len="med"/>
                      <a:tailEnd type="none" w="med" len="med"/>
                    </a:lnB>
                    <a:solidFill>
                      <a:srgbClr val="FFFFFF"/>
                    </a:solidFill>
                  </a:tcPr>
                </a:tc>
                <a:tc>
                  <a:txBody>
                    <a:bodyPr/>
                    <a:lstStyle/>
                    <a:p>
                      <a:pPr fontAlgn="b"/>
                      <a:r>
                        <a:rPr lang="en-IN" b="1">
                          <a:effectLst/>
                        </a:rPr>
                        <a:t>Label</a:t>
                      </a:r>
                    </a:p>
                  </a:txBody>
                  <a:tcPr anchor="b">
                    <a:lnL w="7620" cap="flat" cmpd="sng" algn="ctr">
                      <a:solidFill>
                        <a:srgbClr val="502AAB"/>
                      </a:solidFill>
                      <a:prstDash val="solid"/>
                      <a:round/>
                      <a:headEnd type="none" w="med" len="med"/>
                      <a:tailEnd type="none" w="med" len="med"/>
                    </a:lnL>
                    <a:lnR w="7620" cap="flat" cmpd="sng" algn="ctr">
                      <a:solidFill>
                        <a:srgbClr val="502AAB"/>
                      </a:solidFill>
                      <a:prstDash val="solid"/>
                      <a:round/>
                      <a:headEnd type="none" w="med" len="med"/>
                      <a:tailEnd type="none" w="med" len="med"/>
                    </a:lnR>
                    <a:lnT w="7620" cap="flat" cmpd="sng" algn="ctr">
                      <a:solidFill>
                        <a:srgbClr val="502AAB"/>
                      </a:solidFill>
                      <a:prstDash val="solid"/>
                      <a:round/>
                      <a:headEnd type="none" w="med" len="med"/>
                      <a:tailEnd type="none" w="med" len="med"/>
                    </a:lnT>
                    <a:lnB w="12700" cap="flat" cmpd="sng" algn="ctr">
                      <a:solidFill>
                        <a:srgbClr val="E021AB"/>
                      </a:solidFill>
                      <a:prstDash val="solid"/>
                      <a:round/>
                      <a:headEnd type="none" w="med" len="med"/>
                      <a:tailEnd type="none" w="med" len="med"/>
                    </a:lnB>
                    <a:solidFill>
                      <a:srgbClr val="FFFFFF"/>
                    </a:solidFill>
                  </a:tcPr>
                </a:tc>
                <a:extLst>
                  <a:ext uri="{0D108BD9-81ED-4DB2-BD59-A6C34878D82A}">
                    <a16:rowId xmlns:a16="http://schemas.microsoft.com/office/drawing/2014/main" val="343317259"/>
                  </a:ext>
                </a:extLst>
              </a:tr>
              <a:tr h="0">
                <a:tc>
                  <a:txBody>
                    <a:bodyPr/>
                    <a:lstStyle/>
                    <a:p>
                      <a:pPr fontAlgn="base"/>
                      <a:r>
                        <a:rPr lang="en-IN">
                          <a:effectLst/>
                        </a:rPr>
                        <a:t>1</a:t>
                      </a:r>
                    </a:p>
                  </a:txBody>
                  <a:tcPr anchor="ctr">
                    <a:lnL w="7620" cap="flat" cmpd="sng" algn="ctr">
                      <a:solidFill>
                        <a:srgbClr val="4025AB"/>
                      </a:solidFill>
                      <a:prstDash val="solid"/>
                      <a:round/>
                      <a:headEnd type="none" w="med" len="med"/>
                      <a:tailEnd type="none" w="med" len="med"/>
                    </a:lnL>
                    <a:lnR w="7620" cap="flat" cmpd="sng" algn="ctr">
                      <a:solidFill>
                        <a:srgbClr val="502AAB"/>
                      </a:solidFill>
                      <a:prstDash val="solid"/>
                      <a:round/>
                      <a:headEnd type="none" w="med" len="med"/>
                      <a:tailEnd type="none" w="med" len="med"/>
                    </a:lnR>
                    <a:lnT w="12700" cap="flat" cmpd="sng" algn="ctr">
                      <a:solidFill>
                        <a:srgbClr val="4025AB"/>
                      </a:solidFill>
                      <a:prstDash val="solid"/>
                      <a:round/>
                      <a:headEnd type="none" w="med" len="med"/>
                      <a:tailEnd type="none" w="med" len="med"/>
                    </a:lnT>
                    <a:lnB w="12700" cap="flat" cmpd="sng" algn="ctr">
                      <a:solidFill>
                        <a:srgbClr val="1028AB"/>
                      </a:solidFill>
                      <a:prstDash val="solid"/>
                      <a:round/>
                      <a:headEnd type="none" w="med" len="med"/>
                      <a:tailEnd type="none" w="med" len="med"/>
                    </a:lnB>
                    <a:solidFill>
                      <a:srgbClr val="FFFFFF"/>
                    </a:solidFill>
                  </a:tcPr>
                </a:tc>
                <a:tc>
                  <a:txBody>
                    <a:bodyPr/>
                    <a:lstStyle/>
                    <a:p>
                      <a:pPr fontAlgn="base"/>
                      <a:r>
                        <a:rPr lang="en-IN">
                          <a:effectLst/>
                        </a:rPr>
                        <a:t>2</a:t>
                      </a:r>
                    </a:p>
                  </a:txBody>
                  <a:tcPr anchor="ctr">
                    <a:lnL w="7620" cap="flat" cmpd="sng" algn="ctr">
                      <a:solidFill>
                        <a:srgbClr val="502AAB"/>
                      </a:solidFill>
                      <a:prstDash val="solid"/>
                      <a:round/>
                      <a:headEnd type="none" w="med" len="med"/>
                      <a:tailEnd type="none" w="med" len="med"/>
                    </a:lnL>
                    <a:lnR w="7620" cap="flat" cmpd="sng" algn="ctr">
                      <a:solidFill>
                        <a:srgbClr val="E021AB"/>
                      </a:solidFill>
                      <a:prstDash val="solid"/>
                      <a:round/>
                      <a:headEnd type="none" w="med" len="med"/>
                      <a:tailEnd type="none" w="med" len="med"/>
                    </a:lnR>
                    <a:lnT w="12700" cap="flat" cmpd="sng" algn="ctr">
                      <a:solidFill>
                        <a:srgbClr val="502AAB"/>
                      </a:solidFill>
                      <a:prstDash val="solid"/>
                      <a:round/>
                      <a:headEnd type="none" w="med" len="med"/>
                      <a:tailEnd type="none" w="med" len="med"/>
                    </a:lnT>
                    <a:lnB w="12700" cap="flat" cmpd="sng" algn="ctr">
                      <a:solidFill>
                        <a:srgbClr val="202DAB"/>
                      </a:solidFill>
                      <a:prstDash val="solid"/>
                      <a:round/>
                      <a:headEnd type="none" w="med" len="med"/>
                      <a:tailEnd type="none" w="med" len="med"/>
                    </a:lnB>
                    <a:solidFill>
                      <a:srgbClr val="FFFFFF"/>
                    </a:solidFill>
                  </a:tcPr>
                </a:tc>
                <a:tc>
                  <a:txBody>
                    <a:bodyPr/>
                    <a:lstStyle/>
                    <a:p>
                      <a:pPr fontAlgn="base"/>
                      <a:r>
                        <a:rPr lang="en-IN" dirty="0">
                          <a:effectLst/>
                        </a:rPr>
                        <a:t>A</a:t>
                      </a:r>
                    </a:p>
                  </a:txBody>
                  <a:tcPr anchor="ctr">
                    <a:lnL w="7620" cap="flat" cmpd="sng" algn="ctr">
                      <a:solidFill>
                        <a:srgbClr val="E021AB"/>
                      </a:solidFill>
                      <a:prstDash val="solid"/>
                      <a:round/>
                      <a:headEnd type="none" w="med" len="med"/>
                      <a:tailEnd type="none" w="med" len="med"/>
                    </a:lnL>
                    <a:lnR w="7620" cap="flat" cmpd="sng" algn="ctr">
                      <a:solidFill>
                        <a:srgbClr val="E021AB"/>
                      </a:solidFill>
                      <a:prstDash val="solid"/>
                      <a:round/>
                      <a:headEnd type="none" w="med" len="med"/>
                      <a:tailEnd type="none" w="med" len="med"/>
                    </a:lnR>
                    <a:lnT w="12700" cap="flat" cmpd="sng" algn="ctr">
                      <a:solidFill>
                        <a:srgbClr val="E021AB"/>
                      </a:solidFill>
                      <a:prstDash val="solid"/>
                      <a:round/>
                      <a:headEnd type="none" w="med" len="med"/>
                      <a:tailEnd type="none" w="med" len="med"/>
                    </a:lnT>
                    <a:lnB w="12700" cap="flat" cmpd="sng" algn="ctr">
                      <a:solidFill>
                        <a:srgbClr val="C026AB"/>
                      </a:solidFill>
                      <a:prstDash val="solid"/>
                      <a:round/>
                      <a:headEnd type="none" w="med" len="med"/>
                      <a:tailEnd type="none" w="med" len="med"/>
                    </a:lnB>
                    <a:solidFill>
                      <a:srgbClr val="FFFFFF"/>
                    </a:solidFill>
                  </a:tcPr>
                </a:tc>
                <a:extLst>
                  <a:ext uri="{0D108BD9-81ED-4DB2-BD59-A6C34878D82A}">
                    <a16:rowId xmlns:a16="http://schemas.microsoft.com/office/drawing/2014/main" val="2924664050"/>
                  </a:ext>
                </a:extLst>
              </a:tr>
              <a:tr h="0">
                <a:tc>
                  <a:txBody>
                    <a:bodyPr/>
                    <a:lstStyle/>
                    <a:p>
                      <a:pPr fontAlgn="base"/>
                      <a:r>
                        <a:rPr lang="en-IN">
                          <a:effectLst/>
                        </a:rPr>
                        <a:t>2</a:t>
                      </a:r>
                    </a:p>
                  </a:txBody>
                  <a:tcPr anchor="ctr">
                    <a:lnL w="7620" cap="flat" cmpd="sng" algn="ctr">
                      <a:solidFill>
                        <a:srgbClr val="1028AB"/>
                      </a:solidFill>
                      <a:prstDash val="solid"/>
                      <a:round/>
                      <a:headEnd type="none" w="med" len="med"/>
                      <a:tailEnd type="none" w="med" len="med"/>
                    </a:lnL>
                    <a:lnR w="7620" cap="flat" cmpd="sng" algn="ctr">
                      <a:solidFill>
                        <a:srgbClr val="202DAB"/>
                      </a:solidFill>
                      <a:prstDash val="solid"/>
                      <a:round/>
                      <a:headEnd type="none" w="med" len="med"/>
                      <a:tailEnd type="none" w="med" len="med"/>
                    </a:lnR>
                    <a:lnT w="12700" cap="flat" cmpd="sng" algn="ctr">
                      <a:solidFill>
                        <a:srgbClr val="1028AB"/>
                      </a:solidFill>
                      <a:prstDash val="solid"/>
                      <a:round/>
                      <a:headEnd type="none" w="med" len="med"/>
                      <a:tailEnd type="none" w="med" len="med"/>
                    </a:lnT>
                    <a:lnB w="12700" cap="flat" cmpd="sng" algn="ctr">
                      <a:solidFill>
                        <a:srgbClr val="6026AB"/>
                      </a:solidFill>
                      <a:prstDash val="solid"/>
                      <a:round/>
                      <a:headEnd type="none" w="med" len="med"/>
                      <a:tailEnd type="none" w="med" len="med"/>
                    </a:lnB>
                    <a:solidFill>
                      <a:srgbClr val="FFFFFF"/>
                    </a:solidFill>
                  </a:tcPr>
                </a:tc>
                <a:tc>
                  <a:txBody>
                    <a:bodyPr/>
                    <a:lstStyle/>
                    <a:p>
                      <a:pPr fontAlgn="base"/>
                      <a:r>
                        <a:rPr lang="en-IN">
                          <a:effectLst/>
                        </a:rPr>
                        <a:t>3</a:t>
                      </a:r>
                    </a:p>
                  </a:txBody>
                  <a:tcPr anchor="ctr">
                    <a:lnL w="7620" cap="flat" cmpd="sng" algn="ctr">
                      <a:solidFill>
                        <a:srgbClr val="202DAB"/>
                      </a:solidFill>
                      <a:prstDash val="solid"/>
                      <a:round/>
                      <a:headEnd type="none" w="med" len="med"/>
                      <a:tailEnd type="none" w="med" len="med"/>
                    </a:lnL>
                    <a:lnR w="7620" cap="flat" cmpd="sng" algn="ctr">
                      <a:solidFill>
                        <a:srgbClr val="C026AB"/>
                      </a:solidFill>
                      <a:prstDash val="solid"/>
                      <a:round/>
                      <a:headEnd type="none" w="med" len="med"/>
                      <a:tailEnd type="none" w="med" len="med"/>
                    </a:lnR>
                    <a:lnT w="12700" cap="flat" cmpd="sng" algn="ctr">
                      <a:solidFill>
                        <a:srgbClr val="202DAB"/>
                      </a:solidFill>
                      <a:prstDash val="solid"/>
                      <a:round/>
                      <a:headEnd type="none" w="med" len="med"/>
                      <a:tailEnd type="none" w="med" len="med"/>
                    </a:lnT>
                    <a:lnB w="12700" cap="flat" cmpd="sng" algn="ctr">
                      <a:solidFill>
                        <a:srgbClr val="102BAB"/>
                      </a:solidFill>
                      <a:prstDash val="solid"/>
                      <a:round/>
                      <a:headEnd type="none" w="med" len="med"/>
                      <a:tailEnd type="none" w="med" len="med"/>
                    </a:lnB>
                    <a:solidFill>
                      <a:srgbClr val="FFFFFF"/>
                    </a:solidFill>
                  </a:tcPr>
                </a:tc>
                <a:tc>
                  <a:txBody>
                    <a:bodyPr/>
                    <a:lstStyle/>
                    <a:p>
                      <a:pPr fontAlgn="base"/>
                      <a:r>
                        <a:rPr lang="en-IN">
                          <a:effectLst/>
                        </a:rPr>
                        <a:t>A</a:t>
                      </a:r>
                    </a:p>
                  </a:txBody>
                  <a:tcPr anchor="ctr">
                    <a:lnL w="7620" cap="flat" cmpd="sng" algn="ctr">
                      <a:solidFill>
                        <a:srgbClr val="C026AB"/>
                      </a:solidFill>
                      <a:prstDash val="solid"/>
                      <a:round/>
                      <a:headEnd type="none" w="med" len="med"/>
                      <a:tailEnd type="none" w="med" len="med"/>
                    </a:lnL>
                    <a:lnR w="7620" cap="flat" cmpd="sng" algn="ctr">
                      <a:solidFill>
                        <a:srgbClr val="C026AB"/>
                      </a:solidFill>
                      <a:prstDash val="solid"/>
                      <a:round/>
                      <a:headEnd type="none" w="med" len="med"/>
                      <a:tailEnd type="none" w="med" len="med"/>
                    </a:lnR>
                    <a:lnT w="12700" cap="flat" cmpd="sng" algn="ctr">
                      <a:solidFill>
                        <a:srgbClr val="C026AB"/>
                      </a:solidFill>
                      <a:prstDash val="solid"/>
                      <a:round/>
                      <a:headEnd type="none" w="med" len="med"/>
                      <a:tailEnd type="none" w="med" len="med"/>
                    </a:lnT>
                    <a:lnB w="12700" cap="flat" cmpd="sng" algn="ctr">
                      <a:solidFill>
                        <a:srgbClr val="8036AB"/>
                      </a:solidFill>
                      <a:prstDash val="solid"/>
                      <a:round/>
                      <a:headEnd type="none" w="med" len="med"/>
                      <a:tailEnd type="none" w="med" len="med"/>
                    </a:lnB>
                    <a:solidFill>
                      <a:srgbClr val="FFFFFF"/>
                    </a:solidFill>
                  </a:tcPr>
                </a:tc>
                <a:extLst>
                  <a:ext uri="{0D108BD9-81ED-4DB2-BD59-A6C34878D82A}">
                    <a16:rowId xmlns:a16="http://schemas.microsoft.com/office/drawing/2014/main" val="3570660314"/>
                  </a:ext>
                </a:extLst>
              </a:tr>
              <a:tr h="0">
                <a:tc>
                  <a:txBody>
                    <a:bodyPr/>
                    <a:lstStyle/>
                    <a:p>
                      <a:pPr fontAlgn="base"/>
                      <a:r>
                        <a:rPr lang="en-IN">
                          <a:effectLst/>
                        </a:rPr>
                        <a:t>3</a:t>
                      </a:r>
                    </a:p>
                  </a:txBody>
                  <a:tcPr anchor="ctr">
                    <a:lnL w="7620" cap="flat" cmpd="sng" algn="ctr">
                      <a:solidFill>
                        <a:srgbClr val="6026AB"/>
                      </a:solidFill>
                      <a:prstDash val="solid"/>
                      <a:round/>
                      <a:headEnd type="none" w="med" len="med"/>
                      <a:tailEnd type="none" w="med" len="med"/>
                    </a:lnL>
                    <a:lnR w="7620" cap="flat" cmpd="sng" algn="ctr">
                      <a:solidFill>
                        <a:srgbClr val="102BAB"/>
                      </a:solidFill>
                      <a:prstDash val="solid"/>
                      <a:round/>
                      <a:headEnd type="none" w="med" len="med"/>
                      <a:tailEnd type="none" w="med" len="med"/>
                    </a:lnR>
                    <a:lnT w="12700" cap="flat" cmpd="sng" algn="ctr">
                      <a:solidFill>
                        <a:srgbClr val="6026AB"/>
                      </a:solidFill>
                      <a:prstDash val="solid"/>
                      <a:round/>
                      <a:headEnd type="none" w="med" len="med"/>
                      <a:tailEnd type="none" w="med" len="med"/>
                    </a:lnT>
                    <a:lnB w="12700" cap="flat" cmpd="sng" algn="ctr">
                      <a:solidFill>
                        <a:srgbClr val="2027AB"/>
                      </a:solidFill>
                      <a:prstDash val="solid"/>
                      <a:round/>
                      <a:headEnd type="none" w="med" len="med"/>
                      <a:tailEnd type="none" w="med" len="med"/>
                    </a:lnB>
                    <a:solidFill>
                      <a:srgbClr val="FFFFFF"/>
                    </a:solidFill>
                  </a:tcPr>
                </a:tc>
                <a:tc>
                  <a:txBody>
                    <a:bodyPr/>
                    <a:lstStyle/>
                    <a:p>
                      <a:pPr fontAlgn="base"/>
                      <a:r>
                        <a:rPr lang="en-IN">
                          <a:effectLst/>
                        </a:rPr>
                        <a:t>3</a:t>
                      </a:r>
                    </a:p>
                  </a:txBody>
                  <a:tcPr anchor="ctr">
                    <a:lnL w="7620" cap="flat" cmpd="sng" algn="ctr">
                      <a:solidFill>
                        <a:srgbClr val="102BAB"/>
                      </a:solidFill>
                      <a:prstDash val="solid"/>
                      <a:round/>
                      <a:headEnd type="none" w="med" len="med"/>
                      <a:tailEnd type="none" w="med" len="med"/>
                    </a:lnL>
                    <a:lnR w="7620" cap="flat" cmpd="sng" algn="ctr">
                      <a:solidFill>
                        <a:srgbClr val="8036AB"/>
                      </a:solidFill>
                      <a:prstDash val="solid"/>
                      <a:round/>
                      <a:headEnd type="none" w="med" len="med"/>
                      <a:tailEnd type="none" w="med" len="med"/>
                    </a:lnR>
                    <a:lnT w="12700" cap="flat" cmpd="sng" algn="ctr">
                      <a:solidFill>
                        <a:srgbClr val="102BAB"/>
                      </a:solidFill>
                      <a:prstDash val="solid"/>
                      <a:round/>
                      <a:headEnd type="none" w="med" len="med"/>
                      <a:tailEnd type="none" w="med" len="med"/>
                    </a:lnT>
                    <a:lnB w="12700" cap="flat" cmpd="sng" algn="ctr">
                      <a:solidFill>
                        <a:srgbClr val="5030AB"/>
                      </a:solidFill>
                      <a:prstDash val="solid"/>
                      <a:round/>
                      <a:headEnd type="none" w="med" len="med"/>
                      <a:tailEnd type="none" w="med" len="med"/>
                    </a:lnB>
                    <a:solidFill>
                      <a:srgbClr val="FFFFFF"/>
                    </a:solidFill>
                  </a:tcPr>
                </a:tc>
                <a:tc>
                  <a:txBody>
                    <a:bodyPr/>
                    <a:lstStyle/>
                    <a:p>
                      <a:pPr fontAlgn="base"/>
                      <a:r>
                        <a:rPr lang="en-IN">
                          <a:effectLst/>
                        </a:rPr>
                        <a:t>B</a:t>
                      </a:r>
                    </a:p>
                  </a:txBody>
                  <a:tcPr anchor="ctr">
                    <a:lnL w="7620" cap="flat" cmpd="sng" algn="ctr">
                      <a:solidFill>
                        <a:srgbClr val="8036AB"/>
                      </a:solidFill>
                      <a:prstDash val="solid"/>
                      <a:round/>
                      <a:headEnd type="none" w="med" len="med"/>
                      <a:tailEnd type="none" w="med" len="med"/>
                    </a:lnL>
                    <a:lnR w="7620" cap="flat" cmpd="sng" algn="ctr">
                      <a:solidFill>
                        <a:srgbClr val="8036AB"/>
                      </a:solidFill>
                      <a:prstDash val="solid"/>
                      <a:round/>
                      <a:headEnd type="none" w="med" len="med"/>
                      <a:tailEnd type="none" w="med" len="med"/>
                    </a:lnR>
                    <a:lnT w="12700" cap="flat" cmpd="sng" algn="ctr">
                      <a:solidFill>
                        <a:srgbClr val="8036AB"/>
                      </a:solidFill>
                      <a:prstDash val="solid"/>
                      <a:round/>
                      <a:headEnd type="none" w="med" len="med"/>
                      <a:tailEnd type="none" w="med" len="med"/>
                    </a:lnT>
                    <a:lnB w="12700" cap="flat" cmpd="sng" algn="ctr">
                      <a:solidFill>
                        <a:srgbClr val="0041AB"/>
                      </a:solidFill>
                      <a:prstDash val="solid"/>
                      <a:round/>
                      <a:headEnd type="none" w="med" len="med"/>
                      <a:tailEnd type="none" w="med" len="med"/>
                    </a:lnB>
                    <a:solidFill>
                      <a:srgbClr val="FFFFFF"/>
                    </a:solidFill>
                  </a:tcPr>
                </a:tc>
                <a:extLst>
                  <a:ext uri="{0D108BD9-81ED-4DB2-BD59-A6C34878D82A}">
                    <a16:rowId xmlns:a16="http://schemas.microsoft.com/office/drawing/2014/main" val="1664707956"/>
                  </a:ext>
                </a:extLst>
              </a:tr>
              <a:tr h="0">
                <a:tc>
                  <a:txBody>
                    <a:bodyPr/>
                    <a:lstStyle/>
                    <a:p>
                      <a:pPr fontAlgn="base"/>
                      <a:r>
                        <a:rPr lang="en-IN">
                          <a:effectLst/>
                        </a:rPr>
                        <a:t>6</a:t>
                      </a:r>
                    </a:p>
                  </a:txBody>
                  <a:tcPr anchor="ctr">
                    <a:lnL w="7620" cap="flat" cmpd="sng" algn="ctr">
                      <a:solidFill>
                        <a:srgbClr val="2027AB"/>
                      </a:solidFill>
                      <a:prstDash val="solid"/>
                      <a:round/>
                      <a:headEnd type="none" w="med" len="med"/>
                      <a:tailEnd type="none" w="med" len="med"/>
                    </a:lnL>
                    <a:lnR w="7620" cap="flat" cmpd="sng" algn="ctr">
                      <a:solidFill>
                        <a:srgbClr val="5030AB"/>
                      </a:solidFill>
                      <a:prstDash val="solid"/>
                      <a:round/>
                      <a:headEnd type="none" w="med" len="med"/>
                      <a:tailEnd type="none" w="med" len="med"/>
                    </a:lnR>
                    <a:lnT w="12700" cap="flat" cmpd="sng" algn="ctr">
                      <a:solidFill>
                        <a:srgbClr val="2027AB"/>
                      </a:solidFill>
                      <a:prstDash val="solid"/>
                      <a:round/>
                      <a:headEnd type="none" w="med" len="med"/>
                      <a:tailEnd type="none" w="med" len="med"/>
                    </a:lnT>
                    <a:lnB w="12700" cap="flat" cmpd="sng" algn="ctr">
                      <a:solidFill>
                        <a:srgbClr val="9026AB"/>
                      </a:solidFill>
                      <a:prstDash val="solid"/>
                      <a:round/>
                      <a:headEnd type="none" w="med" len="med"/>
                      <a:tailEnd type="none" w="med" len="med"/>
                    </a:lnB>
                    <a:solidFill>
                      <a:srgbClr val="FFFFFF"/>
                    </a:solidFill>
                  </a:tcPr>
                </a:tc>
                <a:tc>
                  <a:txBody>
                    <a:bodyPr/>
                    <a:lstStyle/>
                    <a:p>
                      <a:pPr fontAlgn="base"/>
                      <a:r>
                        <a:rPr lang="en-IN" dirty="0">
                          <a:effectLst/>
                        </a:rPr>
                        <a:t>5</a:t>
                      </a:r>
                    </a:p>
                  </a:txBody>
                  <a:tcPr anchor="ctr">
                    <a:lnL w="7620" cap="flat" cmpd="sng" algn="ctr">
                      <a:solidFill>
                        <a:srgbClr val="5030AB"/>
                      </a:solidFill>
                      <a:prstDash val="solid"/>
                      <a:round/>
                      <a:headEnd type="none" w="med" len="med"/>
                      <a:tailEnd type="none" w="med" len="med"/>
                    </a:lnL>
                    <a:lnR w="7620" cap="flat" cmpd="sng" algn="ctr">
                      <a:solidFill>
                        <a:srgbClr val="0041AB"/>
                      </a:solidFill>
                      <a:prstDash val="solid"/>
                      <a:round/>
                      <a:headEnd type="none" w="med" len="med"/>
                      <a:tailEnd type="none" w="med" len="med"/>
                    </a:lnR>
                    <a:lnT w="12700" cap="flat" cmpd="sng" algn="ctr">
                      <a:solidFill>
                        <a:srgbClr val="5030AB"/>
                      </a:solidFill>
                      <a:prstDash val="solid"/>
                      <a:round/>
                      <a:headEnd type="none" w="med" len="med"/>
                      <a:tailEnd type="none" w="med" len="med"/>
                    </a:lnT>
                    <a:lnB w="12700" cap="flat" cmpd="sng" algn="ctr">
                      <a:solidFill>
                        <a:srgbClr val="8039AB"/>
                      </a:solidFill>
                      <a:prstDash val="solid"/>
                      <a:round/>
                      <a:headEnd type="none" w="med" len="med"/>
                      <a:tailEnd type="none" w="med" len="med"/>
                    </a:lnB>
                    <a:solidFill>
                      <a:srgbClr val="FFFFFF"/>
                    </a:solidFill>
                  </a:tcPr>
                </a:tc>
                <a:tc>
                  <a:txBody>
                    <a:bodyPr/>
                    <a:lstStyle/>
                    <a:p>
                      <a:pPr fontAlgn="base"/>
                      <a:r>
                        <a:rPr lang="en-IN">
                          <a:effectLst/>
                        </a:rPr>
                        <a:t>B</a:t>
                      </a:r>
                    </a:p>
                  </a:txBody>
                  <a:tcPr anchor="ctr">
                    <a:lnL w="7620" cap="flat" cmpd="sng" algn="ctr">
                      <a:solidFill>
                        <a:srgbClr val="0041AB"/>
                      </a:solidFill>
                      <a:prstDash val="solid"/>
                      <a:round/>
                      <a:headEnd type="none" w="med" len="med"/>
                      <a:tailEnd type="none" w="med" len="med"/>
                    </a:lnL>
                    <a:lnR w="7620" cap="flat" cmpd="sng" algn="ctr">
                      <a:solidFill>
                        <a:srgbClr val="0041AB"/>
                      </a:solidFill>
                      <a:prstDash val="solid"/>
                      <a:round/>
                      <a:headEnd type="none" w="med" len="med"/>
                      <a:tailEnd type="none" w="med" len="med"/>
                    </a:lnR>
                    <a:lnT w="12700" cap="flat" cmpd="sng" algn="ctr">
                      <a:solidFill>
                        <a:srgbClr val="0041AB"/>
                      </a:solidFill>
                      <a:prstDash val="solid"/>
                      <a:round/>
                      <a:headEnd type="none" w="med" len="med"/>
                      <a:tailEnd type="none" w="med" len="med"/>
                    </a:lnT>
                    <a:lnB w="12700" cap="flat" cmpd="sng" algn="ctr">
                      <a:solidFill>
                        <a:srgbClr val="6044AB"/>
                      </a:solidFill>
                      <a:prstDash val="solid"/>
                      <a:round/>
                      <a:headEnd type="none" w="med" len="med"/>
                      <a:tailEnd type="none" w="med" len="med"/>
                    </a:lnB>
                    <a:solidFill>
                      <a:srgbClr val="FFFFFF"/>
                    </a:solidFill>
                  </a:tcPr>
                </a:tc>
                <a:extLst>
                  <a:ext uri="{0D108BD9-81ED-4DB2-BD59-A6C34878D82A}">
                    <a16:rowId xmlns:a16="http://schemas.microsoft.com/office/drawing/2014/main" val="41042337"/>
                  </a:ext>
                </a:extLst>
              </a:tr>
              <a:tr h="0">
                <a:tc>
                  <a:txBody>
                    <a:bodyPr/>
                    <a:lstStyle/>
                    <a:p>
                      <a:pPr fontAlgn="base"/>
                      <a:r>
                        <a:rPr lang="en-IN">
                          <a:effectLst/>
                        </a:rPr>
                        <a:t>7</a:t>
                      </a:r>
                    </a:p>
                  </a:txBody>
                  <a:tcPr anchor="ctr">
                    <a:lnL w="7620" cap="flat" cmpd="sng" algn="ctr">
                      <a:solidFill>
                        <a:srgbClr val="9026AB"/>
                      </a:solidFill>
                      <a:prstDash val="solid"/>
                      <a:round/>
                      <a:headEnd type="none" w="med" len="med"/>
                      <a:tailEnd type="none" w="med" len="med"/>
                    </a:lnL>
                    <a:lnR w="7620" cap="flat" cmpd="sng" algn="ctr">
                      <a:solidFill>
                        <a:srgbClr val="8039AB"/>
                      </a:solidFill>
                      <a:prstDash val="solid"/>
                      <a:round/>
                      <a:headEnd type="none" w="med" len="med"/>
                      <a:tailEnd type="none" w="med" len="med"/>
                    </a:lnR>
                    <a:lnT w="12700" cap="flat" cmpd="sng" algn="ctr">
                      <a:solidFill>
                        <a:srgbClr val="9026AB"/>
                      </a:solidFill>
                      <a:prstDash val="solid"/>
                      <a:round/>
                      <a:headEnd type="none" w="med" len="med"/>
                      <a:tailEnd type="none" w="med" len="med"/>
                    </a:lnT>
                    <a:lnB w="12700" cap="flat" cmpd="sng" algn="ctr">
                      <a:solidFill>
                        <a:srgbClr val="3023AB"/>
                      </a:solidFill>
                      <a:prstDash val="solid"/>
                      <a:round/>
                      <a:headEnd type="none" w="med" len="med"/>
                      <a:tailEnd type="none" w="med" len="med"/>
                    </a:lnB>
                    <a:solidFill>
                      <a:srgbClr val="FFFFFF"/>
                    </a:solidFill>
                  </a:tcPr>
                </a:tc>
                <a:tc>
                  <a:txBody>
                    <a:bodyPr/>
                    <a:lstStyle/>
                    <a:p>
                      <a:pPr fontAlgn="base"/>
                      <a:r>
                        <a:rPr lang="en-IN">
                          <a:effectLst/>
                        </a:rPr>
                        <a:t>8</a:t>
                      </a:r>
                    </a:p>
                  </a:txBody>
                  <a:tcPr anchor="ctr">
                    <a:lnL w="7620" cap="flat" cmpd="sng" algn="ctr">
                      <a:solidFill>
                        <a:srgbClr val="8039AB"/>
                      </a:solidFill>
                      <a:prstDash val="solid"/>
                      <a:round/>
                      <a:headEnd type="none" w="med" len="med"/>
                      <a:tailEnd type="none" w="med" len="med"/>
                    </a:lnL>
                    <a:lnR w="7620" cap="flat" cmpd="sng" algn="ctr">
                      <a:solidFill>
                        <a:srgbClr val="6044AB"/>
                      </a:solidFill>
                      <a:prstDash val="solid"/>
                      <a:round/>
                      <a:headEnd type="none" w="med" len="med"/>
                      <a:tailEnd type="none" w="med" len="med"/>
                    </a:lnR>
                    <a:lnT w="12700" cap="flat" cmpd="sng" algn="ctr">
                      <a:solidFill>
                        <a:srgbClr val="8039AB"/>
                      </a:solidFill>
                      <a:prstDash val="solid"/>
                      <a:round/>
                      <a:headEnd type="none" w="med" len="med"/>
                      <a:tailEnd type="none" w="med" len="med"/>
                    </a:lnT>
                    <a:lnB w="12700" cap="flat" cmpd="sng" algn="ctr">
                      <a:solidFill>
                        <a:srgbClr val="8039AB"/>
                      </a:solidFill>
                      <a:prstDash val="solid"/>
                      <a:round/>
                      <a:headEnd type="none" w="med" len="med"/>
                      <a:tailEnd type="none" w="med" len="med"/>
                    </a:lnB>
                    <a:solidFill>
                      <a:srgbClr val="FFFFFF"/>
                    </a:solidFill>
                  </a:tcPr>
                </a:tc>
                <a:tc>
                  <a:txBody>
                    <a:bodyPr/>
                    <a:lstStyle/>
                    <a:p>
                      <a:pPr fontAlgn="base"/>
                      <a:r>
                        <a:rPr lang="en-IN">
                          <a:effectLst/>
                        </a:rPr>
                        <a:t>B</a:t>
                      </a:r>
                    </a:p>
                  </a:txBody>
                  <a:tcPr anchor="ctr">
                    <a:lnL w="7620" cap="flat" cmpd="sng" algn="ctr">
                      <a:solidFill>
                        <a:srgbClr val="6044AB"/>
                      </a:solidFill>
                      <a:prstDash val="solid"/>
                      <a:round/>
                      <a:headEnd type="none" w="med" len="med"/>
                      <a:tailEnd type="none" w="med" len="med"/>
                    </a:lnL>
                    <a:lnR w="7620" cap="flat" cmpd="sng" algn="ctr">
                      <a:solidFill>
                        <a:srgbClr val="6044AB"/>
                      </a:solidFill>
                      <a:prstDash val="solid"/>
                      <a:round/>
                      <a:headEnd type="none" w="med" len="med"/>
                      <a:tailEnd type="none" w="med" len="med"/>
                    </a:lnR>
                    <a:lnT w="12700" cap="flat" cmpd="sng" algn="ctr">
                      <a:solidFill>
                        <a:srgbClr val="6044AB"/>
                      </a:solidFill>
                      <a:prstDash val="solid"/>
                      <a:round/>
                      <a:headEnd type="none" w="med" len="med"/>
                      <a:tailEnd type="none" w="med" len="med"/>
                    </a:lnT>
                    <a:lnB w="12700" cap="flat" cmpd="sng" algn="ctr">
                      <a:solidFill>
                        <a:srgbClr val="A043AB"/>
                      </a:solidFill>
                      <a:prstDash val="solid"/>
                      <a:round/>
                      <a:headEnd type="none" w="med" len="med"/>
                      <a:tailEnd type="none" w="med" len="med"/>
                    </a:lnB>
                    <a:solidFill>
                      <a:srgbClr val="FFFFFF"/>
                    </a:solidFill>
                  </a:tcPr>
                </a:tc>
                <a:extLst>
                  <a:ext uri="{0D108BD9-81ED-4DB2-BD59-A6C34878D82A}">
                    <a16:rowId xmlns:a16="http://schemas.microsoft.com/office/drawing/2014/main" val="388935633"/>
                  </a:ext>
                </a:extLst>
              </a:tr>
              <a:tr h="0">
                <a:tc>
                  <a:txBody>
                    <a:bodyPr/>
                    <a:lstStyle/>
                    <a:p>
                      <a:pPr fontAlgn="base"/>
                      <a:r>
                        <a:rPr lang="en-IN">
                          <a:effectLst/>
                        </a:rPr>
                        <a:t>8</a:t>
                      </a:r>
                    </a:p>
                  </a:txBody>
                  <a:tcPr anchor="ctr">
                    <a:lnL w="7620" cap="flat" cmpd="sng" algn="ctr">
                      <a:solidFill>
                        <a:srgbClr val="3023AB"/>
                      </a:solidFill>
                      <a:prstDash val="solid"/>
                      <a:round/>
                      <a:headEnd type="none" w="med" len="med"/>
                      <a:tailEnd type="none" w="med" len="med"/>
                    </a:lnL>
                    <a:lnR w="7620" cap="flat" cmpd="sng" algn="ctr">
                      <a:solidFill>
                        <a:srgbClr val="8039AB"/>
                      </a:solidFill>
                      <a:prstDash val="solid"/>
                      <a:round/>
                      <a:headEnd type="none" w="med" len="med"/>
                      <a:tailEnd type="none" w="med" len="med"/>
                    </a:lnR>
                    <a:lnT w="12700" cap="flat" cmpd="sng" algn="ctr">
                      <a:solidFill>
                        <a:srgbClr val="3023AB"/>
                      </a:solidFill>
                      <a:prstDash val="solid"/>
                      <a:round/>
                      <a:headEnd type="none" w="med" len="med"/>
                      <a:tailEnd type="none" w="med" len="med"/>
                    </a:lnT>
                    <a:lnB w="7620" cap="flat" cmpd="sng" algn="ctr">
                      <a:solidFill>
                        <a:srgbClr val="3023AB"/>
                      </a:solidFill>
                      <a:prstDash val="solid"/>
                      <a:round/>
                      <a:headEnd type="none" w="med" len="med"/>
                      <a:tailEnd type="none" w="med" len="med"/>
                    </a:lnB>
                    <a:solidFill>
                      <a:srgbClr val="FFFFFF"/>
                    </a:solidFill>
                  </a:tcPr>
                </a:tc>
                <a:tc>
                  <a:txBody>
                    <a:bodyPr/>
                    <a:lstStyle/>
                    <a:p>
                      <a:pPr fontAlgn="base"/>
                      <a:r>
                        <a:rPr lang="en-IN">
                          <a:effectLst/>
                        </a:rPr>
                        <a:t>8</a:t>
                      </a:r>
                    </a:p>
                  </a:txBody>
                  <a:tcPr anchor="ctr">
                    <a:lnL w="7620" cap="flat" cmpd="sng" algn="ctr">
                      <a:solidFill>
                        <a:srgbClr val="8039AB"/>
                      </a:solidFill>
                      <a:prstDash val="solid"/>
                      <a:round/>
                      <a:headEnd type="none" w="med" len="med"/>
                      <a:tailEnd type="none" w="med" len="med"/>
                    </a:lnL>
                    <a:lnR w="7620" cap="flat" cmpd="sng" algn="ctr">
                      <a:solidFill>
                        <a:srgbClr val="A043AB"/>
                      </a:solidFill>
                      <a:prstDash val="solid"/>
                      <a:round/>
                      <a:headEnd type="none" w="med" len="med"/>
                      <a:tailEnd type="none" w="med" len="med"/>
                    </a:lnR>
                    <a:lnT w="12700" cap="flat" cmpd="sng" algn="ctr">
                      <a:solidFill>
                        <a:srgbClr val="8039AB"/>
                      </a:solidFill>
                      <a:prstDash val="solid"/>
                      <a:round/>
                      <a:headEnd type="none" w="med" len="med"/>
                      <a:tailEnd type="none" w="med" len="med"/>
                    </a:lnT>
                    <a:lnB w="7620" cap="flat" cmpd="sng" algn="ctr">
                      <a:solidFill>
                        <a:srgbClr val="8039AB"/>
                      </a:solidFill>
                      <a:prstDash val="solid"/>
                      <a:round/>
                      <a:headEnd type="none" w="med" len="med"/>
                      <a:tailEnd type="none" w="med" len="med"/>
                    </a:lnB>
                    <a:solidFill>
                      <a:srgbClr val="FFFFFF"/>
                    </a:solidFill>
                  </a:tcPr>
                </a:tc>
                <a:tc>
                  <a:txBody>
                    <a:bodyPr/>
                    <a:lstStyle/>
                    <a:p>
                      <a:pPr fontAlgn="base"/>
                      <a:r>
                        <a:rPr lang="en-IN" dirty="0">
                          <a:effectLst/>
                        </a:rPr>
                        <a:t>A</a:t>
                      </a:r>
                    </a:p>
                  </a:txBody>
                  <a:tcPr anchor="ctr">
                    <a:lnL w="7620" cap="flat" cmpd="sng" algn="ctr">
                      <a:solidFill>
                        <a:srgbClr val="A043AB"/>
                      </a:solidFill>
                      <a:prstDash val="solid"/>
                      <a:round/>
                      <a:headEnd type="none" w="med" len="med"/>
                      <a:tailEnd type="none" w="med" len="med"/>
                    </a:lnL>
                    <a:lnR w="7620" cap="flat" cmpd="sng" algn="ctr">
                      <a:solidFill>
                        <a:srgbClr val="A043AB"/>
                      </a:solidFill>
                      <a:prstDash val="solid"/>
                      <a:round/>
                      <a:headEnd type="none" w="med" len="med"/>
                      <a:tailEnd type="none" w="med" len="med"/>
                    </a:lnR>
                    <a:lnT w="12700" cap="flat" cmpd="sng" algn="ctr">
                      <a:solidFill>
                        <a:srgbClr val="A043AB"/>
                      </a:solidFill>
                      <a:prstDash val="solid"/>
                      <a:round/>
                      <a:headEnd type="none" w="med" len="med"/>
                      <a:tailEnd type="none" w="med" len="med"/>
                    </a:lnT>
                    <a:lnB w="7620" cap="flat" cmpd="sng" algn="ctr">
                      <a:solidFill>
                        <a:srgbClr val="A043AB"/>
                      </a:solidFill>
                      <a:prstDash val="solid"/>
                      <a:round/>
                      <a:headEnd type="none" w="med" len="med"/>
                      <a:tailEnd type="none" w="med" len="med"/>
                    </a:lnB>
                    <a:solidFill>
                      <a:srgbClr val="FFFFFF"/>
                    </a:solidFill>
                  </a:tcPr>
                </a:tc>
                <a:extLst>
                  <a:ext uri="{0D108BD9-81ED-4DB2-BD59-A6C34878D82A}">
                    <a16:rowId xmlns:a16="http://schemas.microsoft.com/office/drawing/2014/main" val="1147076572"/>
                  </a:ext>
                </a:extLst>
              </a:tr>
            </a:tbl>
          </a:graphicData>
        </a:graphic>
      </p:graphicFrame>
      <p:sp>
        <p:nvSpPr>
          <p:cNvPr id="5" name="Rectangle 4"/>
          <p:cNvSpPr/>
          <p:nvPr/>
        </p:nvSpPr>
        <p:spPr>
          <a:xfrm>
            <a:off x="995264" y="4692039"/>
            <a:ext cx="8605935" cy="369332"/>
          </a:xfrm>
          <a:prstGeom prst="rect">
            <a:avLst/>
          </a:prstGeom>
        </p:spPr>
        <p:txBody>
          <a:bodyPr wrap="square">
            <a:spAutoFit/>
          </a:bodyPr>
          <a:lstStyle/>
          <a:p>
            <a:r>
              <a:rPr lang="en-US" dirty="0">
                <a:solidFill>
                  <a:srgbClr val="0D0D0D"/>
                </a:solidFill>
                <a:latin typeface="ui-sans-serif"/>
              </a:rPr>
              <a:t>We want to predict the label of a new point (4, 4) using KNN with K=3.</a:t>
            </a:r>
            <a:endParaRPr lang="en-IN" dirty="0"/>
          </a:p>
        </p:txBody>
      </p:sp>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9115372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926" y="0"/>
            <a:ext cx="10515600" cy="783771"/>
          </a:xfrm>
          <a:solidFill>
            <a:schemeClr val="accent2">
              <a:lumMod val="20000"/>
              <a:lumOff val="80000"/>
            </a:schemeClr>
          </a:solidFill>
        </p:spPr>
        <p:txBody>
          <a:bodyPr/>
          <a:lstStyle/>
          <a:p>
            <a:r>
              <a:rPr lang="en-IN" b="1" dirty="0"/>
              <a:t>Step-by-Step Example</a:t>
            </a:r>
            <a:r>
              <a:rPr lang="en-IN" b="1" dirty="0" smtClean="0"/>
              <a:t>:</a:t>
            </a:r>
            <a:endParaRPr lang="en-IN" dirty="0"/>
          </a:p>
        </p:txBody>
      </p:sp>
      <p:sp>
        <p:nvSpPr>
          <p:cNvPr id="4" name="Rectangle 3"/>
          <p:cNvSpPr/>
          <p:nvPr/>
        </p:nvSpPr>
        <p:spPr>
          <a:xfrm>
            <a:off x="632926" y="913142"/>
            <a:ext cx="10918372" cy="461665"/>
          </a:xfrm>
          <a:prstGeom prst="rect">
            <a:avLst/>
          </a:prstGeom>
        </p:spPr>
        <p:txBody>
          <a:bodyPr wrap="square">
            <a:spAutoFit/>
          </a:bodyPr>
          <a:lstStyle/>
          <a:p>
            <a:r>
              <a:rPr lang="en-US" sz="2400" dirty="0">
                <a:solidFill>
                  <a:srgbClr val="0D0D0D"/>
                </a:solidFill>
                <a:latin typeface="ui-sans-serif"/>
              </a:rPr>
              <a:t>We want to predict the label of a new point (4, 4) using KNN with K=3</a:t>
            </a:r>
            <a:endParaRPr lang="en-IN" sz="2400" dirty="0"/>
          </a:p>
        </p:txBody>
      </p:sp>
      <p:pic>
        <p:nvPicPr>
          <p:cNvPr id="5" name="Picture 4"/>
          <p:cNvPicPr>
            <a:picLocks noChangeAspect="1"/>
          </p:cNvPicPr>
          <p:nvPr/>
        </p:nvPicPr>
        <p:blipFill>
          <a:blip r:embed="rId2"/>
          <a:stretch>
            <a:fillRect/>
          </a:stretch>
        </p:blipFill>
        <p:spPr>
          <a:xfrm>
            <a:off x="792506" y="1655145"/>
            <a:ext cx="10096318" cy="4419084"/>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8723341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86" y="149291"/>
            <a:ext cx="11356911" cy="783771"/>
          </a:xfrm>
          <a:solidFill>
            <a:schemeClr val="accent2">
              <a:lumMod val="20000"/>
              <a:lumOff val="80000"/>
            </a:schemeClr>
          </a:solidFill>
        </p:spPr>
        <p:txBody>
          <a:bodyPr/>
          <a:lstStyle/>
          <a:p>
            <a:r>
              <a:rPr lang="en-IN" b="1" dirty="0"/>
              <a:t>Step-by-Step Example</a:t>
            </a:r>
            <a:r>
              <a:rPr lang="en-IN" b="1" dirty="0" smtClean="0"/>
              <a:t>:</a:t>
            </a:r>
            <a:endParaRPr lang="en-IN" dirty="0"/>
          </a:p>
        </p:txBody>
      </p:sp>
      <p:pic>
        <p:nvPicPr>
          <p:cNvPr id="3" name="Picture 2"/>
          <p:cNvPicPr>
            <a:picLocks noChangeAspect="1"/>
          </p:cNvPicPr>
          <p:nvPr/>
        </p:nvPicPr>
        <p:blipFill>
          <a:blip r:embed="rId2"/>
          <a:stretch>
            <a:fillRect/>
          </a:stretch>
        </p:blipFill>
        <p:spPr>
          <a:xfrm>
            <a:off x="530290" y="933062"/>
            <a:ext cx="10918372" cy="5645020"/>
          </a:xfrm>
          <a:prstGeom prst="rect">
            <a:avLst/>
          </a:prstGeom>
        </p:spPr>
      </p:pic>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633938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281" y="0"/>
            <a:ext cx="10515600" cy="1325563"/>
          </a:xfrm>
        </p:spPr>
        <p:txBody>
          <a:bodyPr/>
          <a:lstStyle/>
          <a:p>
            <a:r>
              <a:rPr lang="en-IN" b="1" dirty="0"/>
              <a:t>Implementation in Python</a:t>
            </a:r>
            <a:r>
              <a:rPr lang="en-IN" b="1" dirty="0" smtClean="0"/>
              <a:t>:</a:t>
            </a:r>
            <a:endParaRPr lang="en-IN" dirty="0"/>
          </a:p>
        </p:txBody>
      </p:sp>
      <p:pic>
        <p:nvPicPr>
          <p:cNvPr id="4" name="Picture 3"/>
          <p:cNvPicPr>
            <a:picLocks noChangeAspect="1"/>
          </p:cNvPicPr>
          <p:nvPr/>
        </p:nvPicPr>
        <p:blipFill>
          <a:blip r:embed="rId2"/>
          <a:stretch>
            <a:fillRect/>
          </a:stretch>
        </p:blipFill>
        <p:spPr>
          <a:xfrm>
            <a:off x="709127" y="989045"/>
            <a:ext cx="10814179" cy="5679888"/>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0212439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281" y="0"/>
            <a:ext cx="10515600" cy="1325563"/>
          </a:xfrm>
        </p:spPr>
        <p:txBody>
          <a:bodyPr/>
          <a:lstStyle/>
          <a:p>
            <a:r>
              <a:rPr lang="en-IN" b="1" dirty="0"/>
              <a:t>Implementation in Python</a:t>
            </a:r>
            <a:r>
              <a:rPr lang="en-IN" b="1" dirty="0" smtClean="0"/>
              <a:t>:</a:t>
            </a:r>
            <a:endParaRPr lang="en-IN" dirty="0"/>
          </a:p>
        </p:txBody>
      </p:sp>
      <p:pic>
        <p:nvPicPr>
          <p:cNvPr id="3" name="Picture 2"/>
          <p:cNvPicPr>
            <a:picLocks noChangeAspect="1"/>
          </p:cNvPicPr>
          <p:nvPr/>
        </p:nvPicPr>
        <p:blipFill>
          <a:blip r:embed="rId2"/>
          <a:stretch>
            <a:fillRect/>
          </a:stretch>
        </p:blipFill>
        <p:spPr>
          <a:xfrm>
            <a:off x="1628151" y="2457314"/>
            <a:ext cx="8935697" cy="1943371"/>
          </a:xfrm>
          <a:prstGeom prst="rect">
            <a:avLst/>
          </a:prstGeom>
        </p:spPr>
      </p:pic>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71981202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16620" cy="410547"/>
          </a:xfrm>
        </p:spPr>
        <p:txBody>
          <a:bodyPr>
            <a:noAutofit/>
          </a:bodyPr>
          <a:lstStyle/>
          <a:p>
            <a:r>
              <a:rPr lang="en-US" sz="3200" b="1" dirty="0" smtClean="0"/>
              <a:t>Implementation in R Program</a:t>
            </a:r>
            <a:endParaRPr lang="en-IN" sz="3200" b="1" dirty="0"/>
          </a:p>
        </p:txBody>
      </p:sp>
      <p:pic>
        <p:nvPicPr>
          <p:cNvPr id="4" name="Picture 3"/>
          <p:cNvPicPr>
            <a:picLocks noChangeAspect="1"/>
          </p:cNvPicPr>
          <p:nvPr/>
        </p:nvPicPr>
        <p:blipFill>
          <a:blip r:embed="rId2"/>
          <a:stretch>
            <a:fillRect/>
          </a:stretch>
        </p:blipFill>
        <p:spPr>
          <a:xfrm>
            <a:off x="-1" y="410547"/>
            <a:ext cx="12120465" cy="3362794"/>
          </a:xfrm>
          <a:prstGeom prst="rect">
            <a:avLst/>
          </a:prstGeom>
        </p:spPr>
      </p:pic>
      <p:pic>
        <p:nvPicPr>
          <p:cNvPr id="5" name="Picture 4"/>
          <p:cNvPicPr>
            <a:picLocks noChangeAspect="1"/>
          </p:cNvPicPr>
          <p:nvPr/>
        </p:nvPicPr>
        <p:blipFill>
          <a:blip r:embed="rId3"/>
          <a:stretch>
            <a:fillRect/>
          </a:stretch>
        </p:blipFill>
        <p:spPr>
          <a:xfrm>
            <a:off x="0" y="3773341"/>
            <a:ext cx="12120464" cy="3010015"/>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9809612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90380" cy="1325563"/>
          </a:xfrm>
          <a:solidFill>
            <a:schemeClr val="accent2">
              <a:lumMod val="20000"/>
              <a:lumOff val="80000"/>
            </a:schemeClr>
          </a:solidFill>
        </p:spPr>
        <p:txBody>
          <a:bodyPr/>
          <a:lstStyle/>
          <a:p>
            <a:r>
              <a:rPr lang="en-US" b="1" dirty="0" smtClean="0"/>
              <a:t>KNN Applications</a:t>
            </a:r>
            <a:endParaRPr lang="en-IN" b="1" dirty="0"/>
          </a:p>
        </p:txBody>
      </p:sp>
      <p:sp>
        <p:nvSpPr>
          <p:cNvPr id="3" name="Content Placeholder 2"/>
          <p:cNvSpPr>
            <a:spLocks noGrp="1"/>
          </p:cNvSpPr>
          <p:nvPr>
            <p:ph idx="1"/>
          </p:nvPr>
        </p:nvSpPr>
        <p:spPr/>
        <p:txBody>
          <a:bodyPr/>
          <a:lstStyle/>
          <a:p>
            <a:pPr marL="514350" indent="-514350">
              <a:buFont typeface="+mj-lt"/>
              <a:buAutoNum type="arabicPeriod"/>
            </a:pPr>
            <a:r>
              <a:rPr lang="en-IN" b="1" dirty="0" smtClean="0"/>
              <a:t>Image </a:t>
            </a:r>
            <a:r>
              <a:rPr lang="en-IN" b="1" dirty="0"/>
              <a:t>Classification</a:t>
            </a:r>
          </a:p>
          <a:p>
            <a:pPr marL="514350" indent="-514350">
              <a:buFont typeface="+mj-lt"/>
              <a:buAutoNum type="arabicPeriod"/>
            </a:pPr>
            <a:r>
              <a:rPr lang="en-IN" b="1" dirty="0" smtClean="0"/>
              <a:t>Recommendation </a:t>
            </a:r>
            <a:r>
              <a:rPr lang="en-IN" b="1" dirty="0"/>
              <a:t>Systems</a:t>
            </a:r>
          </a:p>
          <a:p>
            <a:pPr marL="514350" indent="-514350">
              <a:buFont typeface="+mj-lt"/>
              <a:buAutoNum type="arabicPeriod"/>
            </a:pPr>
            <a:r>
              <a:rPr lang="en-IN" b="1" dirty="0" smtClean="0"/>
              <a:t>Medical </a:t>
            </a:r>
            <a:r>
              <a:rPr lang="en-IN" b="1" dirty="0"/>
              <a:t>Diagnosis</a:t>
            </a:r>
          </a:p>
          <a:p>
            <a:pPr marL="514350" indent="-514350">
              <a:buFont typeface="+mj-lt"/>
              <a:buAutoNum type="arabicPeriod"/>
            </a:pPr>
            <a:r>
              <a:rPr lang="en-IN" b="1" dirty="0" smtClean="0"/>
              <a:t>Fraud </a:t>
            </a:r>
            <a:r>
              <a:rPr lang="en-IN" b="1" dirty="0"/>
              <a:t>Detection</a:t>
            </a:r>
          </a:p>
          <a:p>
            <a:pPr marL="514350" indent="-514350">
              <a:buFont typeface="+mj-lt"/>
              <a:buAutoNum type="arabicPeriod"/>
            </a:pPr>
            <a:r>
              <a:rPr lang="en-IN" b="1" dirty="0" smtClean="0"/>
              <a:t>Customer </a:t>
            </a:r>
            <a:r>
              <a:rPr lang="en-IN" b="1" dirty="0"/>
              <a:t>Segmentation</a:t>
            </a:r>
          </a:p>
          <a:p>
            <a:endParaRPr lang="en-US" dirty="0" smtClean="0"/>
          </a:p>
          <a:p>
            <a:endParaRPr lang="en-US" dirty="0" smtClean="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8879382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27702" cy="1325563"/>
          </a:xfrm>
          <a:solidFill>
            <a:schemeClr val="accent2">
              <a:lumMod val="20000"/>
              <a:lumOff val="80000"/>
            </a:schemeClr>
          </a:solidFill>
        </p:spPr>
        <p:txBody>
          <a:bodyPr/>
          <a:lstStyle/>
          <a:p>
            <a:r>
              <a:rPr lang="en-US" b="1" dirty="0" smtClean="0"/>
              <a:t>Distance/</a:t>
            </a:r>
            <a:r>
              <a:rPr lang="en-IN" b="1" dirty="0"/>
              <a:t> Similarity </a:t>
            </a:r>
            <a:r>
              <a:rPr lang="en-IN" b="1" dirty="0" smtClean="0"/>
              <a:t>Metrics</a:t>
            </a:r>
            <a:endParaRPr lang="en-IN" dirty="0"/>
          </a:p>
        </p:txBody>
      </p:sp>
      <p:sp>
        <p:nvSpPr>
          <p:cNvPr id="3" name="Content Placeholder 2"/>
          <p:cNvSpPr>
            <a:spLocks noGrp="1"/>
          </p:cNvSpPr>
          <p:nvPr>
            <p:ph idx="1"/>
          </p:nvPr>
        </p:nvSpPr>
        <p:spPr/>
        <p:txBody>
          <a:bodyPr/>
          <a:lstStyle/>
          <a:p>
            <a:r>
              <a:rPr lang="en-US" dirty="0"/>
              <a:t>When working with various types of data, understanding and defining similarity or distance between data points is crucial. </a:t>
            </a:r>
            <a:endParaRPr lang="en-US" dirty="0" smtClean="0"/>
          </a:p>
          <a:p>
            <a:r>
              <a:rPr lang="en-US" dirty="0" smtClean="0"/>
              <a:t>Here </a:t>
            </a:r>
            <a:r>
              <a:rPr lang="en-US" dirty="0"/>
              <a:t>we discuss several common similarity and distance metrics, each with its unique definition of "closeness." </a:t>
            </a:r>
            <a:endParaRPr lang="en-US" dirty="0" smtClean="0"/>
          </a:p>
          <a:p>
            <a:r>
              <a:rPr lang="en-US" dirty="0" smtClean="0"/>
              <a:t>These </a:t>
            </a:r>
            <a:r>
              <a:rPr lang="en-US" dirty="0"/>
              <a:t>metrics are used in different contexts and types of data to determine how similar or different data points are.</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07180905"/>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90380" cy="1325563"/>
          </a:xfrm>
          <a:solidFill>
            <a:schemeClr val="accent2">
              <a:lumMod val="20000"/>
              <a:lumOff val="80000"/>
            </a:schemeClr>
          </a:solidFill>
        </p:spPr>
        <p:txBody>
          <a:bodyPr/>
          <a:lstStyle/>
          <a:p>
            <a:r>
              <a:rPr lang="en-IN" b="1" dirty="0"/>
              <a:t>1. Euclidean </a:t>
            </a:r>
            <a:r>
              <a:rPr lang="en-IN" b="1" dirty="0" smtClean="0"/>
              <a:t>Distance</a:t>
            </a:r>
            <a:endParaRPr lang="en-IN" dirty="0"/>
          </a:p>
        </p:txBody>
      </p:sp>
      <p:sp>
        <p:nvSpPr>
          <p:cNvPr id="3" name="Content Placeholder 2"/>
          <p:cNvSpPr>
            <a:spLocks noGrp="1"/>
          </p:cNvSpPr>
          <p:nvPr>
            <p:ph idx="1"/>
          </p:nvPr>
        </p:nvSpPr>
        <p:spPr>
          <a:xfrm>
            <a:off x="838200" y="1825625"/>
            <a:ext cx="10515600" cy="1318791"/>
          </a:xfrm>
        </p:spPr>
        <p:txBody>
          <a:bodyPr/>
          <a:lstStyle/>
          <a:p>
            <a:r>
              <a:rPr lang="en-US" dirty="0"/>
              <a:t>Euclidean distance is the straight-line distance between two points in a plane. It is commonly used for real-valued attributes that can be plotted in multidimensional space.</a:t>
            </a:r>
            <a:endParaRPr lang="en-IN" dirty="0"/>
          </a:p>
        </p:txBody>
      </p:sp>
      <p:pic>
        <p:nvPicPr>
          <p:cNvPr id="4" name="Picture 3"/>
          <p:cNvPicPr>
            <a:picLocks noChangeAspect="1"/>
          </p:cNvPicPr>
          <p:nvPr/>
        </p:nvPicPr>
        <p:blipFill>
          <a:blip r:embed="rId2"/>
          <a:stretch>
            <a:fillRect/>
          </a:stretch>
        </p:blipFill>
        <p:spPr>
          <a:xfrm>
            <a:off x="1014092" y="3279353"/>
            <a:ext cx="9994032" cy="2813537"/>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78385503"/>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88" y="178086"/>
            <a:ext cx="11515531" cy="900663"/>
          </a:xfrm>
          <a:solidFill>
            <a:schemeClr val="accent2">
              <a:lumMod val="20000"/>
              <a:lumOff val="80000"/>
            </a:schemeClr>
          </a:solidFill>
        </p:spPr>
        <p:txBody>
          <a:bodyPr>
            <a:normAutofit/>
          </a:bodyPr>
          <a:lstStyle/>
          <a:p>
            <a:r>
              <a:rPr lang="en-IN" b="1" dirty="0" smtClean="0"/>
              <a:t>2. Cosine Similarity</a:t>
            </a:r>
            <a:endParaRPr lang="en-IN" dirty="0"/>
          </a:p>
        </p:txBody>
      </p:sp>
      <p:sp>
        <p:nvSpPr>
          <p:cNvPr id="3" name="Content Placeholder 2"/>
          <p:cNvSpPr>
            <a:spLocks noGrp="1"/>
          </p:cNvSpPr>
          <p:nvPr>
            <p:ph idx="1"/>
          </p:nvPr>
        </p:nvSpPr>
        <p:spPr>
          <a:xfrm>
            <a:off x="838200" y="1265788"/>
            <a:ext cx="10515600" cy="1720008"/>
          </a:xfrm>
        </p:spPr>
        <p:txBody>
          <a:bodyPr/>
          <a:lstStyle/>
          <a:p>
            <a:r>
              <a:rPr lang="en-US" dirty="0"/>
              <a:t>Cosine similarity measures the cosine of the angle between two non-zero vectors of an inner product space. It is used to determine how similar two vectors are, yielding a value between -1 (exact opposite) and 1 (exactly the same), with 0 meaning no correlation.</a:t>
            </a:r>
            <a:endParaRPr lang="en-IN" dirty="0"/>
          </a:p>
        </p:txBody>
      </p:sp>
      <p:pic>
        <p:nvPicPr>
          <p:cNvPr id="4" name="Picture 3"/>
          <p:cNvPicPr>
            <a:picLocks noChangeAspect="1"/>
          </p:cNvPicPr>
          <p:nvPr/>
        </p:nvPicPr>
        <p:blipFill>
          <a:blip r:embed="rId2"/>
          <a:stretch>
            <a:fillRect/>
          </a:stretch>
        </p:blipFill>
        <p:spPr>
          <a:xfrm>
            <a:off x="1142044" y="3172835"/>
            <a:ext cx="9728119" cy="3153319"/>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64009987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3. </a:t>
            </a:r>
            <a:r>
              <a:rPr lang="en-IN" b="1" dirty="0" err="1"/>
              <a:t>Jaccard</a:t>
            </a:r>
            <a:r>
              <a:rPr lang="en-IN" b="1" dirty="0"/>
              <a:t> </a:t>
            </a:r>
            <a:r>
              <a:rPr lang="en-IN" b="1" dirty="0" smtClean="0"/>
              <a:t>Distance/Similarity</a:t>
            </a:r>
            <a:endParaRPr lang="en-IN" dirty="0"/>
          </a:p>
        </p:txBody>
      </p:sp>
      <p:sp>
        <p:nvSpPr>
          <p:cNvPr id="3" name="Content Placeholder 2"/>
          <p:cNvSpPr>
            <a:spLocks noGrp="1"/>
          </p:cNvSpPr>
          <p:nvPr>
            <p:ph idx="1"/>
          </p:nvPr>
        </p:nvSpPr>
        <p:spPr>
          <a:xfrm>
            <a:off x="838200" y="1825625"/>
            <a:ext cx="10515600" cy="1449420"/>
          </a:xfrm>
        </p:spPr>
        <p:txBody>
          <a:bodyPr/>
          <a:lstStyle/>
          <a:p>
            <a:r>
              <a:rPr lang="en-IN" dirty="0" err="1"/>
              <a:t>Jaccard</a:t>
            </a:r>
            <a:r>
              <a:rPr lang="en-IN" dirty="0"/>
              <a:t> similarity measures the </a:t>
            </a:r>
            <a:r>
              <a:rPr lang="en-IN" b="1" dirty="0"/>
              <a:t>similarity between finite sets</a:t>
            </a:r>
            <a:r>
              <a:rPr lang="en-IN" dirty="0"/>
              <a:t>. It is defined as the size of the </a:t>
            </a:r>
            <a:r>
              <a:rPr lang="en-IN" b="1" dirty="0"/>
              <a:t>intersection divided by the size of the union of the sets</a:t>
            </a:r>
            <a:r>
              <a:rPr lang="en-IN" dirty="0"/>
              <a:t>.</a:t>
            </a:r>
          </a:p>
          <a:p>
            <a:endParaRPr lang="en-IN" dirty="0"/>
          </a:p>
        </p:txBody>
      </p:sp>
      <p:pic>
        <p:nvPicPr>
          <p:cNvPr id="4" name="Picture 3"/>
          <p:cNvPicPr/>
          <p:nvPr/>
        </p:nvPicPr>
        <p:blipFill>
          <a:blip r:embed="rId2"/>
          <a:stretch>
            <a:fillRect/>
          </a:stretch>
        </p:blipFill>
        <p:spPr>
          <a:xfrm>
            <a:off x="1112195" y="3200400"/>
            <a:ext cx="9636669" cy="2873828"/>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0983634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4. </a:t>
            </a:r>
            <a:r>
              <a:rPr lang="en-IN" b="1" dirty="0" err="1"/>
              <a:t>Mahalanobis</a:t>
            </a:r>
            <a:r>
              <a:rPr lang="en-IN" b="1" dirty="0"/>
              <a:t> </a:t>
            </a:r>
            <a:r>
              <a:rPr lang="en-IN" b="1" dirty="0" smtClean="0"/>
              <a:t>Distance</a:t>
            </a:r>
            <a:endParaRPr lang="en-IN" dirty="0"/>
          </a:p>
        </p:txBody>
      </p:sp>
      <p:sp>
        <p:nvSpPr>
          <p:cNvPr id="3" name="Content Placeholder 2"/>
          <p:cNvSpPr>
            <a:spLocks noGrp="1"/>
          </p:cNvSpPr>
          <p:nvPr>
            <p:ph idx="1"/>
          </p:nvPr>
        </p:nvSpPr>
        <p:spPr>
          <a:xfrm>
            <a:off x="838200" y="1825625"/>
            <a:ext cx="10515600" cy="1440089"/>
          </a:xfrm>
        </p:spPr>
        <p:txBody>
          <a:bodyPr/>
          <a:lstStyle/>
          <a:p>
            <a:r>
              <a:rPr lang="en-US" dirty="0" err="1"/>
              <a:t>Mahalanobis</a:t>
            </a:r>
            <a:r>
              <a:rPr lang="en-US" dirty="0"/>
              <a:t> distance is a measure of the distance between a </a:t>
            </a:r>
            <a:r>
              <a:rPr lang="en-US" b="1" dirty="0"/>
              <a:t>point and a distribution</a:t>
            </a:r>
            <a:r>
              <a:rPr lang="en-US" dirty="0"/>
              <a:t>. It accounts for the </a:t>
            </a:r>
            <a:r>
              <a:rPr lang="en-US" b="1" dirty="0"/>
              <a:t>correlations </a:t>
            </a:r>
            <a:r>
              <a:rPr lang="en-US" dirty="0"/>
              <a:t>of the data set and is scale-invariant.</a:t>
            </a:r>
            <a:endParaRPr lang="en-IN" dirty="0"/>
          </a:p>
        </p:txBody>
      </p:sp>
      <p:pic>
        <p:nvPicPr>
          <p:cNvPr id="4" name="Picture 3"/>
          <p:cNvPicPr>
            <a:picLocks noChangeAspect="1"/>
          </p:cNvPicPr>
          <p:nvPr/>
        </p:nvPicPr>
        <p:blipFill>
          <a:blip r:embed="rId2"/>
          <a:stretch>
            <a:fillRect/>
          </a:stretch>
        </p:blipFill>
        <p:spPr>
          <a:xfrm>
            <a:off x="1235284" y="3265714"/>
            <a:ext cx="9709524" cy="3340359"/>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17669306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946363" cy="1193087"/>
          </a:xfrm>
          <a:solidFill>
            <a:schemeClr val="accent2">
              <a:lumMod val="20000"/>
              <a:lumOff val="80000"/>
            </a:schemeClr>
          </a:solidFill>
        </p:spPr>
        <p:txBody>
          <a:bodyPr>
            <a:normAutofit/>
          </a:bodyPr>
          <a:lstStyle/>
          <a:p>
            <a:r>
              <a:rPr lang="en-US" dirty="0" smtClean="0"/>
              <a:t>5. </a:t>
            </a:r>
            <a:r>
              <a:rPr lang="en-IN" b="1" dirty="0"/>
              <a:t>Hamming </a:t>
            </a:r>
            <a:r>
              <a:rPr lang="en-IN" b="1" dirty="0" smtClean="0"/>
              <a:t>Distance </a:t>
            </a:r>
            <a:endParaRPr lang="en-IN" dirty="0"/>
          </a:p>
        </p:txBody>
      </p:sp>
      <p:sp>
        <p:nvSpPr>
          <p:cNvPr id="3" name="Content Placeholder 2"/>
          <p:cNvSpPr>
            <a:spLocks noGrp="1"/>
          </p:cNvSpPr>
          <p:nvPr>
            <p:ph idx="1"/>
          </p:nvPr>
        </p:nvSpPr>
        <p:spPr>
          <a:xfrm>
            <a:off x="838200" y="1825625"/>
            <a:ext cx="10515600" cy="3464832"/>
          </a:xfrm>
        </p:spPr>
        <p:txBody>
          <a:bodyPr>
            <a:normAutofit/>
          </a:bodyPr>
          <a:lstStyle/>
          <a:p>
            <a:r>
              <a:rPr lang="en-US" sz="3600" dirty="0"/>
              <a:t>Hamming distance measures the number of positions at which the corresponding symbols differ. It is used for strings of the same length.</a:t>
            </a:r>
          </a:p>
          <a:p>
            <a:r>
              <a:rPr lang="en-US" sz="3600" b="1" dirty="0"/>
              <a:t>Example:</a:t>
            </a:r>
            <a:r>
              <a:rPr lang="en-US" sz="3600" dirty="0"/>
              <a:t> For strings "</a:t>
            </a:r>
            <a:r>
              <a:rPr lang="en-US" sz="3600" b="1" dirty="0"/>
              <a:t>olive</a:t>
            </a:r>
            <a:r>
              <a:rPr lang="en-US" sz="3600" dirty="0"/>
              <a:t>" and "</a:t>
            </a:r>
            <a:r>
              <a:rPr lang="en-US" sz="3600" b="1" dirty="0"/>
              <a:t>ocean</a:t>
            </a:r>
            <a:r>
              <a:rPr lang="en-US" sz="3600" dirty="0"/>
              <a:t>": The Hamming distance is </a:t>
            </a:r>
            <a:r>
              <a:rPr lang="en-US" sz="3600" b="1" dirty="0"/>
              <a:t>4</a:t>
            </a:r>
            <a:r>
              <a:rPr lang="en-US" sz="3600" dirty="0"/>
              <a:t> (differences at positions 2, 3, 4, and 5).</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46168008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6.Manhattan Distance</a:t>
            </a:r>
            <a:endParaRPr lang="en-IN" b="1" dirty="0"/>
          </a:p>
        </p:txBody>
      </p:sp>
      <p:sp>
        <p:nvSpPr>
          <p:cNvPr id="3" name="Content Placeholder 2"/>
          <p:cNvSpPr>
            <a:spLocks noGrp="1"/>
          </p:cNvSpPr>
          <p:nvPr>
            <p:ph idx="1"/>
          </p:nvPr>
        </p:nvSpPr>
        <p:spPr>
          <a:xfrm>
            <a:off x="838200" y="1825625"/>
            <a:ext cx="10515600" cy="1552057"/>
          </a:xfrm>
        </p:spPr>
        <p:txBody>
          <a:bodyPr/>
          <a:lstStyle/>
          <a:p>
            <a:r>
              <a:rPr lang="en-US" dirty="0"/>
              <a:t>Manhattan distance (also known as L1 distance) measures the sum of the absolute differences of their Cartesian coordinates. It is like a taxi driving on a grid of streets.</a:t>
            </a:r>
            <a:endParaRPr lang="en-IN" dirty="0"/>
          </a:p>
        </p:txBody>
      </p:sp>
      <p:pic>
        <p:nvPicPr>
          <p:cNvPr id="4" name="Picture 3"/>
          <p:cNvPicPr>
            <a:picLocks noChangeAspect="1"/>
          </p:cNvPicPr>
          <p:nvPr/>
        </p:nvPicPr>
        <p:blipFill>
          <a:blip r:embed="rId2"/>
          <a:stretch>
            <a:fillRect/>
          </a:stretch>
        </p:blipFill>
        <p:spPr>
          <a:xfrm>
            <a:off x="1175657" y="3184710"/>
            <a:ext cx="9955763" cy="2796212"/>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09376305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Custom Distance </a:t>
            </a:r>
            <a:r>
              <a:rPr lang="en-IN" b="1" dirty="0" smtClean="0"/>
              <a:t>Metrics</a:t>
            </a:r>
            <a:endParaRPr lang="en-IN" dirty="0"/>
          </a:p>
        </p:txBody>
      </p:sp>
      <p:sp>
        <p:nvSpPr>
          <p:cNvPr id="3" name="Content Placeholder 2"/>
          <p:cNvSpPr>
            <a:spLocks noGrp="1"/>
          </p:cNvSpPr>
          <p:nvPr>
            <p:ph idx="1"/>
          </p:nvPr>
        </p:nvSpPr>
        <p:spPr>
          <a:xfrm>
            <a:off x="838200" y="2282825"/>
            <a:ext cx="10515600" cy="1598710"/>
          </a:xfrm>
        </p:spPr>
        <p:txBody>
          <a:bodyPr/>
          <a:lstStyle/>
          <a:p>
            <a:r>
              <a:rPr lang="en-US" dirty="0" smtClean="0"/>
              <a:t>Custom </a:t>
            </a:r>
            <a:r>
              <a:rPr lang="en-US" dirty="0"/>
              <a:t>distance metrics are often created to handle specific needs in datasets that contain mixed types of data (e.g., numerical and categorical). </a:t>
            </a:r>
            <a:endParaRPr lang="en-IN" dirty="0" smtClean="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49829614"/>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2499"/>
          </a:xfrm>
          <a:solidFill>
            <a:schemeClr val="accent2">
              <a:lumMod val="20000"/>
              <a:lumOff val="80000"/>
            </a:schemeClr>
          </a:solidFill>
        </p:spPr>
        <p:txBody>
          <a:bodyPr/>
          <a:lstStyle/>
          <a:p>
            <a:r>
              <a:rPr lang="en-US" b="1" dirty="0" smtClean="0"/>
              <a:t>Scenario</a:t>
            </a:r>
            <a:endParaRPr lang="en-IN" b="1" dirty="0"/>
          </a:p>
        </p:txBody>
      </p:sp>
      <p:sp>
        <p:nvSpPr>
          <p:cNvPr id="3" name="Content Placeholder 2"/>
          <p:cNvSpPr>
            <a:spLocks noGrp="1"/>
          </p:cNvSpPr>
          <p:nvPr>
            <p:ph idx="1"/>
          </p:nvPr>
        </p:nvSpPr>
        <p:spPr>
          <a:xfrm>
            <a:off x="838200" y="1825625"/>
            <a:ext cx="10515600" cy="3128930"/>
          </a:xfrm>
        </p:spPr>
        <p:txBody>
          <a:bodyPr/>
          <a:lstStyle/>
          <a:p>
            <a:r>
              <a:rPr lang="en-IN" dirty="0"/>
              <a:t>You are working with a movie dataset that includes the following attributes for each movie:</a:t>
            </a:r>
          </a:p>
          <a:p>
            <a:pPr lvl="1"/>
            <a:r>
              <a:rPr lang="en-IN" b="1" dirty="0"/>
              <a:t>Budget </a:t>
            </a:r>
            <a:r>
              <a:rPr lang="en-IN" dirty="0"/>
              <a:t>(in millions of dollars) - Numerical</a:t>
            </a:r>
          </a:p>
          <a:p>
            <a:pPr lvl="1"/>
            <a:r>
              <a:rPr lang="en-IN" b="1" dirty="0"/>
              <a:t>Number of actors </a:t>
            </a:r>
            <a:r>
              <a:rPr lang="en-IN" dirty="0"/>
              <a:t>- Numerical</a:t>
            </a:r>
          </a:p>
          <a:p>
            <a:pPr lvl="1"/>
            <a:r>
              <a:rPr lang="en-IN" b="1" dirty="0"/>
              <a:t>Genre</a:t>
            </a:r>
            <a:r>
              <a:rPr lang="en-IN" dirty="0"/>
              <a:t> </a:t>
            </a:r>
            <a:r>
              <a:rPr lang="en-IN" dirty="0" smtClean="0"/>
              <a:t>– Categorical</a:t>
            </a:r>
          </a:p>
          <a:p>
            <a:r>
              <a:rPr lang="en-IN" dirty="0"/>
              <a:t>You need to define a custom distance metric that appropriately handles these mixed data types</a:t>
            </a:r>
            <a:r>
              <a:rPr lang="en-IN" dirty="0" smtClean="0"/>
              <a:t>.</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8472061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Example </a:t>
            </a:r>
            <a:r>
              <a:rPr lang="en-IN" b="1" dirty="0" smtClean="0"/>
              <a:t>Movies</a:t>
            </a:r>
            <a:endParaRPr lang="en-IN" dirty="0"/>
          </a:p>
        </p:txBody>
      </p:sp>
      <p:sp>
        <p:nvSpPr>
          <p:cNvPr id="3" name="Content Placeholder 2"/>
          <p:cNvSpPr>
            <a:spLocks noGrp="1"/>
          </p:cNvSpPr>
          <p:nvPr>
            <p:ph idx="1"/>
          </p:nvPr>
        </p:nvSpPr>
        <p:spPr>
          <a:xfrm>
            <a:off x="681135" y="1769641"/>
            <a:ext cx="10747310" cy="2765037"/>
          </a:xfrm>
        </p:spPr>
        <p:txBody>
          <a:bodyPr/>
          <a:lstStyle/>
          <a:p>
            <a:pPr marL="0" indent="0">
              <a:buNone/>
            </a:pPr>
            <a:r>
              <a:rPr lang="en-US" dirty="0"/>
              <a:t>Let's consider two movies:</a:t>
            </a:r>
          </a:p>
          <a:p>
            <a:r>
              <a:rPr lang="en-US" b="1" dirty="0"/>
              <a:t>Movie A:</a:t>
            </a:r>
            <a:r>
              <a:rPr lang="en-US" dirty="0"/>
              <a:t> </a:t>
            </a:r>
            <a:endParaRPr lang="en-US" dirty="0" smtClean="0"/>
          </a:p>
          <a:p>
            <a:pPr marL="0" indent="0">
              <a:buNone/>
            </a:pPr>
            <a:r>
              <a:rPr lang="en-US" dirty="0"/>
              <a:t> </a:t>
            </a:r>
            <a:r>
              <a:rPr lang="en-US" dirty="0" smtClean="0"/>
              <a:t>  Budget </a:t>
            </a:r>
            <a:r>
              <a:rPr lang="en-US" dirty="0"/>
              <a:t>= $50 million, Number of Actors = 10, Genre = Action</a:t>
            </a:r>
          </a:p>
          <a:p>
            <a:r>
              <a:rPr lang="en-US" b="1" dirty="0"/>
              <a:t>Movie B:</a:t>
            </a:r>
            <a:r>
              <a:rPr lang="en-US" dirty="0"/>
              <a:t> </a:t>
            </a:r>
            <a:endParaRPr lang="en-US" dirty="0" smtClean="0"/>
          </a:p>
          <a:p>
            <a:pPr marL="0" indent="0">
              <a:buNone/>
            </a:pPr>
            <a:r>
              <a:rPr lang="en-US" dirty="0"/>
              <a:t> </a:t>
            </a:r>
            <a:r>
              <a:rPr lang="en-US" dirty="0" smtClean="0"/>
              <a:t>  Budget </a:t>
            </a:r>
            <a:r>
              <a:rPr lang="en-US" dirty="0"/>
              <a:t>= $80 million, Number of Actors = 12, Genre = Comedy</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66827896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Step 1: Normalize the Numerical </a:t>
            </a:r>
            <a:r>
              <a:rPr lang="en-IN" b="1" dirty="0" smtClean="0"/>
              <a:t>Attributes</a:t>
            </a:r>
            <a:endParaRPr lang="en-IN" dirty="0"/>
          </a:p>
        </p:txBody>
      </p:sp>
      <p:sp>
        <p:nvSpPr>
          <p:cNvPr id="3" name="Content Placeholder 2"/>
          <p:cNvSpPr>
            <a:spLocks noGrp="1"/>
          </p:cNvSpPr>
          <p:nvPr>
            <p:ph idx="1"/>
          </p:nvPr>
        </p:nvSpPr>
        <p:spPr>
          <a:xfrm>
            <a:off x="838200" y="1825625"/>
            <a:ext cx="10515600" cy="3156922"/>
          </a:xfrm>
        </p:spPr>
        <p:txBody>
          <a:bodyPr/>
          <a:lstStyle/>
          <a:p>
            <a:r>
              <a:rPr lang="en-IN" dirty="0"/>
              <a:t>Normalization scales the numerical values to a common range, usually [0, 1], to ensure fair contribution to the overall distance.</a:t>
            </a:r>
          </a:p>
          <a:p>
            <a:r>
              <a:rPr lang="en-IN" dirty="0"/>
              <a:t> </a:t>
            </a:r>
            <a:r>
              <a:rPr lang="en-IN" dirty="0" smtClean="0"/>
              <a:t>For </a:t>
            </a:r>
            <a:r>
              <a:rPr lang="en-IN" dirty="0"/>
              <a:t>simplicity, assume the following normalization (</a:t>
            </a:r>
            <a:r>
              <a:rPr lang="en-IN" b="1" i="1" dirty="0"/>
              <a:t>based on min-max normalization</a:t>
            </a:r>
            <a:r>
              <a:rPr lang="en-IN" dirty="0"/>
              <a:t>):</a:t>
            </a:r>
          </a:p>
          <a:p>
            <a:r>
              <a:rPr lang="en-IN" dirty="0"/>
              <a:t> </a:t>
            </a:r>
            <a:r>
              <a:rPr lang="en-IN" b="1" dirty="0" smtClean="0"/>
              <a:t>Budget</a:t>
            </a:r>
            <a:r>
              <a:rPr lang="en-IN" b="1" dirty="0"/>
              <a:t>:</a:t>
            </a:r>
            <a:r>
              <a:rPr lang="en-IN" dirty="0"/>
              <a:t> min = $0 million, max = $100 million</a:t>
            </a:r>
          </a:p>
          <a:p>
            <a:r>
              <a:rPr lang="en-IN" b="1" dirty="0"/>
              <a:t>Number of Actors</a:t>
            </a:r>
            <a:r>
              <a:rPr lang="en-IN" dirty="0"/>
              <a:t>: min = 0, max = 20</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8847938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Normalized values:</a:t>
            </a:r>
            <a:r>
              <a:rPr lang="en-IN" dirty="0"/>
              <a:t/>
            </a:r>
            <a:br>
              <a:rPr lang="en-IN" dirty="0"/>
            </a:br>
            <a:endParaRPr lang="en-IN" dirty="0"/>
          </a:p>
        </p:txBody>
      </p:sp>
      <p:sp>
        <p:nvSpPr>
          <p:cNvPr id="3" name="Content Placeholder 2"/>
          <p:cNvSpPr>
            <a:spLocks noGrp="1"/>
          </p:cNvSpPr>
          <p:nvPr>
            <p:ph idx="1"/>
          </p:nvPr>
        </p:nvSpPr>
        <p:spPr/>
        <p:txBody>
          <a:bodyPr/>
          <a:lstStyle/>
          <a:p>
            <a:pPr marL="0" indent="0">
              <a:buNone/>
            </a:pPr>
            <a:r>
              <a:rPr lang="en-IN" b="1" dirty="0"/>
              <a:t>Movie A:</a:t>
            </a:r>
            <a:endParaRPr lang="en-IN" dirty="0"/>
          </a:p>
          <a:p>
            <a:r>
              <a:rPr lang="en-IN" b="1" dirty="0"/>
              <a:t>Normalized Budget </a:t>
            </a:r>
            <a:r>
              <a:rPr lang="en-IN" dirty="0"/>
              <a:t>= (50 - 0) / (100 - 0) = 0.5</a:t>
            </a:r>
          </a:p>
          <a:p>
            <a:r>
              <a:rPr lang="en-IN" b="1" dirty="0"/>
              <a:t>Normalized Number of Actors</a:t>
            </a:r>
            <a:r>
              <a:rPr lang="en-IN" dirty="0"/>
              <a:t> = (10 - 0) / (20 - 0) = 0.5</a:t>
            </a:r>
          </a:p>
          <a:p>
            <a:pPr marL="0" indent="0">
              <a:buNone/>
            </a:pPr>
            <a:r>
              <a:rPr lang="en-IN" dirty="0"/>
              <a:t> </a:t>
            </a:r>
          </a:p>
          <a:p>
            <a:pPr marL="0" indent="0">
              <a:buNone/>
            </a:pPr>
            <a:r>
              <a:rPr lang="en-IN" b="1" dirty="0"/>
              <a:t>Movie B:</a:t>
            </a:r>
            <a:endParaRPr lang="en-IN" dirty="0"/>
          </a:p>
          <a:p>
            <a:r>
              <a:rPr lang="en-IN" dirty="0"/>
              <a:t>Normalized Budget = (80 - 0) / (100 - 0) = 0.8</a:t>
            </a:r>
          </a:p>
          <a:p>
            <a:r>
              <a:rPr lang="en-IN" dirty="0"/>
              <a:t>Normalized Number of Actors = (12 - 0) / (20 - 0) = 0.6</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671232592"/>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935"/>
            <a:ext cx="10515600" cy="1867969"/>
          </a:xfrm>
          <a:solidFill>
            <a:schemeClr val="accent2">
              <a:lumMod val="20000"/>
              <a:lumOff val="80000"/>
            </a:schemeClr>
          </a:solidFill>
        </p:spPr>
        <p:txBody>
          <a:bodyPr>
            <a:normAutofit fontScale="90000"/>
          </a:bodyPr>
          <a:lstStyle/>
          <a:p>
            <a:r>
              <a:rPr lang="en-US" b="1" dirty="0"/>
              <a:t>Step 2: Calculate Normalized Euclidean Distance for Numerical Attributes</a:t>
            </a:r>
            <a:br>
              <a:rPr lang="en-US" b="1" dirty="0"/>
            </a:br>
            <a:endParaRPr lang="en-IN" dirty="0"/>
          </a:p>
        </p:txBody>
      </p:sp>
      <p:pic>
        <p:nvPicPr>
          <p:cNvPr id="4" name="Picture 3"/>
          <p:cNvPicPr>
            <a:picLocks noChangeAspect="1"/>
          </p:cNvPicPr>
          <p:nvPr/>
        </p:nvPicPr>
        <p:blipFill>
          <a:blip r:embed="rId2"/>
          <a:stretch>
            <a:fillRect/>
          </a:stretch>
        </p:blipFill>
        <p:spPr>
          <a:xfrm>
            <a:off x="1194320" y="2336405"/>
            <a:ext cx="8532844" cy="1059938"/>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656218189"/>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9959"/>
            <a:ext cx="10515600" cy="1550729"/>
          </a:xfrm>
          <a:solidFill>
            <a:schemeClr val="accent2">
              <a:lumMod val="20000"/>
              <a:lumOff val="80000"/>
            </a:schemeClr>
          </a:solidFill>
        </p:spPr>
        <p:txBody>
          <a:bodyPr>
            <a:normAutofit/>
          </a:bodyPr>
          <a:lstStyle/>
          <a:p>
            <a:r>
              <a:rPr lang="en-US" b="1" dirty="0"/>
              <a:t>Step 3: Calculate Categorical Distance for </a:t>
            </a:r>
            <a:r>
              <a:rPr lang="en-US" b="1" dirty="0" smtClean="0"/>
              <a:t>Genre</a:t>
            </a:r>
            <a:endParaRPr lang="en-IN" dirty="0"/>
          </a:p>
        </p:txBody>
      </p:sp>
      <p:sp>
        <p:nvSpPr>
          <p:cNvPr id="3" name="Content Placeholder 2"/>
          <p:cNvSpPr>
            <a:spLocks noGrp="1"/>
          </p:cNvSpPr>
          <p:nvPr>
            <p:ph idx="1"/>
          </p:nvPr>
        </p:nvSpPr>
        <p:spPr>
          <a:xfrm>
            <a:off x="838200" y="2310817"/>
            <a:ext cx="10515600" cy="1822644"/>
          </a:xfrm>
        </p:spPr>
        <p:txBody>
          <a:bodyPr/>
          <a:lstStyle/>
          <a:p>
            <a:r>
              <a:rPr lang="en-IN" dirty="0"/>
              <a:t>Since the genres are different (</a:t>
            </a:r>
            <a:r>
              <a:rPr lang="en-IN" b="1" dirty="0"/>
              <a:t>Action vs. Comedy</a:t>
            </a:r>
            <a:r>
              <a:rPr lang="en-IN" dirty="0"/>
              <a:t>), assign a distance of 10:</a:t>
            </a:r>
          </a:p>
          <a:p>
            <a:pPr marL="0" indent="0">
              <a:buNone/>
            </a:pPr>
            <a:r>
              <a:rPr lang="en-IN" dirty="0" smtClean="0"/>
              <a:t>   </a:t>
            </a:r>
            <a:r>
              <a:rPr lang="en-IN" b="1" dirty="0" smtClean="0"/>
              <a:t>𝑑</a:t>
            </a:r>
            <a:r>
              <a:rPr lang="en-IN" b="1" baseline="-25000" dirty="0"/>
              <a:t>cat</a:t>
            </a:r>
            <a:r>
              <a:rPr lang="en-IN" b="1" dirty="0"/>
              <a:t> = 10</a:t>
            </a:r>
          </a:p>
          <a:p>
            <a:pPr marL="0" indent="0">
              <a:buNone/>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28506227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Step 4: Combine the Distances</a:t>
            </a:r>
            <a:r>
              <a:rPr lang="en-IN" dirty="0"/>
              <a:t/>
            </a:r>
            <a:br>
              <a:rPr lang="en-IN" dirty="0"/>
            </a:br>
            <a:endParaRPr lang="en-IN" dirty="0"/>
          </a:p>
        </p:txBody>
      </p:sp>
      <p:sp>
        <p:nvSpPr>
          <p:cNvPr id="3" name="Content Placeholder 2"/>
          <p:cNvSpPr>
            <a:spLocks noGrp="1"/>
          </p:cNvSpPr>
          <p:nvPr>
            <p:ph idx="1"/>
          </p:nvPr>
        </p:nvSpPr>
        <p:spPr>
          <a:xfrm>
            <a:off x="838200" y="2422785"/>
            <a:ext cx="10515600" cy="3026293"/>
          </a:xfrm>
        </p:spPr>
        <p:txBody>
          <a:bodyPr/>
          <a:lstStyle/>
          <a:p>
            <a:r>
              <a:rPr lang="en-IN" dirty="0"/>
              <a:t>Combine the distances from numerical and categorical attributes. Since the categorical distance is significantly larger, it will dominate unless we scale it appropriately.</a:t>
            </a:r>
          </a:p>
          <a:p>
            <a:r>
              <a:rPr lang="en-IN" dirty="0"/>
              <a:t> </a:t>
            </a:r>
            <a:r>
              <a:rPr lang="en-IN" dirty="0" smtClean="0"/>
              <a:t>For </a:t>
            </a:r>
            <a:r>
              <a:rPr lang="en-IN" dirty="0"/>
              <a:t>the purpose of this example, assume we directly add them:</a:t>
            </a:r>
          </a:p>
          <a:p>
            <a:r>
              <a:rPr lang="en-IN" dirty="0"/>
              <a:t> </a:t>
            </a:r>
            <a:r>
              <a:rPr lang="en-IN" sz="4000" i="1" dirty="0" err="1" smtClean="0"/>
              <a:t>d</a:t>
            </a:r>
            <a:r>
              <a:rPr lang="en-IN" sz="4000" baseline="-25000" dirty="0" err="1" smtClean="0"/>
              <a:t>total</a:t>
            </a:r>
            <a:r>
              <a:rPr lang="en-IN" sz="4000" baseline="-25000" dirty="0"/>
              <a:t>​=</a:t>
            </a:r>
            <a:r>
              <a:rPr lang="en-IN" sz="4000" i="1" baseline="-25000" dirty="0" err="1"/>
              <a:t>dnum</a:t>
            </a:r>
            <a:r>
              <a:rPr lang="en-IN" sz="4000" i="1" baseline="-25000" dirty="0"/>
              <a:t>​+</a:t>
            </a:r>
            <a:r>
              <a:rPr lang="en-IN" sz="4000" i="1" baseline="-25000" dirty="0" err="1"/>
              <a:t>dcat</a:t>
            </a:r>
            <a:r>
              <a:rPr lang="en-IN" sz="4000" i="1" baseline="-25000" dirty="0" smtClean="0"/>
              <a:t>​</a:t>
            </a:r>
            <a:r>
              <a:rPr lang="en-IN" sz="4000" i="1" baseline="-25000" dirty="0"/>
              <a:t> </a:t>
            </a:r>
            <a:r>
              <a:rPr lang="en-IN" sz="4000" i="1" dirty="0" smtClean="0"/>
              <a:t>  </a:t>
            </a:r>
            <a:r>
              <a:rPr lang="en-IN" sz="4000" i="1" dirty="0"/>
              <a:t>= </a:t>
            </a:r>
            <a:r>
              <a:rPr lang="en-IN" sz="4000" i="1" dirty="0" smtClean="0"/>
              <a:t>0.316+10 =  10.316</a:t>
            </a:r>
            <a:r>
              <a:rPr lang="en-IN" sz="4000" b="1" i="1" baseline="-25000" dirty="0"/>
              <a:t> </a:t>
            </a:r>
            <a:endParaRPr lang="en-IN" sz="4000" i="1" baseline="-25000"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438495218"/>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8621"/>
            <a:ext cx="10515600" cy="998376"/>
          </a:xfrm>
          <a:solidFill>
            <a:schemeClr val="accent2">
              <a:lumMod val="20000"/>
              <a:lumOff val="80000"/>
            </a:schemeClr>
          </a:solidFill>
        </p:spPr>
        <p:txBody>
          <a:bodyPr>
            <a:normAutofit/>
          </a:bodyPr>
          <a:lstStyle/>
          <a:p>
            <a:r>
              <a:rPr lang="en-IN" b="1" dirty="0"/>
              <a:t>Custom Distance Metric </a:t>
            </a:r>
            <a:r>
              <a:rPr lang="en-IN" b="1" dirty="0" smtClean="0"/>
              <a:t>Formula</a:t>
            </a:r>
            <a:endParaRPr lang="en-IN" dirty="0"/>
          </a:p>
        </p:txBody>
      </p:sp>
      <p:pic>
        <p:nvPicPr>
          <p:cNvPr id="4" name="Picture 3"/>
          <p:cNvPicPr>
            <a:picLocks noChangeAspect="1"/>
          </p:cNvPicPr>
          <p:nvPr/>
        </p:nvPicPr>
        <p:blipFill>
          <a:blip r:embed="rId2"/>
          <a:stretch>
            <a:fillRect/>
          </a:stretch>
        </p:blipFill>
        <p:spPr>
          <a:xfrm>
            <a:off x="838200" y="1299016"/>
            <a:ext cx="11021008" cy="4961825"/>
          </a:xfrm>
          <a:prstGeom prst="rect">
            <a:avLst/>
          </a:prstGeom>
        </p:spPr>
      </p:pic>
      <p:sp>
        <p:nvSpPr>
          <p:cNvPr id="3" name="Footer Placeholder 2"/>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158137923"/>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Training and Test </a:t>
            </a:r>
            <a:r>
              <a:rPr lang="en-IN" b="1" dirty="0" smtClean="0"/>
              <a:t>Sets</a:t>
            </a:r>
            <a:endParaRPr lang="en-IN" dirty="0"/>
          </a:p>
        </p:txBody>
      </p:sp>
      <p:sp>
        <p:nvSpPr>
          <p:cNvPr id="3" name="Content Placeholder 2"/>
          <p:cNvSpPr>
            <a:spLocks noGrp="1"/>
          </p:cNvSpPr>
          <p:nvPr>
            <p:ph idx="1"/>
          </p:nvPr>
        </p:nvSpPr>
        <p:spPr/>
        <p:txBody>
          <a:bodyPr/>
          <a:lstStyle/>
          <a:p>
            <a:r>
              <a:rPr lang="en-US" dirty="0"/>
              <a:t>When you are working with a machine learning algorithm, the general process involves two main phases: training and testing. </a:t>
            </a:r>
            <a:endParaRPr lang="en-US" dirty="0" smtClean="0"/>
          </a:p>
          <a:p>
            <a:r>
              <a:rPr lang="en-US" dirty="0" smtClean="0"/>
              <a:t>Here's </a:t>
            </a:r>
            <a:r>
              <a:rPr lang="en-US" dirty="0"/>
              <a:t>a simple explanation of each phase:</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219188239"/>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9771"/>
            <a:ext cx="10515600" cy="931830"/>
          </a:xfrm>
          <a:solidFill>
            <a:schemeClr val="accent2">
              <a:lumMod val="20000"/>
              <a:lumOff val="80000"/>
            </a:schemeClr>
          </a:solidFill>
        </p:spPr>
        <p:txBody>
          <a:bodyPr>
            <a:normAutofit/>
          </a:bodyPr>
          <a:lstStyle/>
          <a:p>
            <a:r>
              <a:rPr lang="en-IN" b="1" dirty="0"/>
              <a:t>Training </a:t>
            </a:r>
            <a:r>
              <a:rPr lang="en-IN" b="1" dirty="0" smtClean="0"/>
              <a:t>Phase</a:t>
            </a:r>
            <a:endParaRPr lang="en-IN" dirty="0"/>
          </a:p>
        </p:txBody>
      </p:sp>
      <p:sp>
        <p:nvSpPr>
          <p:cNvPr id="3" name="Content Placeholder 2"/>
          <p:cNvSpPr>
            <a:spLocks noGrp="1"/>
          </p:cNvSpPr>
          <p:nvPr>
            <p:ph idx="1"/>
          </p:nvPr>
        </p:nvSpPr>
        <p:spPr>
          <a:xfrm>
            <a:off x="298580" y="1825625"/>
            <a:ext cx="11055220" cy="3800734"/>
          </a:xfrm>
        </p:spPr>
        <p:txBody>
          <a:bodyPr>
            <a:normAutofit/>
          </a:bodyPr>
          <a:lstStyle/>
          <a:p>
            <a:r>
              <a:rPr lang="en-IN" b="1" dirty="0"/>
              <a:t>Purpose:</a:t>
            </a:r>
            <a:r>
              <a:rPr lang="en-IN" dirty="0"/>
              <a:t> To create and train a model using known data.</a:t>
            </a:r>
          </a:p>
          <a:p>
            <a:r>
              <a:rPr lang="en-IN" b="1" dirty="0"/>
              <a:t>Process:</a:t>
            </a:r>
            <a:endParaRPr lang="en-IN" dirty="0"/>
          </a:p>
          <a:p>
            <a:pPr lvl="1"/>
            <a:r>
              <a:rPr lang="en-IN" dirty="0"/>
              <a:t>You use a portion of your data, </a:t>
            </a:r>
            <a:r>
              <a:rPr lang="en-IN" b="1" dirty="0"/>
              <a:t>called the training set</a:t>
            </a:r>
            <a:r>
              <a:rPr lang="en-IN" dirty="0"/>
              <a:t>, where the outcomes (or labels) are already known.</a:t>
            </a:r>
          </a:p>
          <a:p>
            <a:pPr lvl="1"/>
            <a:r>
              <a:rPr lang="en-IN" dirty="0"/>
              <a:t>The </a:t>
            </a:r>
            <a:r>
              <a:rPr lang="en-IN" b="1" dirty="0"/>
              <a:t>model learns </a:t>
            </a:r>
            <a:r>
              <a:rPr lang="en-IN" dirty="0"/>
              <a:t>from this data. For example, in a dataset of people with their ages, incomes, and credit scores </a:t>
            </a:r>
            <a:r>
              <a:rPr lang="en-IN" dirty="0" err="1"/>
              <a:t>labeled</a:t>
            </a:r>
            <a:r>
              <a:rPr lang="en-IN" dirty="0"/>
              <a:t> as "high" or "low," the model learns the patterns and relationships between these attributes.</a:t>
            </a:r>
          </a:p>
          <a:p>
            <a:pPr lvl="1"/>
            <a:r>
              <a:rPr lang="en-IN" dirty="0"/>
              <a:t>In the </a:t>
            </a:r>
            <a:r>
              <a:rPr lang="en-IN" b="1" dirty="0"/>
              <a:t>k-NN (k-Nearest </a:t>
            </a:r>
            <a:r>
              <a:rPr lang="en-IN" b="1" dirty="0" err="1"/>
              <a:t>Neighbors</a:t>
            </a:r>
            <a:r>
              <a:rPr lang="en-IN" b="1" dirty="0"/>
              <a:t>) algorithm</a:t>
            </a:r>
            <a:r>
              <a:rPr lang="en-IN" dirty="0"/>
              <a:t>, the training phase involves simply reading in the data with the known labels (e.g., "high" or "low" credit).</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24856335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Testing </a:t>
            </a:r>
            <a:r>
              <a:rPr lang="en-IN" b="1" dirty="0" smtClean="0"/>
              <a:t>Phase</a:t>
            </a:r>
            <a:endParaRPr lang="en-IN" dirty="0"/>
          </a:p>
        </p:txBody>
      </p:sp>
      <p:sp>
        <p:nvSpPr>
          <p:cNvPr id="3" name="Content Placeholder 2"/>
          <p:cNvSpPr>
            <a:spLocks noGrp="1"/>
          </p:cNvSpPr>
          <p:nvPr>
            <p:ph idx="1"/>
          </p:nvPr>
        </p:nvSpPr>
        <p:spPr/>
        <p:txBody>
          <a:bodyPr/>
          <a:lstStyle/>
          <a:p>
            <a:r>
              <a:rPr lang="en-US" b="1" dirty="0"/>
              <a:t>Purpose</a:t>
            </a:r>
            <a:r>
              <a:rPr lang="en-US" dirty="0"/>
              <a:t>: To evaluate how well the trained model performs on new, unseen data.</a:t>
            </a:r>
          </a:p>
          <a:p>
            <a:r>
              <a:rPr lang="en-US" b="1" dirty="0"/>
              <a:t>Process</a:t>
            </a:r>
            <a:r>
              <a:rPr lang="en-US" dirty="0"/>
              <a:t>:</a:t>
            </a:r>
          </a:p>
          <a:p>
            <a:pPr lvl="1"/>
            <a:r>
              <a:rPr lang="en-US" dirty="0"/>
              <a:t>You use a different portion of your data, called the </a:t>
            </a:r>
            <a:r>
              <a:rPr lang="en-US" b="1" dirty="0"/>
              <a:t>test set</a:t>
            </a:r>
            <a:r>
              <a:rPr lang="en-US" dirty="0"/>
              <a:t>, which was not used during training.</a:t>
            </a:r>
          </a:p>
          <a:p>
            <a:pPr lvl="1"/>
            <a:r>
              <a:rPr lang="en-US" dirty="0"/>
              <a:t>In the test set, you pretend that you don't know the outcomes (or labels). The model makes predictions based on what it learned during training.</a:t>
            </a:r>
          </a:p>
          <a:p>
            <a:pPr lvl="1"/>
            <a:r>
              <a:rPr lang="en-US" dirty="0"/>
              <a:t>You then compare the model's predictions to the actual known outcomes in the test set to see how accurate the model is.</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370686068"/>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Example with </a:t>
            </a:r>
            <a:r>
              <a:rPr lang="en-IN" b="1" dirty="0" smtClean="0"/>
              <a:t>Steps</a:t>
            </a:r>
            <a:endParaRPr lang="en-IN" dirty="0"/>
          </a:p>
        </p:txBody>
      </p:sp>
      <p:sp>
        <p:nvSpPr>
          <p:cNvPr id="3" name="Content Placeholder 2"/>
          <p:cNvSpPr>
            <a:spLocks noGrp="1"/>
          </p:cNvSpPr>
          <p:nvPr>
            <p:ph idx="1"/>
          </p:nvPr>
        </p:nvSpPr>
        <p:spPr/>
        <p:txBody>
          <a:bodyPr/>
          <a:lstStyle/>
          <a:p>
            <a:r>
              <a:rPr lang="en-IN" dirty="0"/>
              <a:t>Consider you have a dataset with 1,000 rows, each containing information about age, income, and credit score (either "high" or "low"). </a:t>
            </a:r>
          </a:p>
          <a:p>
            <a:r>
              <a:rPr lang="en-IN" dirty="0"/>
              <a:t>Here's how you could split this data into training and test sets and use them:</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10629824"/>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 Load </a:t>
            </a:r>
            <a:r>
              <a:rPr lang="en-IN" b="1" dirty="0"/>
              <a:t>the Data</a:t>
            </a:r>
            <a:r>
              <a:rPr lang="en-IN" dirty="0"/>
              <a:t>:</a:t>
            </a:r>
          </a:p>
        </p:txBody>
      </p:sp>
      <p:sp>
        <p:nvSpPr>
          <p:cNvPr id="3" name="Content Placeholder 2"/>
          <p:cNvSpPr>
            <a:spLocks noGrp="1"/>
          </p:cNvSpPr>
          <p:nvPr>
            <p:ph idx="1"/>
          </p:nvPr>
        </p:nvSpPr>
        <p:spPr/>
        <p:txBody>
          <a:bodyPr/>
          <a:lstStyle/>
          <a:p>
            <a:pPr marL="0" indent="0">
              <a:buNone/>
            </a:pPr>
            <a:r>
              <a:rPr lang="en-US" b="1" dirty="0"/>
              <a:t>&gt; head(data)</a:t>
            </a:r>
          </a:p>
          <a:p>
            <a:pPr marL="0" indent="0">
              <a:buNone/>
            </a:pPr>
            <a:r>
              <a:rPr lang="en-US" dirty="0"/>
              <a:t>   </a:t>
            </a:r>
            <a:r>
              <a:rPr lang="en-US" b="1" dirty="0"/>
              <a:t>age income credit</a:t>
            </a:r>
          </a:p>
          <a:p>
            <a:pPr marL="0" indent="0">
              <a:buNone/>
            </a:pPr>
            <a:r>
              <a:rPr lang="en-US" dirty="0"/>
              <a:t>1  69     79   low</a:t>
            </a:r>
          </a:p>
          <a:p>
            <a:pPr marL="0" indent="0">
              <a:buNone/>
            </a:pPr>
            <a:r>
              <a:rPr lang="en-US" dirty="0"/>
              <a:t>2  66     17   low</a:t>
            </a:r>
          </a:p>
          <a:p>
            <a:pPr marL="0" indent="0">
              <a:buNone/>
            </a:pPr>
            <a:r>
              <a:rPr lang="en-US" dirty="0"/>
              <a:t>3  49     26   low</a:t>
            </a:r>
          </a:p>
          <a:p>
            <a:pPr marL="0" indent="0">
              <a:buNone/>
            </a:pPr>
            <a:r>
              <a:rPr lang="en-US" dirty="0"/>
              <a:t>4  49     71   low</a:t>
            </a:r>
          </a:p>
          <a:p>
            <a:pPr marL="0" indent="0">
              <a:buNone/>
            </a:pPr>
            <a:r>
              <a:rPr lang="en-US" dirty="0"/>
              <a:t>5  58     57  high</a:t>
            </a:r>
          </a:p>
          <a:p>
            <a:pPr marL="0" indent="0">
              <a:buNone/>
            </a:pPr>
            <a:r>
              <a:rPr lang="en-US" dirty="0"/>
              <a:t>6  44     79  high</a:t>
            </a:r>
          </a:p>
          <a:p>
            <a:pPr marL="0" indent="0">
              <a:buNone/>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59492311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IN" b="1" dirty="0"/>
              <a:t>2. Define the Number of Rows and Sampling Rate</a:t>
            </a:r>
            <a:r>
              <a:rPr lang="en-IN" b="1" dirty="0" smtClean="0"/>
              <a:t>:</a:t>
            </a:r>
            <a:endParaRPr lang="en-IN" dirty="0"/>
          </a:p>
        </p:txBody>
      </p:sp>
      <p:sp>
        <p:nvSpPr>
          <p:cNvPr id="3" name="Content Placeholder 2"/>
          <p:cNvSpPr>
            <a:spLocks noGrp="1"/>
          </p:cNvSpPr>
          <p:nvPr>
            <p:ph idx="1"/>
          </p:nvPr>
        </p:nvSpPr>
        <p:spPr>
          <a:xfrm>
            <a:off x="838200" y="1825625"/>
            <a:ext cx="10515600" cy="1552057"/>
          </a:xfrm>
        </p:spPr>
        <p:txBody>
          <a:bodyPr/>
          <a:lstStyle/>
          <a:p>
            <a:r>
              <a:rPr lang="en-IN" b="1" dirty="0" err="1"/>
              <a:t>n.points</a:t>
            </a:r>
            <a:r>
              <a:rPr lang="en-IN" b="1" dirty="0"/>
              <a:t> &lt;- 1000  </a:t>
            </a:r>
            <a:r>
              <a:rPr lang="en-IN" dirty="0"/>
              <a:t># Total number of rows in the dataset</a:t>
            </a:r>
          </a:p>
          <a:p>
            <a:r>
              <a:rPr lang="en-IN" b="1" dirty="0" err="1"/>
              <a:t>sampling.rate</a:t>
            </a:r>
            <a:r>
              <a:rPr lang="en-IN" b="1" dirty="0"/>
              <a:t> &lt;- 0.8  </a:t>
            </a:r>
            <a:r>
              <a:rPr lang="en-IN" dirty="0"/>
              <a:t># 80% for training, 20% for testing</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287917565"/>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a:t>3</a:t>
            </a:r>
            <a:r>
              <a:rPr lang="en-IN" b="1" dirty="0"/>
              <a:t>. Calculate the Number of Test Set Labels</a:t>
            </a:r>
            <a:r>
              <a:rPr lang="en-IN" b="1" dirty="0" smtClean="0"/>
              <a:t>:</a:t>
            </a:r>
            <a:endParaRPr lang="en-IN" dirty="0"/>
          </a:p>
        </p:txBody>
      </p:sp>
      <p:sp>
        <p:nvSpPr>
          <p:cNvPr id="3" name="Content Placeholder 2"/>
          <p:cNvSpPr>
            <a:spLocks noGrp="1"/>
          </p:cNvSpPr>
          <p:nvPr>
            <p:ph idx="1"/>
          </p:nvPr>
        </p:nvSpPr>
        <p:spPr>
          <a:xfrm>
            <a:off x="838200" y="1825625"/>
            <a:ext cx="10515600" cy="1104187"/>
          </a:xfrm>
        </p:spPr>
        <p:txBody>
          <a:bodyPr/>
          <a:lstStyle/>
          <a:p>
            <a:r>
              <a:rPr lang="en-IN" b="1" dirty="0" err="1"/>
              <a:t>num.test.set.labels</a:t>
            </a:r>
            <a:r>
              <a:rPr lang="en-IN" b="1" dirty="0"/>
              <a:t> &lt;- </a:t>
            </a:r>
            <a:r>
              <a:rPr lang="en-IN" b="1" dirty="0" err="1"/>
              <a:t>n.points</a:t>
            </a:r>
            <a:r>
              <a:rPr lang="en-IN" b="1" dirty="0"/>
              <a:t> * (1 - </a:t>
            </a:r>
            <a:r>
              <a:rPr lang="en-IN" b="1" dirty="0" err="1"/>
              <a:t>sampling.rate</a:t>
            </a:r>
            <a:r>
              <a:rPr lang="en-IN" b="1" dirty="0"/>
              <a:t>)  # 20% of the data</a:t>
            </a:r>
            <a:endParaRPr lang="en-IN"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34432314"/>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4. Randomly Sample Training Set Rows</a:t>
            </a:r>
            <a:r>
              <a:rPr lang="en-IN" b="1" dirty="0" smtClean="0"/>
              <a:t>:</a:t>
            </a:r>
            <a:endParaRPr lang="en-IN" dirty="0"/>
          </a:p>
        </p:txBody>
      </p:sp>
      <p:sp>
        <p:nvSpPr>
          <p:cNvPr id="3" name="Content Placeholder 2"/>
          <p:cNvSpPr>
            <a:spLocks noGrp="1"/>
          </p:cNvSpPr>
          <p:nvPr>
            <p:ph idx="1"/>
          </p:nvPr>
        </p:nvSpPr>
        <p:spPr>
          <a:xfrm>
            <a:off x="838199" y="1825625"/>
            <a:ext cx="10797073" cy="1206824"/>
          </a:xfrm>
        </p:spPr>
        <p:txBody>
          <a:bodyPr/>
          <a:lstStyle/>
          <a:p>
            <a:pPr marL="0" indent="0">
              <a:buNone/>
            </a:pPr>
            <a:r>
              <a:rPr lang="en-IN" b="1" dirty="0"/>
              <a:t>training &lt;- sample(1:n.points, </a:t>
            </a:r>
            <a:r>
              <a:rPr lang="en-IN" b="1" dirty="0" err="1"/>
              <a:t>sampling.rate</a:t>
            </a:r>
            <a:r>
              <a:rPr lang="en-IN" b="1" dirty="0"/>
              <a:t> * </a:t>
            </a:r>
            <a:r>
              <a:rPr lang="en-IN" b="1" dirty="0" err="1"/>
              <a:t>n.points</a:t>
            </a:r>
            <a:r>
              <a:rPr lang="en-IN" b="1" dirty="0"/>
              <a:t>, replace=FALSE)</a:t>
            </a:r>
            <a:endParaRPr lang="en-IN" dirty="0"/>
          </a:p>
          <a:p>
            <a:pPr marL="0" indent="0">
              <a:buNone/>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47956994"/>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5. Create Training Set</a:t>
            </a:r>
            <a:r>
              <a:rPr lang="en-IN" b="1" dirty="0" smtClean="0"/>
              <a:t>:</a:t>
            </a:r>
            <a:endParaRPr lang="en-IN" dirty="0"/>
          </a:p>
        </p:txBody>
      </p:sp>
      <p:sp>
        <p:nvSpPr>
          <p:cNvPr id="3" name="Content Placeholder 2"/>
          <p:cNvSpPr>
            <a:spLocks noGrp="1"/>
          </p:cNvSpPr>
          <p:nvPr>
            <p:ph idx="1"/>
          </p:nvPr>
        </p:nvSpPr>
        <p:spPr>
          <a:xfrm>
            <a:off x="838200" y="1825625"/>
            <a:ext cx="10515600" cy="1197493"/>
          </a:xfrm>
        </p:spPr>
        <p:txBody>
          <a:bodyPr/>
          <a:lstStyle/>
          <a:p>
            <a:r>
              <a:rPr lang="en-IN" b="1" dirty="0"/>
              <a:t>train &lt;- subset(data[training, ], select = c(age, income))</a:t>
            </a:r>
            <a:endParaRPr lang="en-IN" dirty="0"/>
          </a:p>
          <a:p>
            <a:r>
              <a:rPr lang="en-IN" b="1" dirty="0"/>
              <a:t>cl &lt;- </a:t>
            </a:r>
            <a:r>
              <a:rPr lang="en-IN" b="1" dirty="0" err="1"/>
              <a:t>data$credit</a:t>
            </a:r>
            <a:r>
              <a:rPr lang="en-IN" b="1" dirty="0"/>
              <a:t>[training]  # Labels for the training set</a:t>
            </a:r>
            <a:endParaRPr lang="en-IN"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658033133"/>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6. Define Test Set Rows and Create Test Set</a:t>
            </a:r>
            <a:r>
              <a:rPr lang="en-IN" b="1" dirty="0" smtClean="0"/>
              <a:t>:</a:t>
            </a:r>
            <a:endParaRPr lang="en-IN" dirty="0"/>
          </a:p>
        </p:txBody>
      </p:sp>
      <p:sp>
        <p:nvSpPr>
          <p:cNvPr id="3" name="Content Placeholder 2"/>
          <p:cNvSpPr>
            <a:spLocks noGrp="1"/>
          </p:cNvSpPr>
          <p:nvPr>
            <p:ph idx="1"/>
          </p:nvPr>
        </p:nvSpPr>
        <p:spPr/>
        <p:txBody>
          <a:bodyPr/>
          <a:lstStyle/>
          <a:p>
            <a:r>
              <a:rPr lang="en-IN" b="1" dirty="0"/>
              <a:t>testing &lt;- </a:t>
            </a:r>
            <a:r>
              <a:rPr lang="en-IN" b="1" dirty="0" err="1"/>
              <a:t>setdiff</a:t>
            </a:r>
            <a:r>
              <a:rPr lang="en-IN" b="1" dirty="0"/>
              <a:t>(1:n.points, training)</a:t>
            </a:r>
            <a:endParaRPr lang="en-IN" dirty="0"/>
          </a:p>
          <a:p>
            <a:r>
              <a:rPr lang="en-IN" b="1" dirty="0"/>
              <a:t>test &lt;- subset(data[testing, ], select = c(age, income))</a:t>
            </a:r>
            <a:endParaRPr lang="en-IN" dirty="0"/>
          </a:p>
          <a:p>
            <a:r>
              <a:rPr lang="en-IN" b="1" dirty="0" err="1"/>
              <a:t>true.labels</a:t>
            </a:r>
            <a:r>
              <a:rPr lang="en-IN" b="1" dirty="0"/>
              <a:t> &lt;- </a:t>
            </a:r>
            <a:r>
              <a:rPr lang="en-IN" b="1" dirty="0" err="1"/>
              <a:t>data$credit</a:t>
            </a:r>
            <a:r>
              <a:rPr lang="en-IN" b="1" dirty="0"/>
              <a:t>[testing]  # True labels for the test set</a:t>
            </a:r>
            <a:endParaRPr lang="en-IN"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021063857"/>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How It </a:t>
            </a:r>
            <a:r>
              <a:rPr lang="en-IN" b="1" dirty="0" smtClean="0"/>
              <a:t>Works</a:t>
            </a:r>
            <a:endParaRPr lang="en-IN" dirty="0"/>
          </a:p>
        </p:txBody>
      </p:sp>
      <p:sp>
        <p:nvSpPr>
          <p:cNvPr id="3" name="Content Placeholder 2"/>
          <p:cNvSpPr>
            <a:spLocks noGrp="1"/>
          </p:cNvSpPr>
          <p:nvPr>
            <p:ph idx="1"/>
          </p:nvPr>
        </p:nvSpPr>
        <p:spPr/>
        <p:txBody>
          <a:bodyPr/>
          <a:lstStyle/>
          <a:p>
            <a:r>
              <a:rPr lang="en-IN" b="1" dirty="0"/>
              <a:t>Training Set:</a:t>
            </a:r>
            <a:r>
              <a:rPr lang="en-IN" dirty="0"/>
              <a:t> 80% of the data (randomly selected) used to train the model. This set includes the </a:t>
            </a:r>
            <a:r>
              <a:rPr lang="en-IN" b="1" dirty="0"/>
              <a:t>"credit" </a:t>
            </a:r>
            <a:r>
              <a:rPr lang="en-IN" dirty="0"/>
              <a:t>labels.</a:t>
            </a:r>
          </a:p>
          <a:p>
            <a:r>
              <a:rPr lang="en-IN" b="1" dirty="0"/>
              <a:t>Test Set:</a:t>
            </a:r>
            <a:r>
              <a:rPr lang="en-IN" dirty="0"/>
              <a:t> The remaining 20% of the data used to test the model. This set does not provide the </a:t>
            </a:r>
            <a:r>
              <a:rPr lang="en-IN" b="1" dirty="0"/>
              <a:t>"credit" </a:t>
            </a:r>
            <a:r>
              <a:rPr lang="en-IN" dirty="0"/>
              <a:t>labels to the model during testing but keeps them for evaluating the model's performance.</a:t>
            </a:r>
          </a:p>
          <a:p>
            <a:r>
              <a:rPr lang="en-IN" dirty="0"/>
              <a:t>By comparing the model's predictions on the test set with the true labels (which are known but not used during prediction), you can assess how well your model is likely to perform on new, unseen data.</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196036"/>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Picking an Evaluation Metric: </a:t>
            </a:r>
            <a:endParaRPr lang="en-IN" dirty="0"/>
          </a:p>
        </p:txBody>
      </p:sp>
      <p:sp>
        <p:nvSpPr>
          <p:cNvPr id="3" name="Content Placeholder 2"/>
          <p:cNvSpPr>
            <a:spLocks noGrp="1"/>
          </p:cNvSpPr>
          <p:nvPr>
            <p:ph idx="1"/>
          </p:nvPr>
        </p:nvSpPr>
        <p:spPr>
          <a:xfrm>
            <a:off x="838200" y="1825625"/>
            <a:ext cx="10515600" cy="3352865"/>
          </a:xfrm>
        </p:spPr>
        <p:txBody>
          <a:bodyPr>
            <a:normAutofit lnSpcReduction="10000"/>
          </a:bodyPr>
          <a:lstStyle/>
          <a:p>
            <a:r>
              <a:rPr lang="en-IN" b="1" dirty="0"/>
              <a:t>Customizing Evaluation </a:t>
            </a:r>
            <a:r>
              <a:rPr lang="en-IN" b="1" dirty="0" smtClean="0"/>
              <a:t>Metrics</a:t>
            </a:r>
          </a:p>
          <a:p>
            <a:r>
              <a:rPr lang="en-IN" b="1" dirty="0"/>
              <a:t>Sensitivity and </a:t>
            </a:r>
            <a:r>
              <a:rPr lang="en-IN" b="1" dirty="0" smtClean="0"/>
              <a:t>Specificity</a:t>
            </a:r>
          </a:p>
          <a:p>
            <a:pPr lvl="1"/>
            <a:r>
              <a:rPr lang="en-IN" dirty="0"/>
              <a:t>Sensitivity (True Positive Rate</a:t>
            </a:r>
            <a:r>
              <a:rPr lang="en-IN" dirty="0" smtClean="0"/>
              <a:t>)</a:t>
            </a:r>
          </a:p>
          <a:p>
            <a:pPr lvl="1"/>
            <a:r>
              <a:rPr lang="en-IN" dirty="0"/>
              <a:t>Specificity (True Negative Rate</a:t>
            </a:r>
            <a:r>
              <a:rPr lang="en-IN" b="1" dirty="0" smtClean="0"/>
              <a:t>)</a:t>
            </a:r>
          </a:p>
          <a:p>
            <a:r>
              <a:rPr lang="en-IN" b="1" dirty="0"/>
              <a:t>Precision and </a:t>
            </a:r>
            <a:r>
              <a:rPr lang="en-IN" b="1" dirty="0" smtClean="0"/>
              <a:t>Recall</a:t>
            </a:r>
          </a:p>
          <a:p>
            <a:pPr lvl="1"/>
            <a:r>
              <a:rPr lang="en-IN" dirty="0" smtClean="0"/>
              <a:t>Precision</a:t>
            </a:r>
          </a:p>
          <a:p>
            <a:pPr lvl="1"/>
            <a:r>
              <a:rPr lang="en-IN" dirty="0" smtClean="0"/>
              <a:t>Recall</a:t>
            </a:r>
          </a:p>
          <a:p>
            <a:r>
              <a:rPr lang="en-IN" b="1" dirty="0"/>
              <a:t>Accuracy and Misclassification Rate</a:t>
            </a:r>
            <a:endParaRPr lang="en-US" dirty="0"/>
          </a:p>
          <a:p>
            <a:pPr lvl="1"/>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871440777"/>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82457" y="586301"/>
            <a:ext cx="10414279" cy="5441274"/>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008097198"/>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5756" y="839858"/>
            <a:ext cx="10396334" cy="5066419"/>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567065238"/>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1215" y="261257"/>
            <a:ext cx="11588621" cy="6354147"/>
          </a:xfrm>
          <a:prstGeom prst="rect">
            <a:avLst/>
          </a:prstGeom>
        </p:spPr>
      </p:pic>
      <p:sp>
        <p:nvSpPr>
          <p:cNvPr id="2" name="Footer Placeholder 1"/>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00789395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Summary of the </a:t>
            </a:r>
            <a:r>
              <a:rPr lang="en-IN" b="1" dirty="0" smtClean="0"/>
              <a:t>Metrics</a:t>
            </a:r>
            <a:endParaRPr lang="en-IN" dirty="0"/>
          </a:p>
        </p:txBody>
      </p:sp>
      <p:sp>
        <p:nvSpPr>
          <p:cNvPr id="3" name="Content Placeholder 2"/>
          <p:cNvSpPr>
            <a:spLocks noGrp="1"/>
          </p:cNvSpPr>
          <p:nvPr>
            <p:ph idx="1"/>
          </p:nvPr>
        </p:nvSpPr>
        <p:spPr>
          <a:xfrm>
            <a:off x="838200" y="1825625"/>
            <a:ext cx="10515600" cy="3306212"/>
          </a:xfrm>
        </p:spPr>
        <p:txBody>
          <a:bodyPr/>
          <a:lstStyle/>
          <a:p>
            <a:r>
              <a:rPr lang="en-US" b="1" dirty="0"/>
              <a:t>Sensitivity (Recall)</a:t>
            </a:r>
            <a:r>
              <a:rPr lang="en-US" dirty="0"/>
              <a:t>: Focuses on correctly identifying positive cases.</a:t>
            </a:r>
          </a:p>
          <a:p>
            <a:r>
              <a:rPr lang="en-US" b="1" dirty="0"/>
              <a:t>Specificity</a:t>
            </a:r>
            <a:r>
              <a:rPr lang="en-US" dirty="0"/>
              <a:t>: Focuses on correctly identifying negative cases.</a:t>
            </a:r>
          </a:p>
          <a:p>
            <a:r>
              <a:rPr lang="en-US" b="1" dirty="0"/>
              <a:t>Precision</a:t>
            </a:r>
            <a:r>
              <a:rPr lang="en-US" dirty="0"/>
              <a:t>: Focuses on the accuracy of positive predictions.</a:t>
            </a:r>
          </a:p>
          <a:p>
            <a:r>
              <a:rPr lang="en-US" b="1" dirty="0"/>
              <a:t>Recall</a:t>
            </a:r>
            <a:r>
              <a:rPr lang="en-US" dirty="0"/>
              <a:t>: Focuses on the ability to find all relevant positive cases.</a:t>
            </a:r>
          </a:p>
          <a:p>
            <a:r>
              <a:rPr lang="en-US" b="1" dirty="0"/>
              <a:t>Accuracy</a:t>
            </a:r>
            <a:r>
              <a:rPr lang="en-US" dirty="0"/>
              <a:t>: Overall correctness of the model.</a:t>
            </a:r>
          </a:p>
          <a:p>
            <a:r>
              <a:rPr lang="en-US" b="1" dirty="0"/>
              <a:t>Misclassification Rate</a:t>
            </a:r>
            <a:r>
              <a:rPr lang="en-US" dirty="0"/>
              <a:t>: Overall incorrectness of the model.</a:t>
            </a:r>
          </a:p>
          <a:p>
            <a:pPr marL="0" indent="0">
              <a:buNone/>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230600988"/>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Modeling Assumptions in k-NN Algorithm</a:t>
            </a:r>
            <a:endParaRPr lang="en-IN" dirty="0"/>
          </a:p>
        </p:txBody>
      </p:sp>
      <p:sp>
        <p:nvSpPr>
          <p:cNvPr id="3" name="Content Placeholder 2"/>
          <p:cNvSpPr>
            <a:spLocks noGrp="1"/>
          </p:cNvSpPr>
          <p:nvPr>
            <p:ph idx="1"/>
          </p:nvPr>
        </p:nvSpPr>
        <p:spPr/>
        <p:txBody>
          <a:bodyPr>
            <a:normAutofit/>
          </a:bodyPr>
          <a:lstStyle/>
          <a:p>
            <a:r>
              <a:rPr lang="en-IN" b="1" dirty="0"/>
              <a:t>Feature Space and </a:t>
            </a:r>
            <a:r>
              <a:rPr lang="en-IN" b="1" dirty="0" smtClean="0"/>
              <a:t>Distance</a:t>
            </a:r>
            <a:r>
              <a:rPr lang="en-IN" dirty="0" smtClean="0"/>
              <a:t>: The </a:t>
            </a:r>
            <a:r>
              <a:rPr lang="en-IN" dirty="0"/>
              <a:t>data exists in a feature space where a notion of "distance" between data points is meaningful. </a:t>
            </a:r>
          </a:p>
          <a:p>
            <a:r>
              <a:rPr lang="en-IN" b="1" dirty="0" err="1"/>
              <a:t>Labeled</a:t>
            </a:r>
            <a:r>
              <a:rPr lang="en-IN" b="1" dirty="0"/>
              <a:t> Training Data</a:t>
            </a:r>
            <a:r>
              <a:rPr lang="en-IN" dirty="0" smtClean="0"/>
              <a:t>: The </a:t>
            </a:r>
            <a:r>
              <a:rPr lang="en-IN" dirty="0"/>
              <a:t>training data has </a:t>
            </a:r>
            <a:r>
              <a:rPr lang="en-IN" b="1" dirty="0"/>
              <a:t>labels or classifications </a:t>
            </a:r>
            <a:r>
              <a:rPr lang="en-IN" dirty="0"/>
              <a:t>for two or more classes. </a:t>
            </a:r>
            <a:endParaRPr lang="en-IN" dirty="0" smtClean="0"/>
          </a:p>
          <a:p>
            <a:r>
              <a:rPr lang="en-IN" b="1" dirty="0" smtClean="0"/>
              <a:t>Choosing </a:t>
            </a:r>
            <a:r>
              <a:rPr lang="en-IN" b="1" dirty="0"/>
              <a:t>the Number of </a:t>
            </a:r>
            <a:r>
              <a:rPr lang="en-IN" b="1" dirty="0" err="1"/>
              <a:t>Neighbors</a:t>
            </a:r>
            <a:r>
              <a:rPr lang="en-IN" b="1" dirty="0"/>
              <a:t> (k</a:t>
            </a:r>
            <a:r>
              <a:rPr lang="en-IN" b="1" dirty="0" smtClean="0"/>
              <a:t>): </a:t>
            </a:r>
            <a:r>
              <a:rPr lang="en-IN" dirty="0" smtClean="0"/>
              <a:t>The </a:t>
            </a:r>
            <a:r>
              <a:rPr lang="en-IN" dirty="0"/>
              <a:t>choice of k can significantly impact the performance of the model.</a:t>
            </a:r>
          </a:p>
          <a:p>
            <a:r>
              <a:rPr lang="en-IN" b="1" dirty="0"/>
              <a:t>Association Between Features and Labels</a:t>
            </a:r>
            <a:r>
              <a:rPr lang="en-IN" b="1" dirty="0" smtClean="0"/>
              <a:t>: </a:t>
            </a:r>
            <a:r>
              <a:rPr lang="en-IN" dirty="0" smtClean="0"/>
              <a:t>There </a:t>
            </a:r>
            <a:r>
              <a:rPr lang="en-IN" dirty="0"/>
              <a:t>is an implicit assumption that the </a:t>
            </a:r>
            <a:r>
              <a:rPr lang="en-IN" b="1" dirty="0"/>
              <a:t>observed features and the labels are somehow related</a:t>
            </a:r>
            <a:r>
              <a:rPr lang="en-IN" dirty="0"/>
              <a:t>. </a:t>
            </a:r>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4069276360"/>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3.K Means Algorithm</a:t>
            </a:r>
            <a:endParaRPr lang="en-IN" b="1" dirty="0"/>
          </a:p>
        </p:txBody>
      </p:sp>
      <p:sp>
        <p:nvSpPr>
          <p:cNvPr id="3" name="Content Placeholder 2"/>
          <p:cNvSpPr>
            <a:spLocks noGrp="1"/>
          </p:cNvSpPr>
          <p:nvPr>
            <p:ph idx="1"/>
          </p:nvPr>
        </p:nvSpPr>
        <p:spPr>
          <a:xfrm>
            <a:off x="838200" y="2105544"/>
            <a:ext cx="10515600" cy="2074571"/>
          </a:xfrm>
        </p:spPr>
        <p:txBody>
          <a:bodyPr/>
          <a:lstStyle/>
          <a:p>
            <a:r>
              <a:rPr lang="en-IN" dirty="0"/>
              <a:t>The K-Means algorithm is a popular clustering technique used to partition a dataset into K clusters. </a:t>
            </a:r>
            <a:endParaRPr lang="en-IN" dirty="0" smtClean="0"/>
          </a:p>
          <a:p>
            <a:r>
              <a:rPr lang="en-IN" dirty="0" smtClean="0"/>
              <a:t>The </a:t>
            </a:r>
            <a:r>
              <a:rPr lang="en-IN" dirty="0"/>
              <a:t>goal is to minimize the variance within each cluster, thereby ensuring that data points within a cluster are as similar as possible. </a:t>
            </a:r>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750696588"/>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580" y="225166"/>
            <a:ext cx="10515600" cy="885177"/>
          </a:xfrm>
          <a:solidFill>
            <a:schemeClr val="accent2">
              <a:lumMod val="20000"/>
              <a:lumOff val="80000"/>
            </a:schemeClr>
          </a:solidFill>
        </p:spPr>
        <p:txBody>
          <a:bodyPr/>
          <a:lstStyle/>
          <a:p>
            <a:r>
              <a:rPr lang="en-IN" b="1" dirty="0"/>
              <a:t>Steps of K-Means </a:t>
            </a:r>
            <a:r>
              <a:rPr lang="en-IN" b="1" dirty="0" smtClean="0"/>
              <a:t>Algorithm</a:t>
            </a:r>
            <a:endParaRPr lang="en-IN" dirty="0"/>
          </a:p>
        </p:txBody>
      </p:sp>
      <p:sp>
        <p:nvSpPr>
          <p:cNvPr id="3" name="Content Placeholder 2"/>
          <p:cNvSpPr>
            <a:spLocks noGrp="1"/>
          </p:cNvSpPr>
          <p:nvPr>
            <p:ph idx="1"/>
          </p:nvPr>
        </p:nvSpPr>
        <p:spPr>
          <a:xfrm>
            <a:off x="838200" y="1296955"/>
            <a:ext cx="10515600" cy="5124451"/>
          </a:xfrm>
        </p:spPr>
        <p:txBody>
          <a:bodyPr>
            <a:normAutofit fontScale="92500" lnSpcReduction="20000"/>
          </a:bodyPr>
          <a:lstStyle/>
          <a:p>
            <a:pPr marL="514350" lvl="0" indent="-514350">
              <a:buFont typeface="+mj-lt"/>
              <a:buAutoNum type="arabicPeriod"/>
            </a:pPr>
            <a:r>
              <a:rPr lang="en-IN" b="1" dirty="0"/>
              <a:t>Initialize Centroids</a:t>
            </a:r>
            <a:r>
              <a:rPr lang="en-IN" dirty="0"/>
              <a:t>:</a:t>
            </a:r>
            <a:endParaRPr lang="en-IN" sz="2000" dirty="0"/>
          </a:p>
          <a:p>
            <a:pPr lvl="1"/>
            <a:r>
              <a:rPr lang="en-IN" dirty="0"/>
              <a:t>Randomly select </a:t>
            </a:r>
            <a:r>
              <a:rPr lang="en-IN" b="1" dirty="0"/>
              <a:t>𝐾 initial centroids</a:t>
            </a:r>
            <a:r>
              <a:rPr lang="en-IN" dirty="0"/>
              <a:t> from the dataset. These centroids will represent the initial cluster centers.</a:t>
            </a:r>
            <a:endParaRPr lang="en-IN" sz="1800" dirty="0"/>
          </a:p>
          <a:p>
            <a:pPr marL="514350" lvl="0" indent="-514350">
              <a:buFont typeface="+mj-lt"/>
              <a:buAutoNum type="arabicPeriod"/>
            </a:pPr>
            <a:r>
              <a:rPr lang="en-IN" b="1" dirty="0"/>
              <a:t>Assign Data Points to Clusters:</a:t>
            </a:r>
            <a:endParaRPr lang="en-IN" sz="2000" dirty="0"/>
          </a:p>
          <a:p>
            <a:pPr lvl="1"/>
            <a:r>
              <a:rPr lang="en-IN" dirty="0"/>
              <a:t>For each data point, calculate the </a:t>
            </a:r>
            <a:r>
              <a:rPr lang="en-IN" b="1" dirty="0"/>
              <a:t>Euclidean distance</a:t>
            </a:r>
            <a:r>
              <a:rPr lang="en-IN" dirty="0"/>
              <a:t> to each centroid.</a:t>
            </a:r>
            <a:endParaRPr lang="en-IN" sz="1600" dirty="0"/>
          </a:p>
          <a:p>
            <a:pPr lvl="1"/>
            <a:r>
              <a:rPr lang="en-IN" dirty="0"/>
              <a:t>Assign each data point to the cluster with the nearest centroid.</a:t>
            </a:r>
            <a:endParaRPr lang="en-IN" sz="1600" dirty="0"/>
          </a:p>
          <a:p>
            <a:pPr marL="514350" lvl="0" indent="-514350">
              <a:buFont typeface="+mj-lt"/>
              <a:buAutoNum type="arabicPeriod"/>
            </a:pPr>
            <a:r>
              <a:rPr lang="en-IN" b="1" dirty="0"/>
              <a:t>Update Centroids</a:t>
            </a:r>
            <a:r>
              <a:rPr lang="en-IN" dirty="0"/>
              <a:t>:</a:t>
            </a:r>
            <a:endParaRPr lang="en-IN" sz="2000" dirty="0"/>
          </a:p>
          <a:p>
            <a:pPr lvl="1"/>
            <a:r>
              <a:rPr lang="en-IN" dirty="0"/>
              <a:t>For each cluster, calculate the new centroid by taking the mean of all data points assigned to that cluster.</a:t>
            </a:r>
            <a:endParaRPr lang="en-IN" sz="1800" dirty="0"/>
          </a:p>
          <a:p>
            <a:pPr marL="514350" lvl="0" indent="-514350">
              <a:buFont typeface="+mj-lt"/>
              <a:buAutoNum type="arabicPeriod"/>
            </a:pPr>
            <a:r>
              <a:rPr lang="en-IN" b="1" dirty="0"/>
              <a:t>Repeat</a:t>
            </a:r>
            <a:r>
              <a:rPr lang="en-IN" dirty="0"/>
              <a:t>:</a:t>
            </a:r>
            <a:endParaRPr lang="en-IN" sz="2000" dirty="0"/>
          </a:p>
          <a:p>
            <a:pPr lvl="1"/>
            <a:r>
              <a:rPr lang="en-IN" dirty="0"/>
              <a:t>Repeat steps 2 and 3 until the centroids no longer change significantly, or for a fixed number of iterations.</a:t>
            </a:r>
            <a:endParaRPr lang="en-IN" sz="1600" dirty="0"/>
          </a:p>
          <a:p>
            <a:pPr marL="514350" lvl="0" indent="-514350">
              <a:buFont typeface="+mj-lt"/>
              <a:buAutoNum type="arabicPeriod"/>
            </a:pPr>
            <a:r>
              <a:rPr lang="en-IN" b="1" dirty="0"/>
              <a:t>Convergence:</a:t>
            </a:r>
            <a:endParaRPr lang="en-IN" sz="2000" dirty="0"/>
          </a:p>
          <a:p>
            <a:pPr lvl="1"/>
            <a:r>
              <a:rPr lang="en-IN" dirty="0"/>
              <a:t>The algorithm converges when the assignments of data points to clusters no longer change.</a:t>
            </a:r>
            <a:endParaRPr lang="en-IN" sz="1600"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254211471"/>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Example </a:t>
            </a:r>
            <a:r>
              <a:rPr lang="en-IN" b="1" dirty="0" smtClean="0"/>
              <a:t>Dataset</a:t>
            </a:r>
            <a:endParaRPr lang="en-IN" dirty="0"/>
          </a:p>
        </p:txBody>
      </p:sp>
      <p:sp>
        <p:nvSpPr>
          <p:cNvPr id="3" name="Content Placeholder 2"/>
          <p:cNvSpPr>
            <a:spLocks noGrp="1"/>
          </p:cNvSpPr>
          <p:nvPr>
            <p:ph idx="1"/>
          </p:nvPr>
        </p:nvSpPr>
        <p:spPr>
          <a:xfrm>
            <a:off x="838200" y="1825770"/>
            <a:ext cx="10515600" cy="572342"/>
          </a:xfrm>
        </p:spPr>
        <p:txBody>
          <a:bodyPr/>
          <a:lstStyle/>
          <a:p>
            <a:r>
              <a:rPr lang="en-IN" dirty="0"/>
              <a:t>Let's consider a simple 2D dataset for illustration</a:t>
            </a:r>
            <a:r>
              <a:rPr lang="en-IN" dirty="0" smtClean="0"/>
              <a:t>:</a:t>
            </a:r>
            <a:endParaRPr lang="en-IN" dirty="0"/>
          </a:p>
        </p:txBody>
      </p:sp>
      <p:graphicFrame>
        <p:nvGraphicFramePr>
          <p:cNvPr id="4" name="Table 3"/>
          <p:cNvGraphicFramePr>
            <a:graphicFrameLocks noGrp="1"/>
          </p:cNvGraphicFramePr>
          <p:nvPr>
            <p:extLst/>
          </p:nvPr>
        </p:nvGraphicFramePr>
        <p:xfrm>
          <a:off x="3416281" y="2533195"/>
          <a:ext cx="3124478" cy="2853756"/>
        </p:xfrm>
        <a:graphic>
          <a:graphicData uri="http://schemas.openxmlformats.org/drawingml/2006/table">
            <a:tbl>
              <a:tblPr firstRow="1" firstCol="1" bandRow="1">
                <a:tableStyleId>{5940675A-B579-460E-94D1-54222C63F5DA}</a:tableStyleId>
              </a:tblPr>
              <a:tblGrid>
                <a:gridCol w="1084968">
                  <a:extLst>
                    <a:ext uri="{9D8B030D-6E8A-4147-A177-3AD203B41FA5}">
                      <a16:colId xmlns:a16="http://schemas.microsoft.com/office/drawing/2014/main" val="2367651159"/>
                    </a:ext>
                  </a:extLst>
                </a:gridCol>
                <a:gridCol w="946462">
                  <a:extLst>
                    <a:ext uri="{9D8B030D-6E8A-4147-A177-3AD203B41FA5}">
                      <a16:colId xmlns:a16="http://schemas.microsoft.com/office/drawing/2014/main" val="3526927842"/>
                    </a:ext>
                  </a:extLst>
                </a:gridCol>
                <a:gridCol w="1093048">
                  <a:extLst>
                    <a:ext uri="{9D8B030D-6E8A-4147-A177-3AD203B41FA5}">
                      <a16:colId xmlns:a16="http://schemas.microsoft.com/office/drawing/2014/main" val="750644066"/>
                    </a:ext>
                  </a:extLst>
                </a:gridCol>
              </a:tblGrid>
              <a:tr h="154940">
                <a:tc>
                  <a:txBody>
                    <a:bodyPr/>
                    <a:lstStyle/>
                    <a:p>
                      <a:pPr algn="ctr">
                        <a:lnSpc>
                          <a:spcPct val="107000"/>
                        </a:lnSpc>
                        <a:spcAft>
                          <a:spcPts val="0"/>
                        </a:spcAft>
                      </a:pPr>
                      <a:r>
                        <a:rPr lang="en-IN" sz="2400" b="1" dirty="0">
                          <a:effectLst/>
                        </a:rPr>
                        <a:t>Data Point</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b="1" dirty="0">
                          <a:effectLst/>
                        </a:rPr>
                        <a:t>X</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b="1" dirty="0">
                          <a:effectLst/>
                        </a:rPr>
                        <a:t>Y</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3646807312"/>
                  </a:ext>
                </a:extLst>
              </a:tr>
              <a:tr h="154940">
                <a:tc>
                  <a:txBody>
                    <a:bodyPr/>
                    <a:lstStyle/>
                    <a:p>
                      <a:pPr algn="ctr">
                        <a:lnSpc>
                          <a:spcPct val="107000"/>
                        </a:lnSpc>
                        <a:spcAft>
                          <a:spcPts val="0"/>
                        </a:spcAft>
                      </a:pPr>
                      <a:r>
                        <a:rPr lang="en-IN" sz="2400" b="1" dirty="0">
                          <a:effectLst/>
                        </a:rPr>
                        <a:t>A</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1</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2</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961193490"/>
                  </a:ext>
                </a:extLst>
              </a:tr>
              <a:tr h="154940">
                <a:tc>
                  <a:txBody>
                    <a:bodyPr/>
                    <a:lstStyle/>
                    <a:p>
                      <a:pPr algn="ctr">
                        <a:lnSpc>
                          <a:spcPct val="107000"/>
                        </a:lnSpc>
                        <a:spcAft>
                          <a:spcPts val="0"/>
                        </a:spcAft>
                      </a:pPr>
                      <a:r>
                        <a:rPr lang="en-IN" sz="2400" b="1" dirty="0">
                          <a:effectLst/>
                        </a:rPr>
                        <a:t>B</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1</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4</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858934588"/>
                  </a:ext>
                </a:extLst>
              </a:tr>
              <a:tr h="154940">
                <a:tc>
                  <a:txBody>
                    <a:bodyPr/>
                    <a:lstStyle/>
                    <a:p>
                      <a:pPr algn="ctr">
                        <a:lnSpc>
                          <a:spcPct val="107000"/>
                        </a:lnSpc>
                        <a:spcAft>
                          <a:spcPts val="0"/>
                        </a:spcAft>
                      </a:pPr>
                      <a:r>
                        <a:rPr lang="en-IN" sz="2400" b="1" dirty="0">
                          <a:effectLst/>
                        </a:rPr>
                        <a:t>C</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3</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4</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296848687"/>
                  </a:ext>
                </a:extLst>
              </a:tr>
              <a:tr h="154940">
                <a:tc>
                  <a:txBody>
                    <a:bodyPr/>
                    <a:lstStyle/>
                    <a:p>
                      <a:pPr algn="ctr">
                        <a:lnSpc>
                          <a:spcPct val="107000"/>
                        </a:lnSpc>
                        <a:spcAft>
                          <a:spcPts val="0"/>
                        </a:spcAft>
                      </a:pPr>
                      <a:r>
                        <a:rPr lang="en-IN" sz="2400" b="1" dirty="0">
                          <a:effectLst/>
                        </a:rPr>
                        <a:t>D</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5</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2</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677362518"/>
                  </a:ext>
                </a:extLst>
              </a:tr>
              <a:tr h="161290">
                <a:tc>
                  <a:txBody>
                    <a:bodyPr/>
                    <a:lstStyle/>
                    <a:p>
                      <a:pPr algn="ctr">
                        <a:lnSpc>
                          <a:spcPct val="107000"/>
                        </a:lnSpc>
                        <a:spcAft>
                          <a:spcPts val="0"/>
                        </a:spcAft>
                      </a:pPr>
                      <a:r>
                        <a:rPr lang="en-IN" sz="2400" b="1" dirty="0">
                          <a:effectLst/>
                        </a:rPr>
                        <a:t>E</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5</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4</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26907630"/>
                  </a:ext>
                </a:extLst>
              </a:tr>
            </a:tbl>
          </a:graphicData>
        </a:graphic>
      </p:graphicFrame>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527901476"/>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pPr lvl="0"/>
            <a:r>
              <a:rPr lang="en-IN" b="1" dirty="0" smtClean="0"/>
              <a:t>Step1: </a:t>
            </a:r>
            <a:r>
              <a:rPr lang="en-IN" b="1" dirty="0"/>
              <a:t>Initialize </a:t>
            </a:r>
            <a:r>
              <a:rPr lang="en-IN" b="1" dirty="0" smtClean="0"/>
              <a:t>Centroids</a:t>
            </a:r>
            <a:endParaRPr lang="en-IN" dirty="0"/>
          </a:p>
        </p:txBody>
      </p:sp>
      <p:sp>
        <p:nvSpPr>
          <p:cNvPr id="3" name="Content Placeholder 2"/>
          <p:cNvSpPr>
            <a:spLocks noGrp="1"/>
          </p:cNvSpPr>
          <p:nvPr>
            <p:ph idx="1"/>
          </p:nvPr>
        </p:nvSpPr>
        <p:spPr>
          <a:xfrm>
            <a:off x="735563" y="2152196"/>
            <a:ext cx="10515600" cy="2046579"/>
          </a:xfrm>
        </p:spPr>
        <p:txBody>
          <a:bodyPr>
            <a:normAutofit/>
          </a:bodyPr>
          <a:lstStyle/>
          <a:p>
            <a:pPr lvl="1"/>
            <a:r>
              <a:rPr lang="en-IN" sz="2800" dirty="0" smtClean="0"/>
              <a:t>Suppose </a:t>
            </a:r>
            <a:r>
              <a:rPr lang="en-IN" sz="2800" dirty="0"/>
              <a:t>we choose </a:t>
            </a:r>
            <a:r>
              <a:rPr lang="en-IN" sz="2800" b="1" dirty="0"/>
              <a:t>K=2</a:t>
            </a:r>
            <a:r>
              <a:rPr lang="en-IN" sz="2800" dirty="0"/>
              <a:t> (we want to partition the data into 2 clusters).</a:t>
            </a:r>
          </a:p>
          <a:p>
            <a:pPr lvl="1"/>
            <a:r>
              <a:rPr lang="en-IN" sz="2800" dirty="0"/>
              <a:t>Randomly select two initial centroids. For simplicity, let's choose points </a:t>
            </a:r>
            <a:r>
              <a:rPr lang="en-IN" sz="2800" b="1" dirty="0"/>
              <a:t>A (1, 2) and D (5, 2).</a:t>
            </a:r>
            <a:endParaRPr lang="en-IN" sz="2800" dirty="0"/>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587872665"/>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pPr lvl="0"/>
            <a:r>
              <a:rPr lang="en-US" b="1" dirty="0" smtClean="0"/>
              <a:t>Step2:</a:t>
            </a:r>
            <a:r>
              <a:rPr lang="en-US" dirty="0" smtClean="0"/>
              <a:t> </a:t>
            </a:r>
            <a:r>
              <a:rPr lang="en-IN" b="1" dirty="0"/>
              <a:t>Assign Data Points to </a:t>
            </a:r>
            <a:r>
              <a:rPr lang="en-IN" b="1" dirty="0" smtClean="0"/>
              <a:t>Clusters</a:t>
            </a:r>
            <a:endParaRPr lang="en-IN" dirty="0"/>
          </a:p>
        </p:txBody>
      </p:sp>
      <p:sp>
        <p:nvSpPr>
          <p:cNvPr id="3" name="Content Placeholder 2"/>
          <p:cNvSpPr>
            <a:spLocks noGrp="1"/>
          </p:cNvSpPr>
          <p:nvPr>
            <p:ph idx="1"/>
          </p:nvPr>
        </p:nvSpPr>
        <p:spPr>
          <a:xfrm>
            <a:off x="838200" y="1825625"/>
            <a:ext cx="9061580" cy="842930"/>
          </a:xfrm>
        </p:spPr>
        <p:txBody>
          <a:bodyPr/>
          <a:lstStyle/>
          <a:p>
            <a:pPr marL="228600" lvl="1">
              <a:spcBef>
                <a:spcPts val="1000"/>
              </a:spcBef>
            </a:pPr>
            <a:r>
              <a:rPr lang="en-IN" dirty="0"/>
              <a:t>Calculate distances and assign points to the nearest centroid</a:t>
            </a:r>
            <a:r>
              <a:rPr lang="en-IN" dirty="0" smtClean="0"/>
              <a:t>.</a:t>
            </a:r>
            <a:endParaRPr lang="en-IN" sz="1800" dirty="0"/>
          </a:p>
        </p:txBody>
      </p:sp>
      <p:graphicFrame>
        <p:nvGraphicFramePr>
          <p:cNvPr id="4" name="Table 3"/>
          <p:cNvGraphicFramePr>
            <a:graphicFrameLocks noGrp="1"/>
          </p:cNvGraphicFramePr>
          <p:nvPr>
            <p:extLst/>
          </p:nvPr>
        </p:nvGraphicFramePr>
        <p:xfrm>
          <a:off x="2033652" y="2544147"/>
          <a:ext cx="6009335" cy="2853756"/>
        </p:xfrm>
        <a:graphic>
          <a:graphicData uri="http://schemas.openxmlformats.org/drawingml/2006/table">
            <a:tbl>
              <a:tblPr firstRow="1" firstCol="1" bandRow="1">
                <a:tableStyleId>{5940675A-B579-460E-94D1-54222C63F5DA}</a:tableStyleId>
              </a:tblPr>
              <a:tblGrid>
                <a:gridCol w="1530959">
                  <a:extLst>
                    <a:ext uri="{9D8B030D-6E8A-4147-A177-3AD203B41FA5}">
                      <a16:colId xmlns:a16="http://schemas.microsoft.com/office/drawing/2014/main" val="359411178"/>
                    </a:ext>
                  </a:extLst>
                </a:gridCol>
                <a:gridCol w="1474109">
                  <a:extLst>
                    <a:ext uri="{9D8B030D-6E8A-4147-A177-3AD203B41FA5}">
                      <a16:colId xmlns:a16="http://schemas.microsoft.com/office/drawing/2014/main" val="515466390"/>
                    </a:ext>
                  </a:extLst>
                </a:gridCol>
                <a:gridCol w="1564589">
                  <a:extLst>
                    <a:ext uri="{9D8B030D-6E8A-4147-A177-3AD203B41FA5}">
                      <a16:colId xmlns:a16="http://schemas.microsoft.com/office/drawing/2014/main" val="1398193998"/>
                    </a:ext>
                  </a:extLst>
                </a:gridCol>
                <a:gridCol w="1439678">
                  <a:extLst>
                    <a:ext uri="{9D8B030D-6E8A-4147-A177-3AD203B41FA5}">
                      <a16:colId xmlns:a16="http://schemas.microsoft.com/office/drawing/2014/main" val="3257630373"/>
                    </a:ext>
                  </a:extLst>
                </a:gridCol>
              </a:tblGrid>
              <a:tr h="0">
                <a:tc>
                  <a:txBody>
                    <a:bodyPr/>
                    <a:lstStyle/>
                    <a:p>
                      <a:pPr algn="ctr">
                        <a:lnSpc>
                          <a:spcPct val="107000"/>
                        </a:lnSpc>
                        <a:spcAft>
                          <a:spcPts val="0"/>
                        </a:spcAft>
                      </a:pPr>
                      <a:r>
                        <a:rPr lang="en-IN" sz="2400" b="1" dirty="0">
                          <a:effectLst/>
                        </a:rPr>
                        <a:t>Data Point</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b="1" dirty="0">
                          <a:effectLst/>
                        </a:rPr>
                        <a:t>Distance to (1, 2)</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b="1" dirty="0">
                          <a:effectLst/>
                        </a:rPr>
                        <a:t>Distance to (5, 2)</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b="1" dirty="0">
                          <a:effectLst/>
                        </a:rPr>
                        <a:t>Assigned Cluster</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3157590608"/>
                  </a:ext>
                </a:extLst>
              </a:tr>
              <a:tr h="0">
                <a:tc>
                  <a:txBody>
                    <a:bodyPr/>
                    <a:lstStyle/>
                    <a:p>
                      <a:pPr algn="ctr">
                        <a:lnSpc>
                          <a:spcPct val="107000"/>
                        </a:lnSpc>
                        <a:spcAft>
                          <a:spcPts val="0"/>
                        </a:spcAft>
                      </a:pPr>
                      <a:r>
                        <a:rPr lang="en-IN" sz="2400" b="1" dirty="0">
                          <a:effectLst/>
                        </a:rPr>
                        <a:t>A (1, 2)</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0</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4</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1</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3613057320"/>
                  </a:ext>
                </a:extLst>
              </a:tr>
              <a:tr h="0">
                <a:tc>
                  <a:txBody>
                    <a:bodyPr/>
                    <a:lstStyle/>
                    <a:p>
                      <a:pPr algn="ctr">
                        <a:lnSpc>
                          <a:spcPct val="107000"/>
                        </a:lnSpc>
                        <a:spcAft>
                          <a:spcPts val="0"/>
                        </a:spcAft>
                      </a:pPr>
                      <a:r>
                        <a:rPr lang="en-IN" sz="2400" b="1" dirty="0">
                          <a:effectLst/>
                        </a:rPr>
                        <a:t>B (1, 4)</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2</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4.47</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1</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3687723531"/>
                  </a:ext>
                </a:extLst>
              </a:tr>
              <a:tr h="0">
                <a:tc>
                  <a:txBody>
                    <a:bodyPr/>
                    <a:lstStyle/>
                    <a:p>
                      <a:pPr algn="ctr">
                        <a:lnSpc>
                          <a:spcPct val="107000"/>
                        </a:lnSpc>
                        <a:spcAft>
                          <a:spcPts val="0"/>
                        </a:spcAft>
                      </a:pPr>
                      <a:r>
                        <a:rPr lang="en-IN" sz="2400" b="1" dirty="0">
                          <a:effectLst/>
                        </a:rPr>
                        <a:t>C (3, 4)</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2.83</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3.61</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1</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938699618"/>
                  </a:ext>
                </a:extLst>
              </a:tr>
              <a:tr h="0">
                <a:tc>
                  <a:txBody>
                    <a:bodyPr/>
                    <a:lstStyle/>
                    <a:p>
                      <a:pPr algn="ctr">
                        <a:lnSpc>
                          <a:spcPct val="107000"/>
                        </a:lnSpc>
                        <a:spcAft>
                          <a:spcPts val="0"/>
                        </a:spcAft>
                      </a:pPr>
                      <a:r>
                        <a:rPr lang="en-IN" sz="2400" b="1" dirty="0">
                          <a:effectLst/>
                        </a:rPr>
                        <a:t>D (5, 2)</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4</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0</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2</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642635556"/>
                  </a:ext>
                </a:extLst>
              </a:tr>
              <a:tr h="0">
                <a:tc>
                  <a:txBody>
                    <a:bodyPr/>
                    <a:lstStyle/>
                    <a:p>
                      <a:pPr algn="ctr">
                        <a:lnSpc>
                          <a:spcPct val="107000"/>
                        </a:lnSpc>
                        <a:spcAft>
                          <a:spcPts val="0"/>
                        </a:spcAft>
                      </a:pPr>
                      <a:r>
                        <a:rPr lang="en-IN" sz="2400" b="1" dirty="0">
                          <a:effectLst/>
                        </a:rPr>
                        <a:t>E (5, 4)</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a:effectLst/>
                        </a:rPr>
                        <a:t>4.47</a:t>
                      </a:r>
                      <a:endParaRPr lang="en-IN"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400" dirty="0">
                          <a:effectLst/>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745025810"/>
                  </a:ext>
                </a:extLst>
              </a:tr>
            </a:tbl>
          </a:graphicData>
        </a:graphic>
      </p:graphicFrame>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65574959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pPr lvl="0"/>
            <a:r>
              <a:rPr lang="en-US" dirty="0" smtClean="0"/>
              <a:t>3. </a:t>
            </a:r>
            <a:r>
              <a:rPr lang="en-IN" b="1" dirty="0"/>
              <a:t>Update Centroids: Calculate the new centroids for each cluster</a:t>
            </a:r>
            <a:r>
              <a:rPr lang="en-IN" b="1" dirty="0" smtClean="0"/>
              <a:t>.</a:t>
            </a:r>
            <a:endParaRPr lang="en-IN" dirty="0"/>
          </a:p>
        </p:txBody>
      </p:sp>
      <p:sp>
        <p:nvSpPr>
          <p:cNvPr id="3" name="Content Placeholder 2"/>
          <p:cNvSpPr>
            <a:spLocks noGrp="1"/>
          </p:cNvSpPr>
          <p:nvPr>
            <p:ph idx="1"/>
          </p:nvPr>
        </p:nvSpPr>
        <p:spPr>
          <a:xfrm>
            <a:off x="838200" y="2413454"/>
            <a:ext cx="10515600" cy="2382481"/>
          </a:xfrm>
        </p:spPr>
        <p:txBody>
          <a:bodyPr/>
          <a:lstStyle/>
          <a:p>
            <a:pPr marL="0" indent="0">
              <a:buNone/>
            </a:pPr>
            <a:r>
              <a:rPr lang="en-IN" b="1" dirty="0"/>
              <a:t>Cluster 1: (A, B, C)</a:t>
            </a:r>
            <a:endParaRPr lang="en-IN" dirty="0"/>
          </a:p>
          <a:p>
            <a:pPr lvl="1"/>
            <a:r>
              <a:rPr lang="en-IN" sz="3200" dirty="0"/>
              <a:t>New Centroid = ((1+1+3)/3, (2+4+4)/3) = (1.67, 3.33)</a:t>
            </a:r>
          </a:p>
          <a:p>
            <a:pPr marL="0" indent="0">
              <a:buNone/>
            </a:pPr>
            <a:r>
              <a:rPr lang="en-IN" b="1" dirty="0"/>
              <a:t>Cluster 2: (D, E)</a:t>
            </a:r>
            <a:endParaRPr lang="en-IN" dirty="0"/>
          </a:p>
          <a:p>
            <a:pPr lvl="1"/>
            <a:r>
              <a:rPr lang="en-IN" sz="3200" dirty="0"/>
              <a:t>New Centroid = ((5+5)/2, (2+4)/2) = (5, 3)</a:t>
            </a:r>
          </a:p>
          <a:p>
            <a:pPr marL="0" indent="0">
              <a:buNone/>
            </a:pP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159965985"/>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Step 4: Repeat</a:t>
            </a:r>
            <a:endParaRPr lang="en-IN" b="1" dirty="0"/>
          </a:p>
        </p:txBody>
      </p:sp>
      <p:sp>
        <p:nvSpPr>
          <p:cNvPr id="3" name="Content Placeholder 2"/>
          <p:cNvSpPr>
            <a:spLocks noGrp="1"/>
          </p:cNvSpPr>
          <p:nvPr>
            <p:ph idx="1"/>
          </p:nvPr>
        </p:nvSpPr>
        <p:spPr>
          <a:xfrm>
            <a:off x="838200" y="1825625"/>
            <a:ext cx="10515600" cy="926906"/>
          </a:xfrm>
        </p:spPr>
        <p:txBody>
          <a:bodyPr/>
          <a:lstStyle/>
          <a:p>
            <a:r>
              <a:rPr lang="en-IN" dirty="0"/>
              <a:t>Reassign data points to the new centroids and update centroids again if necessary</a:t>
            </a:r>
            <a:r>
              <a:rPr lang="en-IN" b="1" dirty="0"/>
              <a:t>.</a:t>
            </a:r>
            <a:endParaRPr lang="en-IN" dirty="0"/>
          </a:p>
          <a:p>
            <a:endParaRPr lang="en-IN" dirty="0"/>
          </a:p>
        </p:txBody>
      </p:sp>
      <p:graphicFrame>
        <p:nvGraphicFramePr>
          <p:cNvPr id="4" name="Table 3"/>
          <p:cNvGraphicFramePr>
            <a:graphicFrameLocks noGrp="1"/>
          </p:cNvGraphicFramePr>
          <p:nvPr>
            <p:extLst/>
          </p:nvPr>
        </p:nvGraphicFramePr>
        <p:xfrm>
          <a:off x="1624717" y="3048000"/>
          <a:ext cx="7715226" cy="2397252"/>
        </p:xfrm>
        <a:graphic>
          <a:graphicData uri="http://schemas.openxmlformats.org/drawingml/2006/table">
            <a:tbl>
              <a:tblPr firstRow="1" firstCol="1" bandRow="1">
                <a:tableStyleId>{5940675A-B579-460E-94D1-54222C63F5DA}</a:tableStyleId>
              </a:tblPr>
              <a:tblGrid>
                <a:gridCol w="1641260">
                  <a:extLst>
                    <a:ext uri="{9D8B030D-6E8A-4147-A177-3AD203B41FA5}">
                      <a16:colId xmlns:a16="http://schemas.microsoft.com/office/drawing/2014/main" val="1669685395"/>
                    </a:ext>
                  </a:extLst>
                </a:gridCol>
                <a:gridCol w="2524439">
                  <a:extLst>
                    <a:ext uri="{9D8B030D-6E8A-4147-A177-3AD203B41FA5}">
                      <a16:colId xmlns:a16="http://schemas.microsoft.com/office/drawing/2014/main" val="962404185"/>
                    </a:ext>
                  </a:extLst>
                </a:gridCol>
                <a:gridCol w="1956814">
                  <a:extLst>
                    <a:ext uri="{9D8B030D-6E8A-4147-A177-3AD203B41FA5}">
                      <a16:colId xmlns:a16="http://schemas.microsoft.com/office/drawing/2014/main" val="2264987166"/>
                    </a:ext>
                  </a:extLst>
                </a:gridCol>
                <a:gridCol w="1592713">
                  <a:extLst>
                    <a:ext uri="{9D8B030D-6E8A-4147-A177-3AD203B41FA5}">
                      <a16:colId xmlns:a16="http://schemas.microsoft.com/office/drawing/2014/main" val="3382381313"/>
                    </a:ext>
                  </a:extLst>
                </a:gridCol>
              </a:tblGrid>
              <a:tr h="0">
                <a:tc>
                  <a:txBody>
                    <a:bodyPr/>
                    <a:lstStyle/>
                    <a:p>
                      <a:pPr algn="ctr">
                        <a:lnSpc>
                          <a:spcPct val="107000"/>
                        </a:lnSpc>
                        <a:spcAft>
                          <a:spcPts val="0"/>
                        </a:spcAft>
                      </a:pPr>
                      <a:r>
                        <a:rPr lang="en-IN" sz="2000" b="1" dirty="0">
                          <a:effectLst/>
                        </a:rPr>
                        <a:t>Data Point</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b="1" dirty="0">
                          <a:effectLst/>
                        </a:rPr>
                        <a:t>Distance to (1.67, 3.33)</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b="1" dirty="0">
                          <a:effectLst/>
                        </a:rPr>
                        <a:t>Distance to (5, 3)</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b="1" dirty="0">
                          <a:effectLst/>
                        </a:rPr>
                        <a:t>Assigned Cluster</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698512391"/>
                  </a:ext>
                </a:extLst>
              </a:tr>
              <a:tr h="0">
                <a:tc>
                  <a:txBody>
                    <a:bodyPr/>
                    <a:lstStyle/>
                    <a:p>
                      <a:pPr algn="ctr">
                        <a:lnSpc>
                          <a:spcPct val="107000"/>
                        </a:lnSpc>
                        <a:spcAft>
                          <a:spcPts val="0"/>
                        </a:spcAft>
                      </a:pPr>
                      <a:r>
                        <a:rPr lang="en-IN" sz="2000" dirty="0">
                          <a:effectLst/>
                        </a:rPr>
                        <a:t>A (1, 2)</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1.86</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4.12</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1</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893107527"/>
                  </a:ext>
                </a:extLst>
              </a:tr>
              <a:tr h="0">
                <a:tc>
                  <a:txBody>
                    <a:bodyPr/>
                    <a:lstStyle/>
                    <a:p>
                      <a:pPr algn="ctr">
                        <a:lnSpc>
                          <a:spcPct val="107000"/>
                        </a:lnSpc>
                        <a:spcAft>
                          <a:spcPts val="0"/>
                        </a:spcAft>
                      </a:pPr>
                      <a:r>
                        <a:rPr lang="en-IN" sz="2000" dirty="0">
                          <a:effectLst/>
                        </a:rPr>
                        <a:t>B (1, 4)</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1.05</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4.12</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1</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3632658139"/>
                  </a:ext>
                </a:extLst>
              </a:tr>
              <a:tr h="0">
                <a:tc>
                  <a:txBody>
                    <a:bodyPr/>
                    <a:lstStyle/>
                    <a:p>
                      <a:pPr algn="ctr">
                        <a:lnSpc>
                          <a:spcPct val="107000"/>
                        </a:lnSpc>
                        <a:spcAft>
                          <a:spcPts val="0"/>
                        </a:spcAft>
                      </a:pPr>
                      <a:r>
                        <a:rPr lang="en-IN" sz="2000" dirty="0">
                          <a:effectLst/>
                        </a:rPr>
                        <a:t>C (3, 4)</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1.67</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2.24</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1</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537358963"/>
                  </a:ext>
                </a:extLst>
              </a:tr>
              <a:tr h="0">
                <a:tc>
                  <a:txBody>
                    <a:bodyPr/>
                    <a:lstStyle/>
                    <a:p>
                      <a:pPr algn="ctr">
                        <a:lnSpc>
                          <a:spcPct val="107000"/>
                        </a:lnSpc>
                        <a:spcAft>
                          <a:spcPts val="0"/>
                        </a:spcAft>
                      </a:pPr>
                      <a:r>
                        <a:rPr lang="en-IN" sz="2000">
                          <a:effectLst/>
                        </a:rPr>
                        <a:t>D (5, 2)</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3.61</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1</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a:effectLst/>
                        </a:rPr>
                        <a:t>2</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972263476"/>
                  </a:ext>
                </a:extLst>
              </a:tr>
              <a:tr h="0">
                <a:tc>
                  <a:txBody>
                    <a:bodyPr/>
                    <a:lstStyle/>
                    <a:p>
                      <a:pPr algn="ctr">
                        <a:lnSpc>
                          <a:spcPct val="107000"/>
                        </a:lnSpc>
                        <a:spcAft>
                          <a:spcPts val="0"/>
                        </a:spcAft>
                      </a:pPr>
                      <a:r>
                        <a:rPr lang="en-IN" sz="2000">
                          <a:effectLst/>
                        </a:rPr>
                        <a:t>E (5, 4)</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3.81</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1</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algn="ctr">
                        <a:lnSpc>
                          <a:spcPct val="107000"/>
                        </a:lnSpc>
                        <a:spcAft>
                          <a:spcPts val="0"/>
                        </a:spcAft>
                      </a:pPr>
                      <a:r>
                        <a:rPr lang="en-IN" sz="2000" dirty="0">
                          <a:effectLst/>
                        </a:rPr>
                        <a:t>2</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146637421"/>
                  </a:ext>
                </a:extLst>
              </a:tr>
            </a:tbl>
          </a:graphicData>
        </a:graphic>
      </p:graphicFrame>
      <p:sp>
        <p:nvSpPr>
          <p:cNvPr id="5" name="Rectangle 4"/>
          <p:cNvSpPr/>
          <p:nvPr/>
        </p:nvSpPr>
        <p:spPr>
          <a:xfrm>
            <a:off x="754224" y="5773687"/>
            <a:ext cx="10599576" cy="487506"/>
          </a:xfrm>
          <a:prstGeom prst="rect">
            <a:avLst/>
          </a:prstGeom>
        </p:spPr>
        <p:txBody>
          <a:bodyPr wrap="square">
            <a:spAutoFit/>
          </a:bodyPr>
          <a:lstStyle/>
          <a:p>
            <a:pPr marL="228600" algn="just">
              <a:lnSpc>
                <a:spcPct val="107000"/>
              </a:lnSpc>
              <a:spcAft>
                <a:spcPts val="0"/>
              </a:spcAft>
            </a:pPr>
            <a:r>
              <a:rPr lang="en-IN" sz="2400" b="1" dirty="0">
                <a:latin typeface="Calibri" panose="020F0502020204030204" pitchFamily="34" charset="0"/>
                <a:ea typeface="Calibri" panose="020F0502020204030204" pitchFamily="34" charset="0"/>
                <a:cs typeface="Times New Roman" panose="02020603050405020304" pitchFamily="18" charset="0"/>
              </a:rPr>
              <a:t>New centroids remain the same as above: Cluster 1 (1.67, 3.33), Cluster 2 (5, 3)</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1456730672"/>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pPr lvl="0"/>
            <a:r>
              <a:rPr lang="en-US" b="1" dirty="0" smtClean="0"/>
              <a:t>Step5: </a:t>
            </a:r>
            <a:r>
              <a:rPr lang="en-IN" b="1" dirty="0" smtClean="0"/>
              <a:t>Convergence</a:t>
            </a:r>
            <a:endParaRPr lang="en-IN" b="1" dirty="0"/>
          </a:p>
        </p:txBody>
      </p:sp>
      <p:sp>
        <p:nvSpPr>
          <p:cNvPr id="3" name="Content Placeholder 2"/>
          <p:cNvSpPr>
            <a:spLocks noGrp="1"/>
          </p:cNvSpPr>
          <p:nvPr>
            <p:ph idx="1"/>
          </p:nvPr>
        </p:nvSpPr>
        <p:spPr>
          <a:xfrm>
            <a:off x="838200" y="1825625"/>
            <a:ext cx="10515600" cy="1188163"/>
          </a:xfrm>
        </p:spPr>
        <p:txBody>
          <a:bodyPr/>
          <a:lstStyle/>
          <a:p>
            <a:r>
              <a:rPr lang="en-IN" dirty="0"/>
              <a:t>The algorithm converges when the centroids no longer change. </a:t>
            </a:r>
            <a:endParaRPr lang="en-IN" dirty="0" smtClean="0"/>
          </a:p>
          <a:p>
            <a:r>
              <a:rPr lang="en-IN" dirty="0" smtClean="0"/>
              <a:t>In </a:t>
            </a:r>
            <a:r>
              <a:rPr lang="en-IN" dirty="0"/>
              <a:t>this example, the clusters have stabilized after the second iteration.</a:t>
            </a:r>
          </a:p>
          <a:p>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80015054"/>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21" y="150522"/>
            <a:ext cx="10515600" cy="866516"/>
          </a:xfrm>
          <a:solidFill>
            <a:schemeClr val="accent2">
              <a:lumMod val="20000"/>
              <a:lumOff val="80000"/>
            </a:schemeClr>
          </a:solidFill>
        </p:spPr>
        <p:txBody>
          <a:bodyPr/>
          <a:lstStyle/>
          <a:p>
            <a:r>
              <a:rPr lang="en-US" dirty="0" smtClean="0"/>
              <a:t>Step6: </a:t>
            </a:r>
            <a:r>
              <a:rPr lang="en-IN" b="1" dirty="0"/>
              <a:t>Visual Representation</a:t>
            </a:r>
            <a:endParaRPr lang="en-IN" dirty="0"/>
          </a:p>
        </p:txBody>
      </p:sp>
      <p:sp>
        <p:nvSpPr>
          <p:cNvPr id="3" name="Content Placeholder 2"/>
          <p:cNvSpPr>
            <a:spLocks noGrp="1"/>
          </p:cNvSpPr>
          <p:nvPr>
            <p:ph idx="1"/>
          </p:nvPr>
        </p:nvSpPr>
        <p:spPr>
          <a:xfrm>
            <a:off x="464976" y="1256458"/>
            <a:ext cx="10515600" cy="1598710"/>
          </a:xfrm>
        </p:spPr>
        <p:txBody>
          <a:bodyPr/>
          <a:lstStyle/>
          <a:p>
            <a:r>
              <a:rPr lang="en-IN" dirty="0"/>
              <a:t>The final clusters can be visualized as follows:</a:t>
            </a:r>
          </a:p>
          <a:p>
            <a:r>
              <a:rPr lang="en-IN" b="1" dirty="0"/>
              <a:t>Cluster 1:</a:t>
            </a:r>
            <a:r>
              <a:rPr lang="en-IN" dirty="0"/>
              <a:t> Points A (1, 2), B (1, 4), C (3, 4) with centroid (1.67, 3.33)</a:t>
            </a:r>
          </a:p>
          <a:p>
            <a:r>
              <a:rPr lang="en-IN" b="1" dirty="0"/>
              <a:t>Cluster 2:</a:t>
            </a:r>
            <a:r>
              <a:rPr lang="en-IN" dirty="0"/>
              <a:t> Points D (5, 2), E (5, 4) with centroid (5, 3)</a:t>
            </a:r>
          </a:p>
          <a:p>
            <a:endParaRPr lang="en-IN" dirty="0"/>
          </a:p>
        </p:txBody>
      </p:sp>
      <p:pic>
        <p:nvPicPr>
          <p:cNvPr id="4" name="Picture 3"/>
          <p:cNvPicPr/>
          <p:nvPr/>
        </p:nvPicPr>
        <p:blipFill>
          <a:blip r:embed="rId2"/>
          <a:stretch>
            <a:fillRect/>
          </a:stretch>
        </p:blipFill>
        <p:spPr>
          <a:xfrm>
            <a:off x="2855167" y="2733869"/>
            <a:ext cx="6214187" cy="4040155"/>
          </a:xfrm>
          <a:prstGeom prst="rect">
            <a:avLst/>
          </a:prstGeom>
        </p:spPr>
      </p:pic>
      <p:sp>
        <p:nvSpPr>
          <p:cNvPr id="5" name="Footer Placeholder 4"/>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43988352"/>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k-means has some known issues</a:t>
            </a:r>
            <a:endParaRPr lang="en-IN" dirty="0"/>
          </a:p>
        </p:txBody>
      </p:sp>
      <p:sp>
        <p:nvSpPr>
          <p:cNvPr id="3" name="Content Placeholder 2"/>
          <p:cNvSpPr>
            <a:spLocks noGrp="1"/>
          </p:cNvSpPr>
          <p:nvPr>
            <p:ph idx="1"/>
          </p:nvPr>
        </p:nvSpPr>
        <p:spPr>
          <a:xfrm>
            <a:off x="838200" y="1993575"/>
            <a:ext cx="10515600" cy="3688767"/>
          </a:xfrm>
        </p:spPr>
        <p:txBody>
          <a:bodyPr/>
          <a:lstStyle/>
          <a:p>
            <a:r>
              <a:rPr lang="en-IN" b="1" dirty="0" smtClean="0"/>
              <a:t>Choosing </a:t>
            </a:r>
            <a:r>
              <a:rPr lang="en-IN" b="1" dirty="0"/>
              <a:t>k is more an art than a science</a:t>
            </a:r>
            <a:r>
              <a:rPr lang="en-IN" dirty="0"/>
              <a:t>, although there are  bounds: 1≤k≤n, where n is number of data points.</a:t>
            </a:r>
          </a:p>
          <a:p>
            <a:r>
              <a:rPr lang="en-IN" b="1" dirty="0" smtClean="0"/>
              <a:t>There </a:t>
            </a:r>
            <a:r>
              <a:rPr lang="en-IN" b="1" dirty="0"/>
              <a:t>are convergence issues</a:t>
            </a:r>
            <a:r>
              <a:rPr lang="en-IN" dirty="0"/>
              <a:t>—the solution can fail to exist, if the  algorithm falls into a loop, for example, and keeps going back and  forth between two possible solutions, or in other words, there isn’t  a single unique solution.</a:t>
            </a:r>
          </a:p>
          <a:p>
            <a:r>
              <a:rPr lang="en-IN" dirty="0" smtClean="0"/>
              <a:t>I</a:t>
            </a:r>
            <a:r>
              <a:rPr lang="en-IN" b="1" dirty="0" smtClean="0"/>
              <a:t>nterpretability </a:t>
            </a:r>
            <a:r>
              <a:rPr lang="en-IN" b="1" dirty="0"/>
              <a:t>can be a problem</a:t>
            </a:r>
            <a:r>
              <a:rPr lang="en-IN" dirty="0"/>
              <a:t>—sometimes the answer isn’t at all useful. Indeed that’s often the biggest problem</a:t>
            </a:r>
            <a:r>
              <a:rPr lang="en-IN" dirty="0" smtClean="0"/>
              <a:t>.</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2564937064"/>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Exercise: Basic Machine Learning Algorithms</a:t>
            </a:r>
            <a:endParaRPr lang="en-IN" b="1" dirty="0"/>
          </a:p>
        </p:txBody>
      </p:sp>
      <p:sp>
        <p:nvSpPr>
          <p:cNvPr id="3" name="Content Placeholder 2"/>
          <p:cNvSpPr>
            <a:spLocks noGrp="1"/>
          </p:cNvSpPr>
          <p:nvPr>
            <p:ph idx="1"/>
          </p:nvPr>
        </p:nvSpPr>
        <p:spPr/>
        <p:txBody>
          <a:bodyPr>
            <a:normAutofit fontScale="92500" lnSpcReduction="10000"/>
          </a:bodyPr>
          <a:lstStyle/>
          <a:p>
            <a:r>
              <a:rPr lang="en-US" b="1" dirty="0" smtClean="0"/>
              <a:t>Consider the NYC </a:t>
            </a:r>
            <a:r>
              <a:rPr lang="en-US" b="1" dirty="0"/>
              <a:t>(Manhattan) Housing dataset </a:t>
            </a:r>
            <a:r>
              <a:rPr lang="en-US" b="1" dirty="0" smtClean="0"/>
              <a:t>and perform the following using R program: </a:t>
            </a:r>
          </a:p>
          <a:p>
            <a:pPr marL="514350" indent="-514350">
              <a:buFont typeface="+mj-lt"/>
              <a:buAutoNum type="arabicPeriod"/>
            </a:pPr>
            <a:r>
              <a:rPr lang="en-US" dirty="0" smtClean="0"/>
              <a:t>Analyze </a:t>
            </a:r>
            <a:r>
              <a:rPr lang="en-US" dirty="0"/>
              <a:t>sales using regression with any predictors you feel are relevant. Justify why regression was appropriate to use. </a:t>
            </a:r>
            <a:endParaRPr lang="en-US" dirty="0" smtClean="0"/>
          </a:p>
          <a:p>
            <a:pPr marL="514350" indent="-514350">
              <a:buFont typeface="+mj-lt"/>
              <a:buAutoNum type="arabicPeriod"/>
            </a:pPr>
            <a:r>
              <a:rPr lang="en-US" dirty="0" smtClean="0"/>
              <a:t>Visualize </a:t>
            </a:r>
            <a:r>
              <a:rPr lang="en-US" dirty="0"/>
              <a:t>the coefficients and fitted model. </a:t>
            </a:r>
            <a:endParaRPr lang="en-US" dirty="0" smtClean="0"/>
          </a:p>
          <a:p>
            <a:pPr marL="514350" indent="-514350">
              <a:buFont typeface="+mj-lt"/>
              <a:buAutoNum type="arabicPeriod"/>
            </a:pPr>
            <a:r>
              <a:rPr lang="en-US" dirty="0" smtClean="0"/>
              <a:t>Predict </a:t>
            </a:r>
            <a:r>
              <a:rPr lang="en-US" dirty="0"/>
              <a:t>the neighborhood using a k-NN classifier. Be sure to with hold a subset of the data for testing. Find the variables and the k that give you the lowest prediction error. </a:t>
            </a:r>
            <a:endParaRPr lang="en-US" dirty="0" smtClean="0"/>
          </a:p>
          <a:p>
            <a:pPr marL="514350" indent="-514350">
              <a:buFont typeface="+mj-lt"/>
              <a:buAutoNum type="arabicPeriod"/>
            </a:pPr>
            <a:r>
              <a:rPr lang="en-US" dirty="0" smtClean="0"/>
              <a:t>Report </a:t>
            </a:r>
            <a:r>
              <a:rPr lang="en-US" dirty="0"/>
              <a:t>and visualize your findings. </a:t>
            </a:r>
            <a:endParaRPr lang="en-US" dirty="0" smtClean="0"/>
          </a:p>
          <a:p>
            <a:pPr marL="514350" indent="-514350">
              <a:buFont typeface="+mj-lt"/>
              <a:buAutoNum type="arabicPeriod"/>
            </a:pPr>
            <a:r>
              <a:rPr lang="en-US" dirty="0" smtClean="0"/>
              <a:t>Describe </a:t>
            </a:r>
            <a:r>
              <a:rPr lang="en-US" dirty="0"/>
              <a:t>any decisions that could be made or actions that could be taken from this analysis.</a:t>
            </a:r>
            <a:endParaRPr lang="en-IN"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3336378275"/>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6633" y="2856398"/>
            <a:ext cx="4638869" cy="1325563"/>
          </a:xfrm>
          <a:solidFill>
            <a:schemeClr val="accent2">
              <a:lumMod val="20000"/>
              <a:lumOff val="80000"/>
            </a:schemeClr>
          </a:solidFill>
        </p:spPr>
        <p:txBody>
          <a:bodyPr/>
          <a:lstStyle/>
          <a:p>
            <a:r>
              <a:rPr lang="en-US" b="1" dirty="0" smtClean="0"/>
              <a:t>End of Module2</a:t>
            </a:r>
            <a:endParaRPr lang="en-IN" b="1" dirty="0"/>
          </a:p>
        </p:txBody>
      </p:sp>
      <p:sp>
        <p:nvSpPr>
          <p:cNvPr id="4" name="Footer Placeholder 3"/>
          <p:cNvSpPr>
            <a:spLocks noGrp="1"/>
          </p:cNvSpPr>
          <p:nvPr>
            <p:ph type="ftr" sz="quarter" idx="11"/>
          </p:nvPr>
        </p:nvSpPr>
        <p:spPr/>
        <p:txBody>
          <a:bodyPr/>
          <a:lstStyle/>
          <a:p>
            <a:r>
              <a:rPr lang="en-IN" smtClean="0"/>
              <a:t>Dr.Thyagaraju  G S </a:t>
            </a:r>
            <a:endParaRPr lang="en-IN"/>
          </a:p>
        </p:txBody>
      </p:sp>
    </p:spTree>
    <p:extLst>
      <p:ext uri="{BB962C8B-B14F-4D97-AF65-F5344CB8AC3E}">
        <p14:creationId xmlns:p14="http://schemas.microsoft.com/office/powerpoint/2010/main" val="775637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5327</TotalTime>
  <Words>8243</Words>
  <Application>Microsoft Office PowerPoint</Application>
  <PresentationFormat>Widescreen</PresentationFormat>
  <Paragraphs>975</Paragraphs>
  <Slides>185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185</vt:i4>
      </vt:variant>
    </vt:vector>
  </HeadingPairs>
  <TitlesOfParts>
    <vt:vector size="194" baseType="lpstr">
      <vt:lpstr>Arial</vt:lpstr>
      <vt:lpstr>Calibri</vt:lpstr>
      <vt:lpstr>Calibri Light</vt:lpstr>
      <vt:lpstr>Cambria Math</vt:lpstr>
      <vt:lpstr>KaTeX_Main</vt:lpstr>
      <vt:lpstr>KaTeX_Math</vt:lpstr>
      <vt:lpstr>Times New Roman</vt:lpstr>
      <vt:lpstr>ui-sans-serif</vt:lpstr>
      <vt:lpstr>Office Theme</vt:lpstr>
      <vt:lpstr>PowerPoint Presentation</vt:lpstr>
      <vt:lpstr>Overfitting</vt:lpstr>
      <vt:lpstr>Overfitting</vt:lpstr>
      <vt:lpstr>Strategies to Mitigate Overfitting and Improve Model Generalizability: </vt:lpstr>
      <vt:lpstr>Regularization</vt:lpstr>
      <vt:lpstr>Library Assignment #1 [ on or before 15/5/2024]</vt:lpstr>
      <vt:lpstr>Module1 : Introduction to Data Science and Statistical Inference Needed: </vt:lpstr>
      <vt:lpstr>Data Scientist Profile</vt:lpstr>
      <vt:lpstr>What is Data Science?</vt:lpstr>
      <vt:lpstr>Various stages of data processing and analysis</vt:lpstr>
      <vt:lpstr>Model Questions</vt:lpstr>
      <vt:lpstr>Model Questions</vt:lpstr>
      <vt:lpstr>End of Module1</vt:lpstr>
      <vt:lpstr>Module2: Syllabus</vt:lpstr>
      <vt:lpstr>PowerPoint Presentation</vt:lpstr>
      <vt:lpstr>What is Exploratory Data Analysis?</vt:lpstr>
      <vt:lpstr>Define Exploratory Data Analysis?</vt:lpstr>
      <vt:lpstr>Plots and Graphs</vt:lpstr>
      <vt:lpstr>Statistical Summary</vt:lpstr>
      <vt:lpstr>Measures of Central Tendency:</vt:lpstr>
      <vt:lpstr>Measures of Variability:</vt:lpstr>
      <vt:lpstr>Summary of Distribution:</vt:lpstr>
      <vt:lpstr>Other Summary Statistics:</vt:lpstr>
      <vt:lpstr>Mindset of EDA</vt:lpstr>
      <vt:lpstr>Personal Exploration</vt:lpstr>
      <vt:lpstr>Philosophy of Exploratory Data Analysis</vt:lpstr>
      <vt:lpstr>The Importance of EDA</vt:lpstr>
      <vt:lpstr>The Data Science Process</vt:lpstr>
      <vt:lpstr>A Data Scientist’s Role in This Process</vt:lpstr>
      <vt:lpstr>Connection to the Scientific Method</vt:lpstr>
      <vt:lpstr>Exploratory Data Analysis Example</vt:lpstr>
      <vt:lpstr>PowerPoint Presentation</vt:lpstr>
      <vt:lpstr>PowerPoint Presentation</vt:lpstr>
      <vt:lpstr>31 CSV Files:  nyt1.csv, nyt2.csv,…,nyt31.csv</vt:lpstr>
      <vt:lpstr>Download and Install R: https://www.r-project.org/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Drawing Plots</vt:lpstr>
      <vt:lpstr>Install Package: install.packages("ggplot2")</vt:lpstr>
      <vt:lpstr>Draw Histogram : ggplot(data1, aes(x=Impressions, fill=agecat)) +geom_histogram(binwidth=1) </vt:lpstr>
      <vt:lpstr>Box Blot</vt:lpstr>
      <vt:lpstr>Draw Box Plot: ggplot(data1, aes(x=agecat, y=Impressions, fill=agecat))+geom_boxplot() </vt:lpstr>
      <vt:lpstr>Outliers</vt:lpstr>
      <vt:lpstr>PowerPoint Presentation</vt:lpstr>
      <vt:lpstr>Example of Outliers</vt:lpstr>
      <vt:lpstr>Thought Experiment: How Would You Simulate Chaos?   [Simulating Chaos: Exploring Order from Disorder]</vt:lpstr>
      <vt:lpstr>Exploring Chaos and Simulation in Data Science</vt:lpstr>
      <vt:lpstr>Case Study: RealDirect</vt:lpstr>
      <vt:lpstr>Case Study: RealDirect</vt:lpstr>
      <vt:lpstr>Case Study: RealDirect</vt:lpstr>
      <vt:lpstr>How Does RealDirect Make Money?</vt:lpstr>
      <vt:lpstr>How Does RealDirect Make Money?</vt:lpstr>
      <vt:lpstr>Exercise: RealDirect Data Strategy</vt:lpstr>
      <vt:lpstr>Approaches </vt:lpstr>
      <vt:lpstr>1. Explore all Current Details of Existing Website</vt:lpstr>
      <vt:lpstr>2.Get Auxiliary Data</vt:lpstr>
      <vt:lpstr>PowerPoint Presentation</vt:lpstr>
      <vt:lpstr>PowerPoint Presentation</vt:lpstr>
      <vt:lpstr>3. Load, Clean and Conduct Exploratory Data Analysis</vt:lpstr>
      <vt:lpstr>3.Summarize the out come of EDA</vt:lpstr>
      <vt:lpstr>4. Can you think of any other people you should talk to?</vt:lpstr>
      <vt:lpstr>5. Acquire Domain Knowledge</vt:lpstr>
      <vt:lpstr>6. Work on Best Practices for Data Strategy</vt:lpstr>
      <vt:lpstr>Sample R code</vt:lpstr>
      <vt:lpstr>head(bk)</vt:lpstr>
      <vt:lpstr>summary (bk)</vt:lpstr>
      <vt:lpstr>To print Missing Values </vt:lpstr>
      <vt:lpstr>List all column names : names(bk)</vt:lpstr>
      <vt:lpstr>clean/format the data with regular expressions</vt:lpstr>
      <vt:lpstr>Example</vt:lpstr>
      <vt:lpstr>PowerPoint Presentation</vt:lpstr>
      <vt:lpstr>Similarly </vt:lpstr>
      <vt:lpstr>Print and Check</vt:lpstr>
      <vt:lpstr>PowerPoint Presentation</vt:lpstr>
      <vt:lpstr>PowerPoint Presentation</vt:lpstr>
      <vt:lpstr>PowerPoint Presentation</vt:lpstr>
      <vt:lpstr>Exploratory Data Analysis</vt:lpstr>
      <vt:lpstr>attach(bk) hist(SALEPRICE) </vt:lpstr>
      <vt:lpstr>hist(SALEPRICE[SALEPRICE&gt;0])</vt:lpstr>
      <vt:lpstr>hist(GROSSSQUAREFEET[SALEPRICE==0])</vt:lpstr>
      <vt:lpstr>Complete Code </vt:lpstr>
      <vt:lpstr>## keep only the actual sales bk.sale &lt;- bk[bk$SALEPRICE!=0,] plot(bk.sale$GROSSSQUAREFEET,bk.sale$SALEPRICE) </vt:lpstr>
      <vt:lpstr>plot(log(bk.sale$GROSSSQUAREFEET),log(bk.sale$SALEPRICE))</vt:lpstr>
      <vt:lpstr>Algorithms</vt:lpstr>
      <vt:lpstr>Characteristics of an Algorithm</vt:lpstr>
      <vt:lpstr>Additional Characteristics (Optional)</vt:lpstr>
      <vt:lpstr>ML Algorithms</vt:lpstr>
      <vt:lpstr>ML Model</vt:lpstr>
      <vt:lpstr>Key characteristics of models include:</vt:lpstr>
      <vt:lpstr>Machine Learning Models  Examples</vt:lpstr>
      <vt:lpstr>Summary </vt:lpstr>
      <vt:lpstr>Linear Regression Algorithm: </vt:lpstr>
      <vt:lpstr>Linear Regression Model</vt:lpstr>
      <vt:lpstr>Example : Linear Regression</vt:lpstr>
      <vt:lpstr>Steps of the Linear Regression Algorithm</vt:lpstr>
      <vt:lpstr>Linear Regression Model</vt:lpstr>
      <vt:lpstr>Example: Let's say you collected the following data from past students:</vt:lpstr>
      <vt:lpstr>Types/Classes of Data Science Algorithms</vt:lpstr>
      <vt:lpstr>Machine Learning Algorithms</vt:lpstr>
      <vt:lpstr>Key Differences and Cultural Approaches</vt:lpstr>
      <vt:lpstr>Josh Wills' quote</vt:lpstr>
      <vt:lpstr>Three Basic Algorithms</vt:lpstr>
      <vt:lpstr>1. Linear Regression Algorithm</vt:lpstr>
      <vt:lpstr>Example1:</vt:lpstr>
      <vt:lpstr>Equation to represent the relationship of x and y</vt:lpstr>
      <vt:lpstr>Deduce this mentally and identify the following:</vt:lpstr>
      <vt:lpstr>Example2: Sample Data and Plot:</vt:lpstr>
      <vt:lpstr>PowerPoint Presentation</vt:lpstr>
      <vt:lpstr>Which Line is the best fit?</vt:lpstr>
      <vt:lpstr>Linear model in matrix notation</vt:lpstr>
      <vt:lpstr>Fitting the model</vt:lpstr>
      <vt:lpstr>PowerPoint Presentation</vt:lpstr>
      <vt:lpstr>Evaluation metrics</vt:lpstr>
      <vt:lpstr>Evaluation metrics</vt:lpstr>
      <vt:lpstr>Example R Code for the Sample Data</vt:lpstr>
      <vt:lpstr>PowerPoint Presentation</vt:lpstr>
      <vt:lpstr>PowerPoint Presentation</vt:lpstr>
      <vt:lpstr>PowerPoint Presentation</vt:lpstr>
      <vt:lpstr>2. KNN Algorithm</vt:lpstr>
      <vt:lpstr>2. KNN Algorithm</vt:lpstr>
      <vt:lpstr>Key Points:</vt:lpstr>
      <vt:lpstr>Example Data Set:</vt:lpstr>
      <vt:lpstr>Step-by-Step Example:</vt:lpstr>
      <vt:lpstr>Step-by-Step Example:</vt:lpstr>
      <vt:lpstr>Implementation in Python:</vt:lpstr>
      <vt:lpstr>Implementation in Python:</vt:lpstr>
      <vt:lpstr>Implementation in R Program</vt:lpstr>
      <vt:lpstr>KNN Applications</vt:lpstr>
      <vt:lpstr>Distance/ Similarity Metrics</vt:lpstr>
      <vt:lpstr>1. Euclidean Distance</vt:lpstr>
      <vt:lpstr>2. Cosine Similarity</vt:lpstr>
      <vt:lpstr>3. Jaccard Distance/Similarity</vt:lpstr>
      <vt:lpstr>4. Mahalanobis Distance</vt:lpstr>
      <vt:lpstr>5. Hamming Distance </vt:lpstr>
      <vt:lpstr>6.Manhattan Distance</vt:lpstr>
      <vt:lpstr>Custom Distance Metrics</vt:lpstr>
      <vt:lpstr>Scenario</vt:lpstr>
      <vt:lpstr>Example Movies</vt:lpstr>
      <vt:lpstr>Step 1: Normalize the Numerical Attributes</vt:lpstr>
      <vt:lpstr>Normalized values: </vt:lpstr>
      <vt:lpstr>Step 2: Calculate Normalized Euclidean Distance for Numerical Attributes </vt:lpstr>
      <vt:lpstr>Step 3: Calculate Categorical Distance for Genre</vt:lpstr>
      <vt:lpstr>Step 4: Combine the Distances </vt:lpstr>
      <vt:lpstr>Custom Distance Metric Formula</vt:lpstr>
      <vt:lpstr>Training and Test Sets</vt:lpstr>
      <vt:lpstr>Training Phase</vt:lpstr>
      <vt:lpstr>Testing Phase</vt:lpstr>
      <vt:lpstr>Example with Steps</vt:lpstr>
      <vt:lpstr>1. Load the Data:</vt:lpstr>
      <vt:lpstr>2. Define the Number of Rows and Sampling Rate:</vt:lpstr>
      <vt:lpstr>3. Calculate the Number of Test Set Labels:</vt:lpstr>
      <vt:lpstr>4. Randomly Sample Training Set Rows:</vt:lpstr>
      <vt:lpstr>5. Create Training Set:</vt:lpstr>
      <vt:lpstr>6. Define Test Set Rows and Create Test Set:</vt:lpstr>
      <vt:lpstr>How It Works</vt:lpstr>
      <vt:lpstr>Picking an Evaluation Metric: </vt:lpstr>
      <vt:lpstr>PowerPoint Presentation</vt:lpstr>
      <vt:lpstr>PowerPoint Presentation</vt:lpstr>
      <vt:lpstr>PowerPoint Presentation</vt:lpstr>
      <vt:lpstr>Summary of the Metrics</vt:lpstr>
      <vt:lpstr>Modeling Assumptions in k-NN Algorithm</vt:lpstr>
      <vt:lpstr>3.K Means Algorithm</vt:lpstr>
      <vt:lpstr>Steps of K-Means Algorithm</vt:lpstr>
      <vt:lpstr>Example Dataset</vt:lpstr>
      <vt:lpstr>Step1: Initialize Centroids</vt:lpstr>
      <vt:lpstr>Step2: Assign Data Points to Clusters</vt:lpstr>
      <vt:lpstr>3. Update Centroids: Calculate the new centroids for each cluster.</vt:lpstr>
      <vt:lpstr>Step 4: Repeat</vt:lpstr>
      <vt:lpstr>Step5: Convergence</vt:lpstr>
      <vt:lpstr>Step6: Visual Representation</vt:lpstr>
      <vt:lpstr>k-means has some known issues</vt:lpstr>
      <vt:lpstr>Exercise: Basic Machine Learning Algorithms</vt:lpstr>
      <vt:lpstr>End of Module2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Thyagaraju GS</dc:creator>
  <cp:lastModifiedBy>Thyagaraju GS</cp:lastModifiedBy>
  <cp:revision>366</cp:revision>
  <dcterms:created xsi:type="dcterms:W3CDTF">2024-04-23T06:02:33Z</dcterms:created>
  <dcterms:modified xsi:type="dcterms:W3CDTF">2024-05-28T06:25:59Z</dcterms:modified>
</cp:coreProperties>
</file>