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6" r:id="rId2"/>
    <p:sldId id="257" r:id="rId3"/>
    <p:sldId id="259" r:id="rId4"/>
    <p:sldId id="267" r:id="rId5"/>
    <p:sldId id="258" r:id="rId6"/>
    <p:sldId id="260" r:id="rId7"/>
    <p:sldId id="261" r:id="rId8"/>
    <p:sldId id="262" r:id="rId9"/>
    <p:sldId id="263" r:id="rId10"/>
    <p:sldId id="264" r:id="rId11"/>
    <p:sldId id="271" r:id="rId12"/>
    <p:sldId id="265" r:id="rId13"/>
    <p:sldId id="266" r:id="rId14"/>
    <p:sldId id="268" r:id="rId15"/>
    <p:sldId id="269" r:id="rId16"/>
    <p:sldId id="270" r:id="rId17"/>
    <p:sldId id="272" r:id="rId18"/>
    <p:sldId id="273" r:id="rId19"/>
    <p:sldId id="274" r:id="rId20"/>
    <p:sldId id="275" r:id="rId21"/>
    <p:sldId id="276" r:id="rId22"/>
    <p:sldId id="277" r:id="rId23"/>
    <p:sldId id="281" r:id="rId24"/>
    <p:sldId id="280" r:id="rId25"/>
    <p:sldId id="278" r:id="rId26"/>
    <p:sldId id="282" r:id="rId27"/>
    <p:sldId id="283" r:id="rId28"/>
    <p:sldId id="320" r:id="rId29"/>
    <p:sldId id="321" r:id="rId30"/>
    <p:sldId id="322" r:id="rId31"/>
    <p:sldId id="323" r:id="rId32"/>
    <p:sldId id="284" r:id="rId33"/>
    <p:sldId id="297" r:id="rId34"/>
    <p:sldId id="298" r:id="rId35"/>
    <p:sldId id="299" r:id="rId36"/>
    <p:sldId id="300" r:id="rId37"/>
    <p:sldId id="301" r:id="rId38"/>
    <p:sldId id="285" r:id="rId39"/>
    <p:sldId id="286" r:id="rId40"/>
    <p:sldId id="287" r:id="rId41"/>
    <p:sldId id="288" r:id="rId42"/>
    <p:sldId id="289" r:id="rId43"/>
    <p:sldId id="291" r:id="rId44"/>
    <p:sldId id="292" r:id="rId45"/>
    <p:sldId id="293" r:id="rId46"/>
    <p:sldId id="350" r:id="rId47"/>
    <p:sldId id="351" r:id="rId48"/>
    <p:sldId id="319" r:id="rId49"/>
    <p:sldId id="290" r:id="rId50"/>
    <p:sldId id="295" r:id="rId51"/>
    <p:sldId id="305" r:id="rId52"/>
    <p:sldId id="306" r:id="rId53"/>
    <p:sldId id="307" r:id="rId54"/>
    <p:sldId id="317" r:id="rId55"/>
    <p:sldId id="296" r:id="rId56"/>
    <p:sldId id="324" r:id="rId57"/>
    <p:sldId id="294" r:id="rId58"/>
    <p:sldId id="308" r:id="rId59"/>
    <p:sldId id="309" r:id="rId60"/>
    <p:sldId id="310" r:id="rId61"/>
    <p:sldId id="311" r:id="rId62"/>
    <p:sldId id="312" r:id="rId63"/>
    <p:sldId id="313" r:id="rId64"/>
    <p:sldId id="314" r:id="rId65"/>
    <p:sldId id="315" r:id="rId66"/>
    <p:sldId id="316"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59" r:id="rId87"/>
    <p:sldId id="344" r:id="rId88"/>
    <p:sldId id="358" r:id="rId89"/>
    <p:sldId id="353" r:id="rId90"/>
    <p:sldId id="346" r:id="rId91"/>
    <p:sldId id="355" r:id="rId92"/>
    <p:sldId id="356" r:id="rId93"/>
    <p:sldId id="357" r:id="rId94"/>
    <p:sldId id="352" r:id="rId95"/>
    <p:sldId id="354" r:id="rId96"/>
    <p:sldId id="345"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434E5-94D3-4C7B-8569-E900E1238E85}" type="datetimeFigureOut">
              <a:rPr lang="en-IN" smtClean="0"/>
              <a:t>08-05-2024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1537E2-D40B-46FF-B522-A8D8C977682F}" type="slidenum">
              <a:rPr lang="en-IN" smtClean="0"/>
              <a:t>‹#›</a:t>
            </a:fld>
            <a:endParaRPr lang="en-IN"/>
          </a:p>
        </p:txBody>
      </p:sp>
    </p:spTree>
    <p:extLst>
      <p:ext uri="{BB962C8B-B14F-4D97-AF65-F5344CB8AC3E}">
        <p14:creationId xmlns:p14="http://schemas.microsoft.com/office/powerpoint/2010/main" val="2500666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91537E2-D40B-46FF-B522-A8D8C977682F}" type="slidenum">
              <a:rPr lang="en-IN" smtClean="0"/>
              <a:t>76</a:t>
            </a:fld>
            <a:endParaRPr lang="en-IN"/>
          </a:p>
        </p:txBody>
      </p:sp>
    </p:spTree>
    <p:extLst>
      <p:ext uri="{BB962C8B-B14F-4D97-AF65-F5344CB8AC3E}">
        <p14:creationId xmlns:p14="http://schemas.microsoft.com/office/powerpoint/2010/main" val="20928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F76F43A-43EB-4DAC-878F-66AB74562158}"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739758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F76F43A-43EB-4DAC-878F-66AB74562158}"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384375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76F43A-43EB-4DAC-878F-66AB74562158}"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3063461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F76F43A-43EB-4DAC-878F-66AB74562158}"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716805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F76F43A-43EB-4DAC-878F-66AB74562158}" type="datetimeFigureOut">
              <a:rPr lang="en-IN" smtClean="0"/>
              <a:t>08-05-2024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110985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F76F43A-43EB-4DAC-878F-66AB74562158}" type="datetimeFigureOut">
              <a:rPr lang="en-IN" smtClean="0"/>
              <a:t>08-05-2024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5974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76F43A-43EB-4DAC-878F-66AB74562158}" type="datetimeFigureOut">
              <a:rPr lang="en-IN" smtClean="0"/>
              <a:t>08-05-2024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26046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76F43A-43EB-4DAC-878F-66AB74562158}"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37614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76F43A-43EB-4DAC-878F-66AB74562158}" type="datetimeFigureOut">
              <a:rPr lang="en-IN" smtClean="0"/>
              <a:t>08-05-2024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188489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F76F43A-43EB-4DAC-878F-66AB74562158}"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40340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F76F43A-43EB-4DAC-878F-66AB74562158}" type="datetimeFigureOut">
              <a:rPr lang="en-IN" smtClean="0"/>
              <a:t>08-05-2024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B342A36-753F-47FD-AC25-E9A7AC8D93C0}" type="slidenum">
              <a:rPr lang="en-IN" smtClean="0"/>
              <a:t>‹#›</a:t>
            </a:fld>
            <a:endParaRPr lang="en-IN"/>
          </a:p>
        </p:txBody>
      </p:sp>
    </p:spTree>
    <p:extLst>
      <p:ext uri="{BB962C8B-B14F-4D97-AF65-F5344CB8AC3E}">
        <p14:creationId xmlns:p14="http://schemas.microsoft.com/office/powerpoint/2010/main" val="282703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6F43A-43EB-4DAC-878F-66AB74562158}" type="datetimeFigureOut">
              <a:rPr lang="en-IN" smtClean="0"/>
              <a:t>08-05-2024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42A36-753F-47FD-AC25-E9A7AC8D93C0}" type="slidenum">
              <a:rPr lang="en-IN" smtClean="0"/>
              <a:t>‹#›</a:t>
            </a:fld>
            <a:endParaRPr lang="en-IN"/>
          </a:p>
        </p:txBody>
      </p:sp>
    </p:spTree>
    <p:extLst>
      <p:ext uri="{BB962C8B-B14F-4D97-AF65-F5344CB8AC3E}">
        <p14:creationId xmlns:p14="http://schemas.microsoft.com/office/powerpoint/2010/main" val="38431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s://www.javatpoint.com/machine-learning"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9534" y="1679510"/>
            <a:ext cx="10840963" cy="2752531"/>
          </a:xfrm>
          <a:prstGeom prst="rect">
            <a:avLst/>
          </a:prstGeom>
        </p:spPr>
      </p:pic>
    </p:spTree>
    <p:extLst>
      <p:ext uri="{BB962C8B-B14F-4D97-AF65-F5344CB8AC3E}">
        <p14:creationId xmlns:p14="http://schemas.microsoft.com/office/powerpoint/2010/main" val="3473427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Course Learning Objectives </a:t>
            </a:r>
            <a:endParaRPr lang="en-IN" b="1" dirty="0"/>
          </a:p>
        </p:txBody>
      </p:sp>
      <p:sp>
        <p:nvSpPr>
          <p:cNvPr id="3" name="Content Placeholder 2"/>
          <p:cNvSpPr>
            <a:spLocks noGrp="1"/>
          </p:cNvSpPr>
          <p:nvPr>
            <p:ph idx="1"/>
          </p:nvPr>
        </p:nvSpPr>
        <p:spPr/>
        <p:txBody>
          <a:bodyPr/>
          <a:lstStyle/>
          <a:p>
            <a:r>
              <a:rPr lang="en-US" dirty="0" smtClean="0"/>
              <a:t>CLO 1. To introduce data collection and pre-processing techniques for data science </a:t>
            </a:r>
          </a:p>
          <a:p>
            <a:r>
              <a:rPr lang="en-US" dirty="0" smtClean="0"/>
              <a:t>CLO 2. Explore analytical methods for solving real life problems through data exploration techniques </a:t>
            </a:r>
          </a:p>
          <a:p>
            <a:r>
              <a:rPr lang="en-US" dirty="0" smtClean="0"/>
              <a:t>CLO 3. Illustrate different types of data and its visualization </a:t>
            </a:r>
          </a:p>
          <a:p>
            <a:r>
              <a:rPr lang="en-US" dirty="0" smtClean="0"/>
              <a:t>CLO 4. Find different data visualization techniques and tools </a:t>
            </a:r>
          </a:p>
          <a:p>
            <a:r>
              <a:rPr lang="en-US" dirty="0" smtClean="0"/>
              <a:t>CLO 5. Design and map element of visualization well to perceive information </a:t>
            </a:r>
            <a:endParaRPr lang="en-IN" dirty="0"/>
          </a:p>
        </p:txBody>
      </p:sp>
    </p:spTree>
    <p:extLst>
      <p:ext uri="{BB962C8B-B14F-4D97-AF65-F5344CB8AC3E}">
        <p14:creationId xmlns:p14="http://schemas.microsoft.com/office/powerpoint/2010/main" val="654505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89" y="335902"/>
            <a:ext cx="11868540" cy="698565"/>
          </a:xfrm>
          <a:solidFill>
            <a:schemeClr val="accent2">
              <a:lumMod val="20000"/>
              <a:lumOff val="80000"/>
            </a:schemeClr>
          </a:solidFill>
        </p:spPr>
        <p:txBody>
          <a:bodyPr/>
          <a:lstStyle/>
          <a:p>
            <a:r>
              <a:rPr lang="en-US" b="1" dirty="0" smtClean="0"/>
              <a:t>Syllabus</a:t>
            </a:r>
            <a:endParaRPr lang="en-IN" b="1" dirty="0"/>
          </a:p>
        </p:txBody>
      </p:sp>
      <p:sp>
        <p:nvSpPr>
          <p:cNvPr id="3" name="Content Placeholder 2"/>
          <p:cNvSpPr>
            <a:spLocks noGrp="1"/>
          </p:cNvSpPr>
          <p:nvPr>
            <p:ph idx="1"/>
          </p:nvPr>
        </p:nvSpPr>
        <p:spPr>
          <a:xfrm>
            <a:off x="149289" y="1922105"/>
            <a:ext cx="10366311" cy="3041781"/>
          </a:xfrm>
        </p:spPr>
        <p:txBody>
          <a:bodyPr>
            <a:normAutofit/>
          </a:bodyPr>
          <a:lstStyle/>
          <a:p>
            <a:r>
              <a:rPr lang="en-US" b="1" dirty="0" smtClean="0"/>
              <a:t>Module1</a:t>
            </a:r>
            <a:r>
              <a:rPr lang="en-US" dirty="0" smtClean="0"/>
              <a:t>: </a:t>
            </a:r>
            <a:r>
              <a:rPr lang="en-US" b="1" dirty="0" smtClean="0"/>
              <a:t>Introduction to Data Science </a:t>
            </a:r>
          </a:p>
          <a:p>
            <a:r>
              <a:rPr lang="en-US" b="1" dirty="0" smtClean="0"/>
              <a:t>Module2:Exploratory Data Analysis and the Data Science Process</a:t>
            </a:r>
            <a:endParaRPr lang="en-US" dirty="0" smtClean="0"/>
          </a:p>
          <a:p>
            <a:r>
              <a:rPr lang="en-US" b="1" dirty="0" smtClean="0"/>
              <a:t>Module3:Feature Generation and Feature Selection Extracting Meaning from </a:t>
            </a:r>
            <a:r>
              <a:rPr lang="en-US" b="1" dirty="0"/>
              <a:t>Data </a:t>
            </a:r>
            <a:endParaRPr lang="en-US" b="1" dirty="0" smtClean="0"/>
          </a:p>
          <a:p>
            <a:r>
              <a:rPr lang="en-US" b="1" dirty="0" smtClean="0"/>
              <a:t>Module4</a:t>
            </a:r>
            <a:r>
              <a:rPr lang="en-US" b="1" dirty="0"/>
              <a:t>: </a:t>
            </a:r>
            <a:r>
              <a:rPr lang="en-IN" b="1" dirty="0"/>
              <a:t>Data Visualization and Data Exploration </a:t>
            </a:r>
            <a:endParaRPr lang="en-IN" b="1" dirty="0" smtClean="0"/>
          </a:p>
          <a:p>
            <a:r>
              <a:rPr lang="en-US" b="1" dirty="0" smtClean="0"/>
              <a:t>Module5</a:t>
            </a:r>
            <a:r>
              <a:rPr lang="en-US" b="1" dirty="0"/>
              <a:t>: </a:t>
            </a:r>
            <a:r>
              <a:rPr lang="en-IN" b="1" dirty="0"/>
              <a:t>A Deep Dive into </a:t>
            </a:r>
            <a:r>
              <a:rPr lang="en-IN" b="1" dirty="0" err="1"/>
              <a:t>Matplotlib</a:t>
            </a:r>
            <a:r>
              <a:rPr lang="en-IN" b="1" dirty="0"/>
              <a:t> Introduction</a:t>
            </a:r>
            <a:endParaRPr lang="en-IN" b="1" dirty="0" smtClean="0"/>
          </a:p>
          <a:p>
            <a:endParaRPr lang="en-US" b="1" dirty="0" smtClean="0"/>
          </a:p>
          <a:p>
            <a:endParaRPr lang="en-US" dirty="0" smtClean="0"/>
          </a:p>
          <a:p>
            <a:pPr marL="0" indent="0">
              <a:buNone/>
            </a:pPr>
            <a:endParaRPr lang="en-IN" dirty="0"/>
          </a:p>
        </p:txBody>
      </p:sp>
    </p:spTree>
    <p:extLst>
      <p:ext uri="{BB962C8B-B14F-4D97-AF65-F5344CB8AC3E}">
        <p14:creationId xmlns:p14="http://schemas.microsoft.com/office/powerpoint/2010/main" val="2596379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083143" cy="698565"/>
          </a:xfrm>
          <a:solidFill>
            <a:schemeClr val="accent2">
              <a:lumMod val="20000"/>
              <a:lumOff val="80000"/>
            </a:schemeClr>
          </a:solidFill>
        </p:spPr>
        <p:txBody>
          <a:bodyPr/>
          <a:lstStyle/>
          <a:p>
            <a:r>
              <a:rPr lang="en-US" b="1" dirty="0" smtClean="0"/>
              <a:t>Syllabus</a:t>
            </a:r>
            <a:endParaRPr lang="en-IN" b="1" dirty="0"/>
          </a:p>
        </p:txBody>
      </p:sp>
      <p:sp>
        <p:nvSpPr>
          <p:cNvPr id="3" name="Content Placeholder 2"/>
          <p:cNvSpPr>
            <a:spLocks noGrp="1"/>
          </p:cNvSpPr>
          <p:nvPr>
            <p:ph idx="1"/>
          </p:nvPr>
        </p:nvSpPr>
        <p:spPr>
          <a:xfrm>
            <a:off x="149289" y="698565"/>
            <a:ext cx="11840547" cy="5991484"/>
          </a:xfrm>
        </p:spPr>
        <p:txBody>
          <a:bodyPr>
            <a:normAutofit fontScale="92500" lnSpcReduction="20000"/>
          </a:bodyPr>
          <a:lstStyle/>
          <a:p>
            <a:r>
              <a:rPr lang="en-US" b="1" dirty="0" smtClean="0"/>
              <a:t>Module1</a:t>
            </a:r>
            <a:r>
              <a:rPr lang="en-US" dirty="0" smtClean="0"/>
              <a:t>: </a:t>
            </a:r>
            <a:r>
              <a:rPr lang="en-US" b="1" dirty="0" smtClean="0"/>
              <a:t>Introduction to Data Science Introduction</a:t>
            </a:r>
            <a:r>
              <a:rPr lang="en-US" dirty="0" smtClean="0"/>
              <a:t>: What is Data Science? Big Data and Data Science hype – and getting past the hype, Why now? – Datafication, Current landscape of perspectives, Skill sets. Needed Statistical Inference: Populations and samples, Statistical modelling, probability distributions, fitting a model. </a:t>
            </a:r>
          </a:p>
          <a:p>
            <a:pPr marL="0" indent="0">
              <a:buNone/>
            </a:pPr>
            <a:endParaRPr lang="en-US" dirty="0" smtClean="0"/>
          </a:p>
          <a:p>
            <a:r>
              <a:rPr lang="en-US" b="1" dirty="0" smtClean="0"/>
              <a:t>Module2:Exploratory Data Analysis and the Data Science Process</a:t>
            </a:r>
            <a:r>
              <a:rPr lang="en-US" dirty="0" smtClean="0"/>
              <a:t>:  Basic tools (plots, graphs and summary statistics) of EDA, Philosophy of EDA, The Data Science Process, Case Study: Real Direct (online real estate firm). Three Basic Machine Learning Algorithms: Linear Regression, k-Nearest </a:t>
            </a:r>
            <a:r>
              <a:rPr lang="en-US" dirty="0" err="1" smtClean="0"/>
              <a:t>Neighbours</a:t>
            </a:r>
            <a:r>
              <a:rPr lang="en-US" dirty="0" smtClean="0"/>
              <a:t> (k- NN), k-means. </a:t>
            </a:r>
          </a:p>
          <a:p>
            <a:pPr marL="0" indent="0">
              <a:buNone/>
            </a:pPr>
            <a:endParaRPr lang="en-US" dirty="0" smtClean="0"/>
          </a:p>
          <a:p>
            <a:r>
              <a:rPr lang="en-US" b="1" dirty="0" smtClean="0"/>
              <a:t>Module3:Feature Generation and Feature Selection Extracting Meaning from Data</a:t>
            </a:r>
            <a:r>
              <a:rPr lang="en-US" dirty="0" smtClean="0"/>
              <a:t>: Motivating application: user (customer) retention. Feature Generation (brainstorming, role of domain expertise, and place for imagination), Feature Selection algorithms. Filters; Wrappers; Decision Trees; Random Forests. Recommendation Systems: Building a User-Facing Data Product, Algorithmic ingredients of a Recommendation Engine, Dimensionality Reduction, Singular Value Decomposition, Principal Component Analysis, Exercise: build your own recommendation system. </a:t>
            </a:r>
          </a:p>
          <a:p>
            <a:pPr marL="0" indent="0">
              <a:buNone/>
            </a:pPr>
            <a:endParaRPr lang="en-US" dirty="0" smtClean="0"/>
          </a:p>
          <a:p>
            <a:pPr marL="0" indent="0">
              <a:buNone/>
            </a:pPr>
            <a:endParaRPr lang="en-IN" dirty="0"/>
          </a:p>
        </p:txBody>
      </p:sp>
    </p:spTree>
    <p:extLst>
      <p:ext uri="{BB962C8B-B14F-4D97-AF65-F5344CB8AC3E}">
        <p14:creationId xmlns:p14="http://schemas.microsoft.com/office/powerpoint/2010/main" val="581166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9836" cy="698565"/>
          </a:xfrm>
          <a:solidFill>
            <a:schemeClr val="accent2">
              <a:lumMod val="20000"/>
              <a:lumOff val="80000"/>
            </a:schemeClr>
          </a:solidFill>
        </p:spPr>
        <p:txBody>
          <a:bodyPr/>
          <a:lstStyle/>
          <a:p>
            <a:r>
              <a:rPr lang="en-US" dirty="0" smtClean="0"/>
              <a:t>Syllabus</a:t>
            </a:r>
            <a:endParaRPr lang="en-IN" dirty="0"/>
          </a:p>
        </p:txBody>
      </p:sp>
      <p:sp>
        <p:nvSpPr>
          <p:cNvPr id="3" name="Content Placeholder 2"/>
          <p:cNvSpPr>
            <a:spLocks noGrp="1"/>
          </p:cNvSpPr>
          <p:nvPr>
            <p:ph idx="1"/>
          </p:nvPr>
        </p:nvSpPr>
        <p:spPr>
          <a:xfrm>
            <a:off x="149289" y="698565"/>
            <a:ext cx="11840547" cy="5478398"/>
          </a:xfrm>
        </p:spPr>
        <p:txBody>
          <a:bodyPr>
            <a:normAutofit fontScale="92500"/>
          </a:bodyPr>
          <a:lstStyle/>
          <a:p>
            <a:r>
              <a:rPr lang="en-US" b="1" dirty="0" smtClean="0"/>
              <a:t>Module4: </a:t>
            </a:r>
            <a:r>
              <a:rPr lang="en-IN" b="1" dirty="0" smtClean="0"/>
              <a:t>Data Visualization and Data Exploration Introduction</a:t>
            </a:r>
            <a:r>
              <a:rPr lang="en-IN" dirty="0" smtClean="0"/>
              <a:t>: Data Visualization, Importance of Data Visualization, Data Wrangling, Tools and Libraries for Visualization Comparison Plots: Line Chart, Bar Chart and Radar Chart; Relation Plots: Scatter Plot, Bubble Plot , </a:t>
            </a:r>
            <a:r>
              <a:rPr lang="en-IN" dirty="0" err="1" smtClean="0"/>
              <a:t>Correlogram</a:t>
            </a:r>
            <a:r>
              <a:rPr lang="en-IN" dirty="0" smtClean="0"/>
              <a:t> and </a:t>
            </a:r>
            <a:r>
              <a:rPr lang="en-IN" dirty="0" err="1" smtClean="0"/>
              <a:t>Heatmap</a:t>
            </a:r>
            <a:r>
              <a:rPr lang="en-IN" dirty="0" smtClean="0"/>
              <a:t>; Composition Plots: Pie Chart, Stacked Bar Chart, Stacked Area Chart, Venn Diagram; Distribution Plots: Histogram, Density Plot, Box Plot, Violin Plot; Geo Plots: Dot Map, Choropleth Map, Connection Map; What Makes a Good Visualization? </a:t>
            </a:r>
            <a:endParaRPr lang="en-US" dirty="0" smtClean="0"/>
          </a:p>
          <a:p>
            <a:r>
              <a:rPr lang="en-US" b="1" dirty="0" smtClean="0"/>
              <a:t>Module5: </a:t>
            </a:r>
            <a:r>
              <a:rPr lang="en-IN" b="1" dirty="0" smtClean="0"/>
              <a:t>A Deep Dive into </a:t>
            </a:r>
            <a:r>
              <a:rPr lang="en-IN" b="1" dirty="0" err="1" smtClean="0"/>
              <a:t>Matplotlib</a:t>
            </a:r>
            <a:r>
              <a:rPr lang="en-IN" b="1" dirty="0" smtClean="0"/>
              <a:t> Introduction</a:t>
            </a:r>
            <a:r>
              <a:rPr lang="en-IN" dirty="0" smtClean="0"/>
              <a:t>, Overview of Plots in </a:t>
            </a:r>
            <a:r>
              <a:rPr lang="en-IN" dirty="0" err="1" smtClean="0"/>
              <a:t>Matplotlib</a:t>
            </a:r>
            <a:r>
              <a:rPr lang="en-IN" dirty="0" smtClean="0"/>
              <a:t>, </a:t>
            </a:r>
            <a:r>
              <a:rPr lang="en-IN" dirty="0" err="1" smtClean="0"/>
              <a:t>Pyplot</a:t>
            </a:r>
            <a:r>
              <a:rPr lang="en-IN" dirty="0" smtClean="0"/>
              <a:t> Basics: Creating Figures, Closing Figures, Format Strings, Plotting, Plotting Using pandas </a:t>
            </a:r>
            <a:r>
              <a:rPr lang="en-IN" dirty="0" err="1" smtClean="0"/>
              <a:t>DataFrames</a:t>
            </a:r>
            <a:r>
              <a:rPr lang="en-IN" dirty="0" smtClean="0"/>
              <a:t>, Displaying Figures, Saving Figures; Basic Text and Legend Functions: Labels, Titles, Text, Annotations, Legends; Basic </a:t>
            </a:r>
            <a:r>
              <a:rPr lang="en-IN" dirty="0" err="1" smtClean="0"/>
              <a:t>Plots:Bar</a:t>
            </a:r>
            <a:r>
              <a:rPr lang="en-IN" dirty="0" smtClean="0"/>
              <a:t> Chart, Pie Chart, Stacked Bar Chart, Stacked Area Chart, Histogram, Box Plot, Scatter Plot, Bubble Plot; Layouts: Subplots, Tight Layout, Radar Charts, </a:t>
            </a:r>
            <a:r>
              <a:rPr lang="en-IN" dirty="0" err="1" smtClean="0"/>
              <a:t>GridSpec</a:t>
            </a:r>
            <a:r>
              <a:rPr lang="en-IN" dirty="0" smtClean="0"/>
              <a:t>; Images: Basic Image Operations, Writing Mathematical Expressions</a:t>
            </a:r>
            <a:endParaRPr lang="en-US" dirty="0" smtClean="0"/>
          </a:p>
          <a:p>
            <a:pPr marL="0" indent="0">
              <a:buNone/>
            </a:pPr>
            <a:endParaRPr lang="en-US" dirty="0" smtClean="0"/>
          </a:p>
          <a:p>
            <a:pPr marL="0" indent="0">
              <a:buNone/>
            </a:pPr>
            <a:endParaRPr lang="en-IN" dirty="0"/>
          </a:p>
        </p:txBody>
      </p:sp>
    </p:spTree>
    <p:extLst>
      <p:ext uri="{BB962C8B-B14F-4D97-AF65-F5344CB8AC3E}">
        <p14:creationId xmlns:p14="http://schemas.microsoft.com/office/powerpoint/2010/main" val="6404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Course Outcomes </a:t>
            </a:r>
            <a:endParaRPr lang="en-IN" b="1" dirty="0"/>
          </a:p>
        </p:txBody>
      </p:sp>
      <p:sp>
        <p:nvSpPr>
          <p:cNvPr id="3" name="Content Placeholder 2"/>
          <p:cNvSpPr>
            <a:spLocks noGrp="1"/>
          </p:cNvSpPr>
          <p:nvPr>
            <p:ph idx="1"/>
          </p:nvPr>
        </p:nvSpPr>
        <p:spPr>
          <a:xfrm>
            <a:off x="838199" y="1825625"/>
            <a:ext cx="11058331" cy="4351338"/>
          </a:xfrm>
        </p:spPr>
        <p:txBody>
          <a:bodyPr/>
          <a:lstStyle/>
          <a:p>
            <a:pPr marL="0" indent="0">
              <a:buNone/>
            </a:pPr>
            <a:r>
              <a:rPr lang="en-US" dirty="0" smtClean="0"/>
              <a:t>At the end of the course the student will be able to: </a:t>
            </a:r>
          </a:p>
          <a:p>
            <a:r>
              <a:rPr lang="en-US" b="1" dirty="0" smtClean="0"/>
              <a:t>CO 1</a:t>
            </a:r>
            <a:r>
              <a:rPr lang="en-US" dirty="0" smtClean="0"/>
              <a:t>. Understand the data in different forms </a:t>
            </a:r>
          </a:p>
          <a:p>
            <a:r>
              <a:rPr lang="en-US" b="1" dirty="0" smtClean="0"/>
              <a:t>CO 2</a:t>
            </a:r>
            <a:r>
              <a:rPr lang="en-US" dirty="0" smtClean="0"/>
              <a:t>. Apply different techniques to Explore Data Analysis and the Data Science Process </a:t>
            </a:r>
          </a:p>
          <a:p>
            <a:r>
              <a:rPr lang="en-US" b="1" dirty="0" smtClean="0"/>
              <a:t>CO 3</a:t>
            </a:r>
            <a:r>
              <a:rPr lang="en-US" dirty="0" smtClean="0"/>
              <a:t>. Analyze feature selection algorithms &amp; design a recommender system. </a:t>
            </a:r>
          </a:p>
          <a:p>
            <a:r>
              <a:rPr lang="en-US" b="1" dirty="0" smtClean="0"/>
              <a:t>CO 4</a:t>
            </a:r>
            <a:r>
              <a:rPr lang="en-US" dirty="0" smtClean="0"/>
              <a:t>. Evaluate data visualization tools and libraries and plot graphs. </a:t>
            </a:r>
          </a:p>
          <a:p>
            <a:r>
              <a:rPr lang="en-US" b="1" dirty="0" smtClean="0"/>
              <a:t>CO 5</a:t>
            </a:r>
            <a:r>
              <a:rPr lang="en-US" dirty="0" smtClean="0"/>
              <a:t>. Develop different charts and include mathematical expressions.</a:t>
            </a:r>
            <a:endParaRPr lang="en-IN" dirty="0"/>
          </a:p>
        </p:txBody>
      </p:sp>
    </p:spTree>
    <p:extLst>
      <p:ext uri="{BB962C8B-B14F-4D97-AF65-F5344CB8AC3E}">
        <p14:creationId xmlns:p14="http://schemas.microsoft.com/office/powerpoint/2010/main" val="2408345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Assessment Details (both CIE and SEE) </a:t>
            </a:r>
            <a:endParaRPr lang="en-IN" b="1" dirty="0"/>
          </a:p>
        </p:txBody>
      </p:sp>
      <p:sp>
        <p:nvSpPr>
          <p:cNvPr id="3" name="Content Placeholder 2"/>
          <p:cNvSpPr>
            <a:spLocks noGrp="1"/>
          </p:cNvSpPr>
          <p:nvPr>
            <p:ph idx="1"/>
          </p:nvPr>
        </p:nvSpPr>
        <p:spPr>
          <a:xfrm>
            <a:off x="289249" y="1567544"/>
            <a:ext cx="11616612" cy="5010538"/>
          </a:xfrm>
        </p:spPr>
        <p:txBody>
          <a:bodyPr>
            <a:normAutofit/>
          </a:bodyPr>
          <a:lstStyle/>
          <a:p>
            <a:r>
              <a:rPr lang="en-US" dirty="0" smtClean="0"/>
              <a:t>The weightage of Continuous Internal Evaluation (CIE) is 50% and for Semester End Exam (SEE) is 50%. </a:t>
            </a:r>
          </a:p>
          <a:p>
            <a:r>
              <a:rPr lang="en-US" dirty="0" smtClean="0"/>
              <a:t>The minimum passing mark for the CIE is 40% of the maximum marks (20 marks). </a:t>
            </a:r>
          </a:p>
          <a:p>
            <a:r>
              <a:rPr lang="en-US" dirty="0" smtClean="0"/>
              <a:t>The minimum passing mark is 35% (18 Marks out of 50) in the semester-end examination (SEE), and a </a:t>
            </a:r>
          </a:p>
          <a:p>
            <a:r>
              <a:rPr lang="en-US" dirty="0" smtClean="0"/>
              <a:t>Minimum of 40% (40 marks out of 100) in the sum total of the CIE (Continuous Internal Evaluation) and SEE (Semester End Examination) taken together .</a:t>
            </a:r>
          </a:p>
        </p:txBody>
      </p:sp>
    </p:spTree>
    <p:extLst>
      <p:ext uri="{BB962C8B-B14F-4D97-AF65-F5344CB8AC3E}">
        <p14:creationId xmlns:p14="http://schemas.microsoft.com/office/powerpoint/2010/main" val="2261964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19" y="141191"/>
            <a:ext cx="11663265" cy="1325563"/>
          </a:xfrm>
          <a:solidFill>
            <a:schemeClr val="accent2">
              <a:lumMod val="20000"/>
              <a:lumOff val="80000"/>
            </a:schemeClr>
          </a:solidFill>
        </p:spPr>
        <p:txBody>
          <a:bodyPr/>
          <a:lstStyle/>
          <a:p>
            <a:r>
              <a:rPr lang="en-IN" b="1" dirty="0" smtClean="0"/>
              <a:t>Continuous Internal Evaluation:</a:t>
            </a:r>
            <a:endParaRPr lang="en-IN" b="1" dirty="0"/>
          </a:p>
        </p:txBody>
      </p:sp>
      <p:sp>
        <p:nvSpPr>
          <p:cNvPr id="3" name="Content Placeholder 2"/>
          <p:cNvSpPr>
            <a:spLocks noGrp="1"/>
          </p:cNvSpPr>
          <p:nvPr>
            <p:ph idx="1"/>
          </p:nvPr>
        </p:nvSpPr>
        <p:spPr>
          <a:xfrm>
            <a:off x="279919" y="1592358"/>
            <a:ext cx="11467321" cy="4752457"/>
          </a:xfrm>
        </p:spPr>
        <p:txBody>
          <a:bodyPr>
            <a:normAutofit lnSpcReduction="10000"/>
          </a:bodyPr>
          <a:lstStyle/>
          <a:p>
            <a:r>
              <a:rPr lang="en-US" b="1" dirty="0" smtClean="0"/>
              <a:t>Three Unit Tests each of 20 Marks (duration 01 hour)</a:t>
            </a:r>
          </a:p>
          <a:p>
            <a:pPr lvl="1"/>
            <a:r>
              <a:rPr lang="en-US" dirty="0" smtClean="0"/>
              <a:t>1. First test at the end of 5th week of the semester </a:t>
            </a:r>
          </a:p>
          <a:p>
            <a:pPr lvl="1"/>
            <a:r>
              <a:rPr lang="en-US" dirty="0" smtClean="0"/>
              <a:t>2. Second test at the end of the 10th week of the semester </a:t>
            </a:r>
          </a:p>
          <a:p>
            <a:pPr lvl="1"/>
            <a:r>
              <a:rPr lang="en-US" dirty="0" smtClean="0"/>
              <a:t>3. Third test at the end of the 15th week of the semester</a:t>
            </a:r>
          </a:p>
          <a:p>
            <a:r>
              <a:rPr lang="en-US" b="1" dirty="0" smtClean="0"/>
              <a:t>Two assignments each of 10 Marks </a:t>
            </a:r>
          </a:p>
          <a:p>
            <a:pPr lvl="1"/>
            <a:r>
              <a:rPr lang="en-US" dirty="0" smtClean="0"/>
              <a:t>4. First assignment at the end of 4th week of the semester </a:t>
            </a:r>
          </a:p>
          <a:p>
            <a:pPr lvl="1"/>
            <a:r>
              <a:rPr lang="en-US" dirty="0" smtClean="0"/>
              <a:t>5. Second assignment at the end of 9th week of the semester </a:t>
            </a:r>
          </a:p>
          <a:p>
            <a:r>
              <a:rPr lang="en-US" dirty="0" smtClean="0"/>
              <a:t>6. At the end of the 13th week of the semester </a:t>
            </a:r>
            <a:r>
              <a:rPr lang="en-US" b="1" dirty="0" smtClean="0"/>
              <a:t>Group discussion/Seminar/quiz </a:t>
            </a:r>
            <a:r>
              <a:rPr lang="en-US" dirty="0" smtClean="0"/>
              <a:t>any one of three suitably planned to attain the COs and POs for 20 Marks (duration 01 hours) </a:t>
            </a:r>
          </a:p>
          <a:p>
            <a:r>
              <a:rPr lang="en-US" dirty="0" smtClean="0"/>
              <a:t>The sum of three tests, two assignments, and quiz/seminar/group discussion will be out of 100 marks and will be scaled down to 50 marks</a:t>
            </a:r>
            <a:endParaRPr lang="en-IN" dirty="0"/>
          </a:p>
        </p:txBody>
      </p:sp>
    </p:spTree>
    <p:extLst>
      <p:ext uri="{BB962C8B-B14F-4D97-AF65-F5344CB8AC3E}">
        <p14:creationId xmlns:p14="http://schemas.microsoft.com/office/powerpoint/2010/main" val="713710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Semester End Examination</a:t>
            </a:r>
            <a:r>
              <a:rPr lang="en-IN" dirty="0" smtClean="0"/>
              <a:t>: </a:t>
            </a:r>
            <a:endParaRPr lang="en-IN" dirty="0"/>
          </a:p>
        </p:txBody>
      </p:sp>
      <p:sp>
        <p:nvSpPr>
          <p:cNvPr id="3" name="Content Placeholder 2"/>
          <p:cNvSpPr>
            <a:spLocks noGrp="1"/>
          </p:cNvSpPr>
          <p:nvPr>
            <p:ph idx="1"/>
          </p:nvPr>
        </p:nvSpPr>
        <p:spPr/>
        <p:txBody>
          <a:bodyPr/>
          <a:lstStyle/>
          <a:p>
            <a:r>
              <a:rPr lang="en-US" dirty="0" smtClean="0"/>
              <a:t>Theory SEE will be conducted by University as per the scheduled timetable, with common question papers for the subject (duration 03 hours) Max Marks: 100 </a:t>
            </a:r>
          </a:p>
          <a:p>
            <a:pPr lvl="1"/>
            <a:r>
              <a:rPr lang="en-US" dirty="0" smtClean="0"/>
              <a:t>1. The question paper will have ten questions. Each question is set for 20 marks. Marks scored shall be proportionally reduced to 50 marks </a:t>
            </a:r>
          </a:p>
          <a:p>
            <a:pPr lvl="1"/>
            <a:r>
              <a:rPr lang="en-US" dirty="0" smtClean="0"/>
              <a:t>2. There will be 2 questions from each module. Each of the two questions under a module (with a maximum of 3 sub-questions), should have a mix of topics under that module. </a:t>
            </a:r>
            <a:endParaRPr lang="en-IN" dirty="0" smtClean="0"/>
          </a:p>
          <a:p>
            <a:pPr lvl="1"/>
            <a:endParaRPr lang="en-US" dirty="0"/>
          </a:p>
          <a:p>
            <a:pPr marL="457200" lvl="1" indent="0">
              <a:buNone/>
            </a:pPr>
            <a:r>
              <a:rPr lang="en-US" dirty="0" smtClean="0"/>
              <a:t>The students have to answer 5 full questions, selecting one full question from each module.</a:t>
            </a:r>
          </a:p>
        </p:txBody>
      </p:sp>
    </p:spTree>
    <p:extLst>
      <p:ext uri="{BB962C8B-B14F-4D97-AF65-F5344CB8AC3E}">
        <p14:creationId xmlns:p14="http://schemas.microsoft.com/office/powerpoint/2010/main" val="601762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Textbooks</a:t>
            </a:r>
            <a:endParaRPr lang="en-IN" b="1" dirty="0"/>
          </a:p>
        </p:txBody>
      </p:sp>
      <p:sp>
        <p:nvSpPr>
          <p:cNvPr id="3" name="Content Placeholder 2"/>
          <p:cNvSpPr>
            <a:spLocks noGrp="1"/>
          </p:cNvSpPr>
          <p:nvPr>
            <p:ph idx="1"/>
          </p:nvPr>
        </p:nvSpPr>
        <p:spPr>
          <a:xfrm>
            <a:off x="838200" y="1825625"/>
            <a:ext cx="10515600" cy="1038873"/>
          </a:xfrm>
        </p:spPr>
        <p:txBody>
          <a:bodyPr/>
          <a:lstStyle/>
          <a:p>
            <a:r>
              <a:rPr lang="en-IN" dirty="0" smtClean="0"/>
              <a:t>1. Doing Data Science, Cathy O’Neil and Rachel </a:t>
            </a:r>
            <a:r>
              <a:rPr lang="en-IN" dirty="0" err="1" smtClean="0"/>
              <a:t>Schutt</a:t>
            </a:r>
            <a:r>
              <a:rPr lang="en-IN" dirty="0" smtClean="0"/>
              <a:t>, O'Reilly Media, Publisher, 2013 </a:t>
            </a:r>
          </a:p>
        </p:txBody>
      </p:sp>
      <p:pic>
        <p:nvPicPr>
          <p:cNvPr id="4" name="Picture 3"/>
          <p:cNvPicPr>
            <a:picLocks noChangeAspect="1"/>
          </p:cNvPicPr>
          <p:nvPr/>
        </p:nvPicPr>
        <p:blipFill>
          <a:blip r:embed="rId2"/>
          <a:stretch>
            <a:fillRect/>
          </a:stretch>
        </p:blipFill>
        <p:spPr>
          <a:xfrm>
            <a:off x="291912" y="3750422"/>
            <a:ext cx="4532016" cy="2772162"/>
          </a:xfrm>
          <a:prstGeom prst="rect">
            <a:avLst/>
          </a:prstGeom>
        </p:spPr>
      </p:pic>
      <p:pic>
        <p:nvPicPr>
          <p:cNvPr id="6" name="Picture 5"/>
          <p:cNvPicPr>
            <a:picLocks noChangeAspect="1"/>
          </p:cNvPicPr>
          <p:nvPr/>
        </p:nvPicPr>
        <p:blipFill>
          <a:blip r:embed="rId3"/>
          <a:stretch>
            <a:fillRect/>
          </a:stretch>
        </p:blipFill>
        <p:spPr>
          <a:xfrm>
            <a:off x="8713238" y="3750422"/>
            <a:ext cx="2524707" cy="2524707"/>
          </a:xfrm>
          <a:prstGeom prst="rect">
            <a:avLst/>
          </a:prstGeom>
        </p:spPr>
      </p:pic>
      <p:pic>
        <p:nvPicPr>
          <p:cNvPr id="8" name="Picture 7"/>
          <p:cNvPicPr>
            <a:picLocks noChangeAspect="1"/>
          </p:cNvPicPr>
          <p:nvPr/>
        </p:nvPicPr>
        <p:blipFill>
          <a:blip r:embed="rId4"/>
          <a:stretch>
            <a:fillRect/>
          </a:stretch>
        </p:blipFill>
        <p:spPr>
          <a:xfrm>
            <a:off x="5474251" y="3620278"/>
            <a:ext cx="2512753" cy="2902305"/>
          </a:xfrm>
          <a:prstGeom prst="rect">
            <a:avLst/>
          </a:prstGeom>
        </p:spPr>
      </p:pic>
    </p:spTree>
    <p:extLst>
      <p:ext uri="{BB962C8B-B14F-4D97-AF65-F5344CB8AC3E}">
        <p14:creationId xmlns:p14="http://schemas.microsoft.com/office/powerpoint/2010/main" val="43030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Textbooks</a:t>
            </a:r>
            <a:endParaRPr lang="en-IN" b="1" dirty="0"/>
          </a:p>
        </p:txBody>
      </p:sp>
      <p:sp>
        <p:nvSpPr>
          <p:cNvPr id="3" name="Content Placeholder 2"/>
          <p:cNvSpPr>
            <a:spLocks noGrp="1"/>
          </p:cNvSpPr>
          <p:nvPr>
            <p:ph idx="1"/>
          </p:nvPr>
        </p:nvSpPr>
        <p:spPr>
          <a:xfrm>
            <a:off x="838200" y="1825625"/>
            <a:ext cx="10515600" cy="2233191"/>
          </a:xfrm>
        </p:spPr>
        <p:txBody>
          <a:bodyPr/>
          <a:lstStyle/>
          <a:p>
            <a:r>
              <a:rPr lang="en-IN" dirty="0" smtClean="0"/>
              <a:t>2. </a:t>
            </a:r>
            <a:r>
              <a:rPr lang="en-IN" b="1" dirty="0" smtClean="0"/>
              <a:t>Data Visualization workshop</a:t>
            </a:r>
            <a:r>
              <a:rPr lang="en-IN" dirty="0" smtClean="0"/>
              <a:t>, Tim </a:t>
            </a:r>
            <a:r>
              <a:rPr lang="en-IN" dirty="0" err="1" smtClean="0"/>
              <a:t>Grobmann</a:t>
            </a:r>
            <a:r>
              <a:rPr lang="en-IN" dirty="0" smtClean="0"/>
              <a:t> and Mario </a:t>
            </a:r>
            <a:r>
              <a:rPr lang="en-IN" dirty="0" err="1" smtClean="0"/>
              <a:t>Dobler</a:t>
            </a:r>
            <a:r>
              <a:rPr lang="en-IN" dirty="0" smtClean="0"/>
              <a:t>, </a:t>
            </a:r>
            <a:r>
              <a:rPr lang="en-IN" dirty="0" err="1" smtClean="0"/>
              <a:t>Packt</a:t>
            </a:r>
            <a:r>
              <a:rPr lang="en-IN" dirty="0" smtClean="0"/>
              <a:t> Publishing, ISBN 9781800568112</a:t>
            </a:r>
            <a:endParaRPr lang="en-IN" dirty="0"/>
          </a:p>
        </p:txBody>
      </p:sp>
      <p:pic>
        <p:nvPicPr>
          <p:cNvPr id="7" name="Picture 6"/>
          <p:cNvPicPr>
            <a:picLocks noChangeAspect="1"/>
          </p:cNvPicPr>
          <p:nvPr/>
        </p:nvPicPr>
        <p:blipFill>
          <a:blip r:embed="rId2"/>
          <a:stretch>
            <a:fillRect/>
          </a:stretch>
        </p:blipFill>
        <p:spPr>
          <a:xfrm>
            <a:off x="8628452" y="3735970"/>
            <a:ext cx="2922165" cy="2922165"/>
          </a:xfrm>
          <a:prstGeom prst="rect">
            <a:avLst/>
          </a:prstGeom>
        </p:spPr>
      </p:pic>
      <p:pic>
        <p:nvPicPr>
          <p:cNvPr id="2052" name="Picture 4" descr="Tim Großma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54" y="3815344"/>
            <a:ext cx="3704254" cy="28427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media-amazon.com/images/I/81mPQjLhLqL._CR0%2C0%2C0%2C130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7275" y="3453394"/>
            <a:ext cx="3438525" cy="3204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072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Reference: </a:t>
            </a:r>
            <a:endParaRPr lang="en-IN" b="1" dirty="0"/>
          </a:p>
        </p:txBody>
      </p:sp>
      <p:sp>
        <p:nvSpPr>
          <p:cNvPr id="3" name="Content Placeholder 2"/>
          <p:cNvSpPr>
            <a:spLocks noGrp="1"/>
          </p:cNvSpPr>
          <p:nvPr>
            <p:ph idx="1"/>
          </p:nvPr>
        </p:nvSpPr>
        <p:spPr/>
        <p:txBody>
          <a:bodyPr/>
          <a:lstStyle/>
          <a:p>
            <a:r>
              <a:rPr lang="en-IN" b="1" dirty="0" smtClean="0"/>
              <a:t>1</a:t>
            </a:r>
            <a:r>
              <a:rPr lang="en-IN" dirty="0" smtClean="0"/>
              <a:t>. Mining of Massive Datasets, </a:t>
            </a:r>
            <a:r>
              <a:rPr lang="en-IN" dirty="0" err="1" smtClean="0"/>
              <a:t>Anand</a:t>
            </a:r>
            <a:r>
              <a:rPr lang="en-IN" dirty="0" smtClean="0"/>
              <a:t> </a:t>
            </a:r>
            <a:r>
              <a:rPr lang="en-IN" dirty="0" err="1" smtClean="0"/>
              <a:t>Rajaraman</a:t>
            </a:r>
            <a:r>
              <a:rPr lang="en-IN" dirty="0" smtClean="0"/>
              <a:t> and Jeffrey D. Ullman, Cambridge University Press, 2010 </a:t>
            </a:r>
          </a:p>
          <a:p>
            <a:r>
              <a:rPr lang="en-IN" b="1" dirty="0" smtClean="0"/>
              <a:t>2</a:t>
            </a:r>
            <a:r>
              <a:rPr lang="en-IN" dirty="0" smtClean="0"/>
              <a:t>. Data Science from Scratch, Joel Grus, Shroff Publisher /O’Reilly Publisher Media </a:t>
            </a:r>
          </a:p>
          <a:p>
            <a:r>
              <a:rPr lang="en-IN" b="1" dirty="0" smtClean="0"/>
              <a:t>3.</a:t>
            </a:r>
            <a:r>
              <a:rPr lang="en-IN" dirty="0" smtClean="0"/>
              <a:t> A handbook for data driven design by Andy </a:t>
            </a:r>
            <a:r>
              <a:rPr lang="en-IN" dirty="0" err="1" smtClean="0"/>
              <a:t>krik</a:t>
            </a:r>
            <a:r>
              <a:rPr lang="en-IN" dirty="0" smtClean="0"/>
              <a:t> </a:t>
            </a:r>
            <a:endParaRPr lang="en-IN" dirty="0"/>
          </a:p>
        </p:txBody>
      </p:sp>
    </p:spTree>
    <p:extLst>
      <p:ext uri="{BB962C8B-B14F-4D97-AF65-F5344CB8AC3E}">
        <p14:creationId xmlns:p14="http://schemas.microsoft.com/office/powerpoint/2010/main" val="299859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Weblinks and Video Lectures (e-Resources): </a:t>
            </a:r>
            <a:endParaRPr lang="en-IN" b="1" dirty="0"/>
          </a:p>
        </p:txBody>
      </p:sp>
      <p:sp>
        <p:nvSpPr>
          <p:cNvPr id="3" name="Content Placeholder 2"/>
          <p:cNvSpPr>
            <a:spLocks noGrp="1"/>
          </p:cNvSpPr>
          <p:nvPr>
            <p:ph idx="1"/>
          </p:nvPr>
        </p:nvSpPr>
        <p:spPr/>
        <p:txBody>
          <a:bodyPr/>
          <a:lstStyle/>
          <a:p>
            <a:r>
              <a:rPr lang="en-IN" dirty="0" smtClean="0"/>
              <a:t>1. https://nptel.ac.in/courses/106/105/106105077/ </a:t>
            </a:r>
          </a:p>
          <a:p>
            <a:r>
              <a:rPr lang="en-IN" dirty="0" smtClean="0"/>
              <a:t>2. https://www.oreilly.com/library/view/doing-data-science/9781449363871/toc01.html </a:t>
            </a:r>
          </a:p>
          <a:p>
            <a:r>
              <a:rPr lang="en-IN" dirty="0" smtClean="0"/>
              <a:t>3. http://book.visualisingdata.com/ </a:t>
            </a:r>
          </a:p>
          <a:p>
            <a:r>
              <a:rPr lang="en-IN" dirty="0" smtClean="0"/>
              <a:t>4. https://matplotlib.org/ </a:t>
            </a:r>
          </a:p>
          <a:p>
            <a:r>
              <a:rPr lang="en-IN" dirty="0" smtClean="0"/>
              <a:t>5. https://docs.python.org/3/tutorial/ </a:t>
            </a:r>
          </a:p>
          <a:p>
            <a:r>
              <a:rPr lang="en-IN" dirty="0" smtClean="0"/>
              <a:t>6. https://www.tableau.com/</a:t>
            </a:r>
            <a:endParaRPr lang="en-IN" dirty="0"/>
          </a:p>
        </p:txBody>
      </p:sp>
    </p:spTree>
    <p:extLst>
      <p:ext uri="{BB962C8B-B14F-4D97-AF65-F5344CB8AC3E}">
        <p14:creationId xmlns:p14="http://schemas.microsoft.com/office/powerpoint/2010/main" val="3540013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Module1 : </a:t>
            </a:r>
            <a:r>
              <a:rPr lang="en-US" b="1" dirty="0"/>
              <a:t>Introduction to Data Science </a:t>
            </a:r>
            <a:r>
              <a:rPr lang="en-US" b="1" dirty="0" smtClean="0"/>
              <a:t>and Statistical Inference Needed</a:t>
            </a:r>
            <a:r>
              <a:rPr lang="en-US" dirty="0" smtClean="0"/>
              <a:t>: </a:t>
            </a:r>
            <a:endParaRPr lang="en-IN"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Introduction </a:t>
            </a:r>
            <a:r>
              <a:rPr lang="en-US" dirty="0" smtClean="0"/>
              <a:t>: What </a:t>
            </a:r>
            <a:r>
              <a:rPr lang="en-US" dirty="0"/>
              <a:t>is Data Science? </a:t>
            </a:r>
            <a:r>
              <a:rPr lang="en-US" dirty="0" smtClean="0"/>
              <a:t>Big </a:t>
            </a:r>
            <a:r>
              <a:rPr lang="en-US" dirty="0"/>
              <a:t>Data and Data Science hype – and getting past the hype, Why now? </a:t>
            </a:r>
            <a:r>
              <a:rPr lang="en-US" dirty="0" smtClean="0"/>
              <a:t>Datafication</a:t>
            </a:r>
            <a:r>
              <a:rPr lang="en-US" dirty="0"/>
              <a:t>, </a:t>
            </a:r>
            <a:r>
              <a:rPr lang="en-US" dirty="0" smtClean="0"/>
              <a:t>Current </a:t>
            </a:r>
            <a:r>
              <a:rPr lang="en-US" dirty="0"/>
              <a:t>landscape of perspectives, </a:t>
            </a:r>
            <a:r>
              <a:rPr lang="en-US" dirty="0" smtClean="0"/>
              <a:t>Skill </a:t>
            </a:r>
            <a:r>
              <a:rPr lang="en-US" dirty="0"/>
              <a:t>sets. </a:t>
            </a:r>
            <a:endParaRPr lang="en-US" dirty="0" smtClean="0"/>
          </a:p>
          <a:p>
            <a:pPr marL="514350" indent="-514350">
              <a:buFont typeface="+mj-lt"/>
              <a:buAutoNum type="arabicPeriod"/>
            </a:pPr>
            <a:r>
              <a:rPr lang="en-US" b="1" dirty="0" smtClean="0"/>
              <a:t>Needed </a:t>
            </a:r>
            <a:r>
              <a:rPr lang="en-US" b="1" dirty="0"/>
              <a:t>Statistical Inference</a:t>
            </a:r>
            <a:r>
              <a:rPr lang="en-US" dirty="0"/>
              <a:t>: Populations and samples, Statistical modelling, probability distributions, fitting a model. </a:t>
            </a:r>
          </a:p>
          <a:p>
            <a:endParaRPr lang="en-IN" dirty="0"/>
          </a:p>
        </p:txBody>
      </p:sp>
    </p:spTree>
    <p:extLst>
      <p:ext uri="{BB962C8B-B14F-4D97-AF65-F5344CB8AC3E}">
        <p14:creationId xmlns:p14="http://schemas.microsoft.com/office/powerpoint/2010/main" val="1687556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Background of Book</a:t>
            </a:r>
            <a:endParaRPr lang="en-IN" b="1" dirty="0"/>
          </a:p>
        </p:txBody>
      </p:sp>
      <p:sp>
        <p:nvSpPr>
          <p:cNvPr id="3" name="Content Placeholder 2"/>
          <p:cNvSpPr>
            <a:spLocks noGrp="1"/>
          </p:cNvSpPr>
          <p:nvPr>
            <p:ph idx="1"/>
          </p:nvPr>
        </p:nvSpPr>
        <p:spPr/>
        <p:txBody>
          <a:bodyPr/>
          <a:lstStyle/>
          <a:p>
            <a:r>
              <a:rPr lang="en-US" dirty="0"/>
              <a:t>Cathy and Rachel were unsure and puzzled about all the excitement around </a:t>
            </a:r>
            <a:r>
              <a:rPr lang="en-US" b="1" dirty="0"/>
              <a:t>data science and Big Data in the media</a:t>
            </a:r>
            <a:r>
              <a:rPr lang="en-US" dirty="0"/>
              <a:t>. </a:t>
            </a:r>
            <a:endParaRPr lang="en-US" dirty="0" smtClean="0"/>
          </a:p>
          <a:p>
            <a:r>
              <a:rPr lang="en-US" dirty="0" smtClean="0"/>
              <a:t>They </a:t>
            </a:r>
            <a:r>
              <a:rPr lang="en-US" dirty="0"/>
              <a:t>discussed their confusion over breakfast, wondering if this new trend might be important and match their skills. </a:t>
            </a:r>
            <a:endParaRPr lang="en-US" dirty="0" smtClean="0"/>
          </a:p>
          <a:p>
            <a:r>
              <a:rPr lang="en-US" dirty="0" smtClean="0"/>
              <a:t>Instead </a:t>
            </a:r>
            <a:r>
              <a:rPr lang="en-US" dirty="0"/>
              <a:t>of ignoring it, they decided to learn more. </a:t>
            </a:r>
            <a:endParaRPr lang="en-US" dirty="0" smtClean="0"/>
          </a:p>
          <a:p>
            <a:r>
              <a:rPr lang="en-US" dirty="0" smtClean="0"/>
              <a:t>Eventually</a:t>
            </a:r>
            <a:r>
              <a:rPr lang="en-US" dirty="0"/>
              <a:t>, </a:t>
            </a:r>
            <a:r>
              <a:rPr lang="en-US" b="1" dirty="0"/>
              <a:t>Rachel started </a:t>
            </a:r>
            <a:r>
              <a:rPr lang="en-US" dirty="0"/>
              <a:t>teaching a data science course at Columbia University, </a:t>
            </a:r>
            <a:r>
              <a:rPr lang="en-US" b="1" dirty="0"/>
              <a:t>Cathy wrote </a:t>
            </a:r>
            <a:r>
              <a:rPr lang="en-US" dirty="0"/>
              <a:t>about it on her blog, and now you're reading a book based on their experiences.</a:t>
            </a:r>
            <a:endParaRPr lang="en-IN" dirty="0"/>
          </a:p>
        </p:txBody>
      </p:sp>
    </p:spTree>
    <p:extLst>
      <p:ext uri="{BB962C8B-B14F-4D97-AF65-F5344CB8AC3E}">
        <p14:creationId xmlns:p14="http://schemas.microsoft.com/office/powerpoint/2010/main" val="2261207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Big Data and Data Science Hype</a:t>
            </a:r>
            <a:r>
              <a:rPr lang="en-US" dirty="0"/>
              <a:t>: </a:t>
            </a:r>
            <a:endParaRPr lang="en-IN" dirty="0"/>
          </a:p>
        </p:txBody>
      </p:sp>
      <p:sp>
        <p:nvSpPr>
          <p:cNvPr id="3" name="Content Placeholder 2"/>
          <p:cNvSpPr>
            <a:spLocks noGrp="1"/>
          </p:cNvSpPr>
          <p:nvPr>
            <p:ph idx="1"/>
          </p:nvPr>
        </p:nvSpPr>
        <p:spPr/>
        <p:txBody>
          <a:bodyPr/>
          <a:lstStyle/>
          <a:p>
            <a:pPr marL="0" indent="0">
              <a:buNone/>
            </a:pPr>
            <a:r>
              <a:rPr lang="en-US" dirty="0"/>
              <a:t>Here are five reasons why </a:t>
            </a:r>
            <a:r>
              <a:rPr lang="en-US" b="1" dirty="0"/>
              <a:t>Big Data </a:t>
            </a:r>
            <a:r>
              <a:rPr lang="en-US" dirty="0"/>
              <a:t>and </a:t>
            </a:r>
            <a:r>
              <a:rPr lang="en-US" b="1" dirty="0"/>
              <a:t>Data Science </a:t>
            </a:r>
            <a:r>
              <a:rPr lang="en-US" dirty="0"/>
              <a:t>have caused a lot of excitement:</a:t>
            </a:r>
            <a:endParaRPr lang="en-IN" dirty="0"/>
          </a:p>
          <a:p>
            <a:pPr marL="514350" indent="-514350">
              <a:buFont typeface="+mj-lt"/>
              <a:buAutoNum type="arabicPeriod"/>
            </a:pPr>
            <a:r>
              <a:rPr lang="en-US" b="1" dirty="0"/>
              <a:t>Confusing </a:t>
            </a:r>
            <a:r>
              <a:rPr lang="en-US" b="1" dirty="0" smtClean="0"/>
              <a:t>Terminology</a:t>
            </a:r>
          </a:p>
          <a:p>
            <a:pPr marL="514350" indent="-514350">
              <a:buFont typeface="+mj-lt"/>
              <a:buAutoNum type="arabicPeriod"/>
            </a:pPr>
            <a:r>
              <a:rPr lang="en-US" b="1" dirty="0"/>
              <a:t>Lack of Recognition for Previous </a:t>
            </a:r>
            <a:r>
              <a:rPr lang="en-US" b="1" dirty="0" smtClean="0"/>
              <a:t>Work</a:t>
            </a:r>
          </a:p>
          <a:p>
            <a:pPr marL="514350" indent="-514350">
              <a:buFont typeface="+mj-lt"/>
              <a:buAutoNum type="arabicPeriod"/>
            </a:pPr>
            <a:r>
              <a:rPr lang="en-US" b="1" dirty="0"/>
              <a:t>Exaggerated </a:t>
            </a:r>
            <a:r>
              <a:rPr lang="en-US" b="1" dirty="0" smtClean="0"/>
              <a:t>Hype</a:t>
            </a:r>
          </a:p>
          <a:p>
            <a:pPr marL="514350" indent="-514350">
              <a:buFont typeface="+mj-lt"/>
              <a:buAutoNum type="arabicPeriod"/>
            </a:pPr>
            <a:r>
              <a:rPr lang="en-US" b="1" dirty="0"/>
              <a:t>Confusion with </a:t>
            </a:r>
            <a:r>
              <a:rPr lang="en-US" b="1" dirty="0" smtClean="0"/>
              <a:t>Statistics</a:t>
            </a:r>
          </a:p>
          <a:p>
            <a:pPr marL="514350" indent="-514350">
              <a:buFont typeface="+mj-lt"/>
              <a:buAutoNum type="arabicPeriod"/>
            </a:pPr>
            <a:r>
              <a:rPr lang="en-US" b="1" dirty="0"/>
              <a:t>Debates about Science vs. Craft</a:t>
            </a:r>
            <a:endParaRPr lang="en-IN" dirty="0"/>
          </a:p>
        </p:txBody>
      </p:sp>
    </p:spTree>
    <p:extLst>
      <p:ext uri="{BB962C8B-B14F-4D97-AF65-F5344CB8AC3E}">
        <p14:creationId xmlns:p14="http://schemas.microsoft.com/office/powerpoint/2010/main" val="42220365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232" y="169184"/>
            <a:ext cx="11095654" cy="1062458"/>
          </a:xfrm>
          <a:solidFill>
            <a:schemeClr val="accent2">
              <a:lumMod val="20000"/>
              <a:lumOff val="80000"/>
            </a:schemeClr>
          </a:solidFill>
        </p:spPr>
        <p:txBody>
          <a:bodyPr/>
          <a:lstStyle/>
          <a:p>
            <a:r>
              <a:rPr lang="en-US" b="1" dirty="0"/>
              <a:t>Getting Past the </a:t>
            </a:r>
            <a:r>
              <a:rPr lang="en-US" b="1" dirty="0" smtClean="0"/>
              <a:t>Hype</a:t>
            </a:r>
            <a:endParaRPr lang="en-IN" dirty="0"/>
          </a:p>
        </p:txBody>
      </p:sp>
      <p:sp>
        <p:nvSpPr>
          <p:cNvPr id="3" name="Content Placeholder 2"/>
          <p:cNvSpPr>
            <a:spLocks noGrp="1"/>
          </p:cNvSpPr>
          <p:nvPr>
            <p:ph idx="1"/>
          </p:nvPr>
        </p:nvSpPr>
        <p:spPr>
          <a:xfrm>
            <a:off x="838200" y="1390261"/>
            <a:ext cx="10515600" cy="4786702"/>
          </a:xfrm>
        </p:spPr>
        <p:txBody>
          <a:bodyPr>
            <a:normAutofit lnSpcReduction="10000"/>
          </a:bodyPr>
          <a:lstStyle/>
          <a:p>
            <a:r>
              <a:rPr lang="en-IN" b="1" dirty="0"/>
              <a:t>Rachel</a:t>
            </a:r>
            <a:r>
              <a:rPr lang="en-IN" dirty="0"/>
              <a:t> studied statistics in school and then started working at Google. Initially didn't believe about data science hype, Rachel found her job at Google revealed its validity. </a:t>
            </a:r>
            <a:endParaRPr lang="en-IN" dirty="0" smtClean="0"/>
          </a:p>
          <a:p>
            <a:r>
              <a:rPr lang="en-IN" dirty="0" smtClean="0"/>
              <a:t>School </a:t>
            </a:r>
            <a:r>
              <a:rPr lang="en-IN" dirty="0"/>
              <a:t>laid a foundation, but c</a:t>
            </a:r>
            <a:r>
              <a:rPr lang="en-IN" b="1" dirty="0"/>
              <a:t>oding, data visualization, and domain knowledge were crucial</a:t>
            </a:r>
            <a:r>
              <a:rPr lang="en-IN" dirty="0"/>
              <a:t> for her role, highlighting a significant gap between academia and industry.</a:t>
            </a:r>
          </a:p>
          <a:p>
            <a:r>
              <a:rPr lang="en-IN" dirty="0"/>
              <a:t>This made her curious about a new field called </a:t>
            </a:r>
            <a:r>
              <a:rPr lang="en-IN" b="1" dirty="0"/>
              <a:t>data science</a:t>
            </a:r>
            <a:r>
              <a:rPr lang="en-IN" dirty="0"/>
              <a:t>. Data science combines </a:t>
            </a:r>
            <a:r>
              <a:rPr lang="en-IN" b="1" dirty="0"/>
              <a:t>statistics and computer science</a:t>
            </a:r>
            <a:r>
              <a:rPr lang="en-IN" dirty="0"/>
              <a:t> to solve real-world problems using data. </a:t>
            </a:r>
          </a:p>
          <a:p>
            <a:r>
              <a:rPr lang="en-IN" dirty="0"/>
              <a:t>Rachel investigated this field by talking to people at Google, start-ups, and universities. She even taught a course on data science to understand it better. </a:t>
            </a:r>
          </a:p>
          <a:p>
            <a:endParaRPr lang="en-IN" dirty="0"/>
          </a:p>
        </p:txBody>
      </p:sp>
    </p:spTree>
    <p:extLst>
      <p:ext uri="{BB962C8B-B14F-4D97-AF65-F5344CB8AC3E}">
        <p14:creationId xmlns:p14="http://schemas.microsoft.com/office/powerpoint/2010/main" val="15386887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Getting Past the </a:t>
            </a:r>
            <a:r>
              <a:rPr lang="en-US" b="1" dirty="0" smtClean="0"/>
              <a:t>Hype (Continued--)</a:t>
            </a:r>
            <a:endParaRPr lang="en-IN" dirty="0"/>
          </a:p>
        </p:txBody>
      </p:sp>
      <p:sp>
        <p:nvSpPr>
          <p:cNvPr id="3" name="Content Placeholder 2"/>
          <p:cNvSpPr>
            <a:spLocks noGrp="1"/>
          </p:cNvSpPr>
          <p:nvPr>
            <p:ph idx="1"/>
          </p:nvPr>
        </p:nvSpPr>
        <p:spPr>
          <a:xfrm>
            <a:off x="604935" y="2015412"/>
            <a:ext cx="10515600" cy="3844212"/>
          </a:xfrm>
        </p:spPr>
        <p:txBody>
          <a:bodyPr>
            <a:normAutofit/>
          </a:bodyPr>
          <a:lstStyle/>
          <a:p>
            <a:r>
              <a:rPr lang="en-IN" dirty="0"/>
              <a:t>From those meetings she started to form a clearer picture of the new thing that’s emerging. She ultimately decided to continue the investigation by giving a course at Columbia called “</a:t>
            </a:r>
            <a:r>
              <a:rPr lang="en-IN" b="1" dirty="0"/>
              <a:t>Introduction to Data Science</a:t>
            </a:r>
            <a:r>
              <a:rPr lang="en-IN" dirty="0"/>
              <a:t>,” which Cathy covered on her blog.</a:t>
            </a:r>
          </a:p>
          <a:p>
            <a:r>
              <a:rPr lang="en-IN" dirty="0"/>
              <a:t>The author believes data science is a real, new field that brings together different subjects and has a new way of working with data</a:t>
            </a:r>
          </a:p>
          <a:p>
            <a:r>
              <a:rPr lang="en-IN" dirty="0"/>
              <a:t>Now, </a:t>
            </a:r>
            <a:r>
              <a:rPr lang="en-IN" b="1" i="1" dirty="0"/>
              <a:t>Rachel and Cathy </a:t>
            </a:r>
            <a:r>
              <a:rPr lang="en-IN" dirty="0"/>
              <a:t>want to share their knowledge about data science with many more people through this book.</a:t>
            </a:r>
          </a:p>
          <a:p>
            <a:endParaRPr lang="en-IN" dirty="0"/>
          </a:p>
        </p:txBody>
      </p:sp>
    </p:spTree>
    <p:extLst>
      <p:ext uri="{BB962C8B-B14F-4D97-AF65-F5344CB8AC3E}">
        <p14:creationId xmlns:p14="http://schemas.microsoft.com/office/powerpoint/2010/main" val="12846666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2488"/>
            <a:ext cx="10515600" cy="1295724"/>
          </a:xfrm>
          <a:solidFill>
            <a:schemeClr val="accent2">
              <a:lumMod val="20000"/>
              <a:lumOff val="80000"/>
            </a:schemeClr>
          </a:solidFill>
        </p:spPr>
        <p:txBody>
          <a:bodyPr>
            <a:normAutofit/>
          </a:bodyPr>
          <a:lstStyle/>
          <a:p>
            <a:r>
              <a:rPr lang="en-US" dirty="0"/>
              <a:t>Why now the Data Science </a:t>
            </a:r>
            <a:r>
              <a:rPr lang="en-US" dirty="0" smtClean="0"/>
              <a:t>is Emerging?</a:t>
            </a:r>
            <a:endParaRPr lang="en-IN" dirty="0"/>
          </a:p>
        </p:txBody>
      </p:sp>
      <p:sp>
        <p:nvSpPr>
          <p:cNvPr id="3" name="Content Placeholder 2"/>
          <p:cNvSpPr>
            <a:spLocks noGrp="1"/>
          </p:cNvSpPr>
          <p:nvPr>
            <p:ph idx="1"/>
          </p:nvPr>
        </p:nvSpPr>
        <p:spPr/>
        <p:txBody>
          <a:bodyPr>
            <a:normAutofit fontScale="92500" lnSpcReduction="20000"/>
          </a:bodyPr>
          <a:lstStyle/>
          <a:p>
            <a:pPr marL="0" indent="0">
              <a:buNone/>
            </a:pPr>
            <a:r>
              <a:rPr lang="en-IN" dirty="0"/>
              <a:t>The two key factors that explains the significance of the current time period for the emergence of data science are:</a:t>
            </a:r>
            <a:endParaRPr lang="en-IN" sz="2400" dirty="0"/>
          </a:p>
          <a:p>
            <a:pPr marL="514350" lvl="0" indent="-514350">
              <a:buFont typeface="+mj-lt"/>
              <a:buAutoNum type="arabicPeriod"/>
            </a:pPr>
            <a:r>
              <a:rPr lang="en-IN" b="1" dirty="0"/>
              <a:t>Availability of massive amounts of data: </a:t>
            </a:r>
            <a:endParaRPr lang="en-IN" sz="2400" b="1" dirty="0"/>
          </a:p>
          <a:p>
            <a:pPr lvl="1"/>
            <a:r>
              <a:rPr lang="en-IN" dirty="0"/>
              <a:t>Our online activities like shopping, communicating, reading news, listening to music, searching for information, and expressing opinions are being tracked and generating a lot of data.</a:t>
            </a:r>
            <a:endParaRPr lang="en-IN" sz="2000" dirty="0"/>
          </a:p>
          <a:p>
            <a:pPr lvl="1"/>
            <a:r>
              <a:rPr lang="en-IN" dirty="0"/>
              <a:t>Additionally, there is increasing "datafication" of our offline behaviors as well, mirroring the online data collection.</a:t>
            </a:r>
            <a:endParaRPr lang="en-IN" sz="2000" dirty="0"/>
          </a:p>
          <a:p>
            <a:pPr lvl="1"/>
            <a:r>
              <a:rPr lang="en-IN" dirty="0"/>
              <a:t>Data is being collected across various sectors like finance, healthcare, pharmaceuticals, bioinformatics, social welfare, government, education, retail, and many others.</a:t>
            </a:r>
            <a:endParaRPr lang="en-IN" sz="2000" dirty="0"/>
          </a:p>
          <a:p>
            <a:pPr marL="514350" lvl="0" indent="-514350">
              <a:buFont typeface="+mj-lt"/>
              <a:buAutoNum type="arabicPeriod"/>
            </a:pPr>
            <a:r>
              <a:rPr lang="en-IN" b="1" dirty="0"/>
              <a:t>Abundance of inexpensive computing power: </a:t>
            </a:r>
            <a:endParaRPr lang="en-IN" sz="2400" b="1" dirty="0"/>
          </a:p>
          <a:p>
            <a:pPr lvl="1"/>
            <a:r>
              <a:rPr lang="en-IN" dirty="0"/>
              <a:t>Along with the availability of massive amounts of data, there is also an abundance of inexpensive computing power to process and </a:t>
            </a:r>
            <a:r>
              <a:rPr lang="en-IN" dirty="0" err="1"/>
              <a:t>analyze</a:t>
            </a:r>
            <a:r>
              <a:rPr lang="en-IN" dirty="0"/>
              <a:t> this data.</a:t>
            </a:r>
            <a:endParaRPr lang="en-IN" sz="2000" dirty="0"/>
          </a:p>
          <a:p>
            <a:endParaRPr lang="en-IN" dirty="0"/>
          </a:p>
        </p:txBody>
      </p:sp>
    </p:spTree>
    <p:extLst>
      <p:ext uri="{BB962C8B-B14F-4D97-AF65-F5344CB8AC3E}">
        <p14:creationId xmlns:p14="http://schemas.microsoft.com/office/powerpoint/2010/main" val="2797754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843"/>
            <a:ext cx="10515600" cy="1325563"/>
          </a:xfrm>
          <a:solidFill>
            <a:schemeClr val="accent2">
              <a:lumMod val="20000"/>
              <a:lumOff val="80000"/>
            </a:schemeClr>
          </a:solidFill>
        </p:spPr>
        <p:txBody>
          <a:bodyPr/>
          <a:lstStyle/>
          <a:p>
            <a:r>
              <a:rPr lang="en-IN" b="1" dirty="0" smtClean="0"/>
              <a:t>Datafication </a:t>
            </a:r>
            <a:r>
              <a:rPr lang="en-IN" b="1" dirty="0"/>
              <a:t>and its </a:t>
            </a:r>
            <a:r>
              <a:rPr lang="en-IN" b="1" dirty="0" smtClean="0"/>
              <a:t>Implications</a:t>
            </a:r>
            <a:endParaRPr lang="en-IN" b="1" dirty="0"/>
          </a:p>
        </p:txBody>
      </p:sp>
      <p:sp>
        <p:nvSpPr>
          <p:cNvPr id="3" name="Content Placeholder 2"/>
          <p:cNvSpPr>
            <a:spLocks noGrp="1"/>
          </p:cNvSpPr>
          <p:nvPr>
            <p:ph idx="1"/>
          </p:nvPr>
        </p:nvSpPr>
        <p:spPr/>
        <p:txBody>
          <a:bodyPr/>
          <a:lstStyle/>
          <a:p>
            <a:r>
              <a:rPr lang="en-IN" b="1" dirty="0"/>
              <a:t>Datafication</a:t>
            </a:r>
            <a:r>
              <a:rPr lang="en-IN" dirty="0"/>
              <a:t> is defined as the process of taking all aspects of life and turning them into data. It involves quantifying and recording various activities and behaviors, both online and offline, for later examination and analysis. </a:t>
            </a:r>
          </a:p>
          <a:p>
            <a:pPr marL="0" indent="0">
              <a:buNone/>
            </a:pPr>
            <a:r>
              <a:rPr lang="en-IN" b="1" dirty="0" smtClean="0"/>
              <a:t>Examples </a:t>
            </a:r>
            <a:r>
              <a:rPr lang="en-IN" b="1" dirty="0"/>
              <a:t>of datafication include: </a:t>
            </a:r>
          </a:p>
          <a:p>
            <a:pPr lvl="1"/>
            <a:r>
              <a:rPr lang="en-IN" dirty="0"/>
              <a:t>"Liking" something on social media platforms</a:t>
            </a:r>
          </a:p>
          <a:p>
            <a:pPr lvl="1"/>
            <a:r>
              <a:rPr lang="en-IN" dirty="0"/>
              <a:t>Google's augmented reality glasses recording what people look at</a:t>
            </a:r>
          </a:p>
          <a:p>
            <a:pPr lvl="1"/>
            <a:r>
              <a:rPr lang="en-IN" dirty="0"/>
              <a:t>Twitter capturing people's thoughts</a:t>
            </a:r>
          </a:p>
          <a:p>
            <a:pPr lvl="1"/>
            <a:r>
              <a:rPr lang="en-IN" dirty="0"/>
              <a:t>LinkedIn capturing professional networks</a:t>
            </a:r>
          </a:p>
          <a:p>
            <a:endParaRPr lang="en-IN" dirty="0"/>
          </a:p>
        </p:txBody>
      </p:sp>
    </p:spTree>
    <p:extLst>
      <p:ext uri="{BB962C8B-B14F-4D97-AF65-F5344CB8AC3E}">
        <p14:creationId xmlns:p14="http://schemas.microsoft.com/office/powerpoint/2010/main" val="24212305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674"/>
            <a:ext cx="10515600" cy="1325563"/>
          </a:xfrm>
          <a:solidFill>
            <a:schemeClr val="accent2">
              <a:lumMod val="20000"/>
              <a:lumOff val="80000"/>
            </a:schemeClr>
          </a:solidFill>
        </p:spPr>
        <p:txBody>
          <a:bodyPr/>
          <a:lstStyle/>
          <a:p>
            <a:r>
              <a:rPr lang="en-IN" b="1" dirty="0" smtClean="0"/>
              <a:t>Datafication </a:t>
            </a:r>
            <a:r>
              <a:rPr lang="en-IN" b="1" dirty="0"/>
              <a:t>and its </a:t>
            </a:r>
            <a:r>
              <a:rPr lang="en-IN" b="1" dirty="0" smtClean="0"/>
              <a:t>Implications (Continued)</a:t>
            </a:r>
            <a:endParaRPr lang="en-IN" b="1" dirty="0"/>
          </a:p>
        </p:txBody>
      </p:sp>
      <p:sp>
        <p:nvSpPr>
          <p:cNvPr id="3" name="Content Placeholder 2"/>
          <p:cNvSpPr>
            <a:spLocks noGrp="1"/>
          </p:cNvSpPr>
          <p:nvPr>
            <p:ph idx="1"/>
          </p:nvPr>
        </p:nvSpPr>
        <p:spPr>
          <a:xfrm>
            <a:off x="838200" y="1474237"/>
            <a:ext cx="10515600" cy="4702726"/>
          </a:xfrm>
        </p:spPr>
        <p:txBody>
          <a:bodyPr>
            <a:normAutofit fontScale="92500" lnSpcReduction="20000"/>
          </a:bodyPr>
          <a:lstStyle/>
          <a:p>
            <a:pPr marL="0" indent="0">
              <a:buNone/>
            </a:pPr>
            <a:r>
              <a:rPr lang="en-IN" b="1" dirty="0"/>
              <a:t>Spectrum of intentionality in datafication</a:t>
            </a:r>
            <a:r>
              <a:rPr lang="en-IN" dirty="0"/>
              <a:t>: </a:t>
            </a:r>
          </a:p>
          <a:p>
            <a:pPr lvl="0"/>
            <a:r>
              <a:rPr lang="en-IN" dirty="0"/>
              <a:t>People </a:t>
            </a:r>
            <a:r>
              <a:rPr lang="en-IN" b="1" dirty="0"/>
              <a:t>intentionally </a:t>
            </a:r>
            <a:r>
              <a:rPr lang="en-IN" dirty="0"/>
              <a:t>participate in some forms of datafication, like social media interactions.</a:t>
            </a:r>
          </a:p>
          <a:p>
            <a:pPr lvl="0"/>
            <a:r>
              <a:rPr lang="en-IN" dirty="0"/>
              <a:t>People </a:t>
            </a:r>
            <a:r>
              <a:rPr lang="en-IN" b="1" dirty="0"/>
              <a:t>unintentionally or passively </a:t>
            </a:r>
            <a:r>
              <a:rPr lang="en-IN" dirty="0"/>
              <a:t>get </a:t>
            </a:r>
            <a:r>
              <a:rPr lang="en-IN" dirty="0" err="1"/>
              <a:t>datafied</a:t>
            </a:r>
            <a:r>
              <a:rPr lang="en-IN" dirty="0"/>
              <a:t> through activities like browsing the web (via cookies) or walking in public spaces (via sensors and cameras</a:t>
            </a:r>
            <a:r>
              <a:rPr lang="en-IN" dirty="0" smtClean="0"/>
              <a:t>).</a:t>
            </a:r>
          </a:p>
          <a:p>
            <a:pPr marL="0" indent="0">
              <a:buNone/>
            </a:pPr>
            <a:r>
              <a:rPr lang="en-IN" dirty="0"/>
              <a:t>"</a:t>
            </a:r>
            <a:r>
              <a:rPr lang="en-IN" b="1" dirty="0"/>
              <a:t>Once we </a:t>
            </a:r>
            <a:r>
              <a:rPr lang="en-IN" b="1" dirty="0" err="1"/>
              <a:t>datafy</a:t>
            </a:r>
            <a:r>
              <a:rPr lang="en-IN" b="1" dirty="0"/>
              <a:t> things</a:t>
            </a:r>
            <a:r>
              <a:rPr lang="en-IN" dirty="0"/>
              <a:t>, we can transform their purpose and turn the information into new forms of value."  </a:t>
            </a:r>
          </a:p>
          <a:p>
            <a:r>
              <a:rPr lang="en-IN" dirty="0"/>
              <a:t>Here "we" likely refers to </a:t>
            </a:r>
            <a:r>
              <a:rPr lang="en-IN" b="1" dirty="0" err="1"/>
              <a:t>modelers</a:t>
            </a:r>
            <a:r>
              <a:rPr lang="en-IN" dirty="0"/>
              <a:t> and </a:t>
            </a:r>
            <a:r>
              <a:rPr lang="en-IN" b="1" dirty="0"/>
              <a:t>entrepreneurs</a:t>
            </a:r>
            <a:r>
              <a:rPr lang="en-IN" dirty="0"/>
              <a:t> who monetize the data for purposes like </a:t>
            </a:r>
            <a:r>
              <a:rPr lang="en-IN" b="1" dirty="0"/>
              <a:t>targeted advertising </a:t>
            </a:r>
            <a:r>
              <a:rPr lang="en-IN" dirty="0"/>
              <a:t>and increased efficiency through automation.</a:t>
            </a:r>
          </a:p>
          <a:p>
            <a:r>
              <a:rPr lang="en-IN" dirty="0"/>
              <a:t>It also raises the concern that if "we" is meant to refer to people in general, this perspective of datafication </a:t>
            </a:r>
            <a:r>
              <a:rPr lang="en-IN" b="1" dirty="0"/>
              <a:t>creating value primarily for commercial interests </a:t>
            </a:r>
            <a:r>
              <a:rPr lang="en-IN" dirty="0"/>
              <a:t>goes against the </a:t>
            </a:r>
            <a:r>
              <a:rPr lang="en-IN" b="1" dirty="0"/>
              <a:t>broader interests of society</a:t>
            </a:r>
            <a:r>
              <a:rPr lang="en-IN" dirty="0"/>
              <a:t>.</a:t>
            </a:r>
          </a:p>
          <a:p>
            <a:pPr marL="0" lvl="0" indent="0">
              <a:buNone/>
            </a:pPr>
            <a:endParaRPr lang="en-IN" dirty="0"/>
          </a:p>
          <a:p>
            <a:endParaRPr lang="en-IN" dirty="0"/>
          </a:p>
        </p:txBody>
      </p:sp>
    </p:spTree>
    <p:extLst>
      <p:ext uri="{BB962C8B-B14F-4D97-AF65-F5344CB8AC3E}">
        <p14:creationId xmlns:p14="http://schemas.microsoft.com/office/powerpoint/2010/main" val="18540126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What is </a:t>
            </a:r>
            <a:r>
              <a:rPr lang="en-US" dirty="0"/>
              <a:t>Data Science? The Current Landscape (with a Little History</a:t>
            </a:r>
            <a:r>
              <a:rPr lang="en-US" dirty="0" smtClean="0"/>
              <a:t>)/Different Perspectives</a:t>
            </a:r>
            <a:endParaRPr lang="en-IN" dirty="0"/>
          </a:p>
        </p:txBody>
      </p:sp>
      <p:sp>
        <p:nvSpPr>
          <p:cNvPr id="3" name="Content Placeholder 2"/>
          <p:cNvSpPr>
            <a:spLocks noGrp="1"/>
          </p:cNvSpPr>
          <p:nvPr>
            <p:ph idx="1"/>
          </p:nvPr>
        </p:nvSpPr>
        <p:spPr>
          <a:xfrm>
            <a:off x="838200" y="2584578"/>
            <a:ext cx="10515600" cy="2360743"/>
          </a:xfrm>
        </p:spPr>
        <p:txBody>
          <a:bodyPr/>
          <a:lstStyle/>
          <a:p>
            <a:r>
              <a:rPr lang="en-US" dirty="0" smtClean="0"/>
              <a:t>What </a:t>
            </a:r>
            <a:r>
              <a:rPr lang="en-US" dirty="0"/>
              <a:t>data science is and whether it is distinct from statistics/machine learning</a:t>
            </a:r>
            <a:r>
              <a:rPr lang="en-US" dirty="0" smtClean="0"/>
              <a:t>.</a:t>
            </a:r>
          </a:p>
          <a:p>
            <a:endParaRPr lang="en-IN" dirty="0"/>
          </a:p>
        </p:txBody>
      </p:sp>
    </p:spTree>
    <p:extLst>
      <p:ext uri="{BB962C8B-B14F-4D97-AF65-F5344CB8AC3E}">
        <p14:creationId xmlns:p14="http://schemas.microsoft.com/office/powerpoint/2010/main" val="973907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What is </a:t>
            </a:r>
            <a:r>
              <a:rPr lang="en-US" dirty="0"/>
              <a:t>Data Science? The Current Landscape (with a Little History</a:t>
            </a:r>
            <a:r>
              <a:rPr lang="en-US" dirty="0" smtClean="0"/>
              <a:t>)/Different Perspectives</a:t>
            </a:r>
            <a:endParaRPr lang="en-IN" dirty="0"/>
          </a:p>
        </p:txBody>
      </p:sp>
      <p:sp>
        <p:nvSpPr>
          <p:cNvPr id="3" name="Content Placeholder 2"/>
          <p:cNvSpPr>
            <a:spLocks noGrp="1"/>
          </p:cNvSpPr>
          <p:nvPr>
            <p:ph idx="1"/>
          </p:nvPr>
        </p:nvSpPr>
        <p:spPr>
          <a:xfrm>
            <a:off x="362339" y="1913606"/>
            <a:ext cx="4984102" cy="4351338"/>
          </a:xfrm>
        </p:spPr>
        <p:txBody>
          <a:bodyPr>
            <a:normAutofit fontScale="92500" lnSpcReduction="10000"/>
          </a:bodyPr>
          <a:lstStyle/>
          <a:p>
            <a:r>
              <a:rPr lang="en-US" dirty="0" smtClean="0"/>
              <a:t>The </a:t>
            </a:r>
            <a:r>
              <a:rPr lang="en-US" dirty="0"/>
              <a:t>perspective from the </a:t>
            </a:r>
            <a:r>
              <a:rPr lang="en-US" dirty="0" err="1"/>
              <a:t>Quora</a:t>
            </a:r>
            <a:r>
              <a:rPr lang="en-US" dirty="0"/>
              <a:t> discussion and blog posts that view data science as encompassing skills like </a:t>
            </a:r>
            <a:r>
              <a:rPr lang="en-US" i="1" dirty="0"/>
              <a:t>statistics, data munging (parsing/formatting data), coding, visualization, etc. </a:t>
            </a:r>
            <a:r>
              <a:rPr lang="en-US" dirty="0"/>
              <a:t>Suggesting it is a broad set of skills and </a:t>
            </a:r>
            <a:r>
              <a:rPr lang="en-US" dirty="0" smtClean="0"/>
              <a:t>techniques.</a:t>
            </a:r>
          </a:p>
          <a:p>
            <a:pPr lvl="0"/>
            <a:r>
              <a:rPr lang="en-IN" dirty="0"/>
              <a:t>Driscoll then refers to Drew Conway’s Venn diagram of data science from 2010, shown in Figure below:</a:t>
            </a:r>
          </a:p>
          <a:p>
            <a:endParaRPr lang="en-US" dirty="0" smtClean="0"/>
          </a:p>
          <a:p>
            <a:endParaRPr lang="en-IN" dirty="0"/>
          </a:p>
        </p:txBody>
      </p:sp>
      <p:pic>
        <p:nvPicPr>
          <p:cNvPr id="4" name="Picture 3"/>
          <p:cNvPicPr>
            <a:picLocks noChangeAspect="1"/>
          </p:cNvPicPr>
          <p:nvPr/>
        </p:nvPicPr>
        <p:blipFill>
          <a:blip r:embed="rId2"/>
          <a:stretch>
            <a:fillRect/>
          </a:stretch>
        </p:blipFill>
        <p:spPr>
          <a:xfrm>
            <a:off x="5837230" y="1819695"/>
            <a:ext cx="5798043" cy="4445249"/>
          </a:xfrm>
          <a:prstGeom prst="rect">
            <a:avLst/>
          </a:prstGeom>
        </p:spPr>
      </p:pic>
    </p:spTree>
    <p:extLst>
      <p:ext uri="{BB962C8B-B14F-4D97-AF65-F5344CB8AC3E}">
        <p14:creationId xmlns:p14="http://schemas.microsoft.com/office/powerpoint/2010/main" val="8849597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What is </a:t>
            </a:r>
            <a:r>
              <a:rPr lang="en-US" dirty="0"/>
              <a:t>Data Science? The Current Landscape (with a Little History</a:t>
            </a:r>
            <a:r>
              <a:rPr lang="en-US" dirty="0" smtClean="0"/>
              <a:t>)/Different Perspectives</a:t>
            </a:r>
            <a:endParaRPr lang="en-IN" dirty="0"/>
          </a:p>
        </p:txBody>
      </p:sp>
      <p:sp>
        <p:nvSpPr>
          <p:cNvPr id="3" name="Content Placeholder 2"/>
          <p:cNvSpPr>
            <a:spLocks noGrp="1"/>
          </p:cNvSpPr>
          <p:nvPr>
            <p:ph idx="1"/>
          </p:nvPr>
        </p:nvSpPr>
        <p:spPr>
          <a:xfrm>
            <a:off x="838200" y="2824000"/>
            <a:ext cx="10515600" cy="2195869"/>
          </a:xfrm>
        </p:spPr>
        <p:txBody>
          <a:bodyPr/>
          <a:lstStyle/>
          <a:p>
            <a:r>
              <a:rPr lang="en-US" dirty="0" smtClean="0"/>
              <a:t>One </a:t>
            </a:r>
            <a:r>
              <a:rPr lang="en-US" dirty="0"/>
              <a:t>view, argued by statistician </a:t>
            </a:r>
            <a:r>
              <a:rPr lang="en-US" b="1" dirty="0" err="1"/>
              <a:t>Cosma</a:t>
            </a:r>
            <a:r>
              <a:rPr lang="en-US" b="1" dirty="0"/>
              <a:t> </a:t>
            </a:r>
            <a:r>
              <a:rPr lang="en-US" b="1" dirty="0" err="1"/>
              <a:t>Shalizi</a:t>
            </a:r>
            <a:r>
              <a:rPr lang="en-US" dirty="0"/>
              <a:t>, is that data science is just </a:t>
            </a:r>
            <a:r>
              <a:rPr lang="en-US" b="1" dirty="0"/>
              <a:t>statistics rebranded</a:t>
            </a:r>
            <a:r>
              <a:rPr lang="en-US" dirty="0"/>
              <a:t>, and any good </a:t>
            </a:r>
            <a:r>
              <a:rPr lang="en-US" b="1" dirty="0"/>
              <a:t>statistics department </a:t>
            </a:r>
            <a:r>
              <a:rPr lang="en-US" dirty="0"/>
              <a:t>already does what data science claims to do</a:t>
            </a:r>
            <a:r>
              <a:rPr lang="en-US" dirty="0" smtClean="0"/>
              <a:t>.</a:t>
            </a:r>
          </a:p>
          <a:p>
            <a:endParaRPr lang="en-IN" dirty="0"/>
          </a:p>
        </p:txBody>
      </p:sp>
    </p:spTree>
    <p:extLst>
      <p:ext uri="{BB962C8B-B14F-4D97-AF65-F5344CB8AC3E}">
        <p14:creationId xmlns:p14="http://schemas.microsoft.com/office/powerpoint/2010/main" val="13578312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What is </a:t>
            </a:r>
            <a:r>
              <a:rPr lang="en-US" dirty="0"/>
              <a:t>Data Science? The Current Landscape (with a Little History</a:t>
            </a:r>
            <a:r>
              <a:rPr lang="en-US" dirty="0" smtClean="0"/>
              <a:t>)/Different Perspectives</a:t>
            </a:r>
            <a:endParaRPr lang="en-IN" dirty="0"/>
          </a:p>
        </p:txBody>
      </p:sp>
      <p:sp>
        <p:nvSpPr>
          <p:cNvPr id="3" name="Content Placeholder 2"/>
          <p:cNvSpPr>
            <a:spLocks noGrp="1"/>
          </p:cNvSpPr>
          <p:nvPr>
            <p:ph idx="1"/>
          </p:nvPr>
        </p:nvSpPr>
        <p:spPr/>
        <p:txBody>
          <a:bodyPr/>
          <a:lstStyle/>
          <a:p>
            <a:r>
              <a:rPr lang="en-US" dirty="0" smtClean="0"/>
              <a:t>The </a:t>
            </a:r>
            <a:r>
              <a:rPr lang="en-US" dirty="0"/>
              <a:t>perspective that "data scientist" emerged as a </a:t>
            </a:r>
            <a:r>
              <a:rPr lang="en-US" b="1" dirty="0"/>
              <a:t>new job title </a:t>
            </a:r>
            <a:r>
              <a:rPr lang="en-US" dirty="0"/>
              <a:t>in 2008 at companies like </a:t>
            </a:r>
            <a:r>
              <a:rPr lang="en-US" b="1" dirty="0"/>
              <a:t>LinkedIn and Facebook </a:t>
            </a:r>
            <a:r>
              <a:rPr lang="en-US" dirty="0"/>
              <a:t>to describe a hybrid skillset combining </a:t>
            </a:r>
            <a:r>
              <a:rPr lang="en-US" i="1" dirty="0"/>
              <a:t>statistics, computer science, curiosity and persistence </a:t>
            </a:r>
            <a:r>
              <a:rPr lang="en-US" dirty="0"/>
              <a:t>for working on data </a:t>
            </a:r>
            <a:r>
              <a:rPr lang="en-US" dirty="0" smtClean="0"/>
              <a:t>problems </a:t>
            </a:r>
          </a:p>
          <a:p>
            <a:r>
              <a:rPr lang="en-US" dirty="0"/>
              <a:t>William Cleveland's 2001 position paper viewing </a:t>
            </a:r>
            <a:r>
              <a:rPr lang="en-US" b="1" dirty="0"/>
              <a:t>"data science</a:t>
            </a:r>
            <a:r>
              <a:rPr lang="en-US" dirty="0"/>
              <a:t>" as an </a:t>
            </a:r>
            <a:r>
              <a:rPr lang="en-US" b="1" dirty="0"/>
              <a:t>action plan to expand the field of statistics, suggesting data science </a:t>
            </a:r>
            <a:r>
              <a:rPr lang="en-US" dirty="0"/>
              <a:t>existed conceptually before the job </a:t>
            </a:r>
            <a:r>
              <a:rPr lang="en-US" dirty="0" err="1"/>
              <a:t>title.i.e</a:t>
            </a:r>
            <a:r>
              <a:rPr lang="en-US" dirty="0"/>
              <a:t> in the high-tech industry.</a:t>
            </a:r>
            <a:endParaRPr lang="en-IN" dirty="0"/>
          </a:p>
        </p:txBody>
      </p:sp>
    </p:spTree>
    <p:extLst>
      <p:ext uri="{BB962C8B-B14F-4D97-AF65-F5344CB8AC3E}">
        <p14:creationId xmlns:p14="http://schemas.microsoft.com/office/powerpoint/2010/main" val="678821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8524"/>
          </a:xfrm>
          <a:solidFill>
            <a:schemeClr val="accent2">
              <a:lumMod val="20000"/>
              <a:lumOff val="80000"/>
            </a:schemeClr>
          </a:solidFill>
        </p:spPr>
        <p:txBody>
          <a:bodyPr>
            <a:normAutofit fontScale="90000"/>
          </a:bodyPr>
          <a:lstStyle/>
          <a:p>
            <a:r>
              <a:rPr lang="en-US" b="1" dirty="0"/>
              <a:t>The Role of the Social Scientist in Data Science</a:t>
            </a:r>
            <a:r>
              <a:rPr lang="en-IN" b="1" dirty="0"/>
              <a:t/>
            </a:r>
            <a:br>
              <a:rPr lang="en-IN" b="1" dirty="0"/>
            </a:br>
            <a:endParaRPr lang="en-IN" b="1" dirty="0"/>
          </a:p>
        </p:txBody>
      </p:sp>
      <p:sp>
        <p:nvSpPr>
          <p:cNvPr id="3" name="Content Placeholder 2"/>
          <p:cNvSpPr>
            <a:spLocks noGrp="1"/>
          </p:cNvSpPr>
          <p:nvPr>
            <p:ph idx="1"/>
          </p:nvPr>
        </p:nvSpPr>
        <p:spPr>
          <a:xfrm>
            <a:off x="838200" y="1825625"/>
            <a:ext cx="6924869" cy="4351338"/>
          </a:xfrm>
        </p:spPr>
        <p:txBody>
          <a:bodyPr/>
          <a:lstStyle/>
          <a:p>
            <a:pPr lvl="0"/>
            <a:r>
              <a:rPr lang="en-IN" dirty="0"/>
              <a:t>Providing expertise in understanding and </a:t>
            </a:r>
            <a:r>
              <a:rPr lang="en-IN" b="1" dirty="0" err="1"/>
              <a:t>analyzing</a:t>
            </a:r>
            <a:r>
              <a:rPr lang="en-IN" b="1" dirty="0"/>
              <a:t> human/user </a:t>
            </a:r>
            <a:r>
              <a:rPr lang="en-IN" b="1" dirty="0" err="1"/>
              <a:t>behavior</a:t>
            </a:r>
            <a:r>
              <a:rPr lang="en-IN" b="1" dirty="0"/>
              <a:t> data</a:t>
            </a:r>
            <a:r>
              <a:rPr lang="en-IN" dirty="0"/>
              <a:t>, which was particularly relevant for early data science roles at social network companies </a:t>
            </a:r>
            <a:r>
              <a:rPr lang="en-IN" b="1" dirty="0"/>
              <a:t>like LinkedIn and Facebook</a:t>
            </a:r>
            <a:r>
              <a:rPr lang="en-IN" dirty="0"/>
              <a:t>.</a:t>
            </a:r>
          </a:p>
          <a:p>
            <a:pPr lvl="0"/>
            <a:r>
              <a:rPr lang="en-IN" dirty="0"/>
              <a:t>Contributing the </a:t>
            </a:r>
            <a:r>
              <a:rPr lang="en-IN" b="1" dirty="0"/>
              <a:t>"substantive expertise" </a:t>
            </a:r>
            <a:r>
              <a:rPr lang="en-IN" dirty="0"/>
              <a:t>component required for data science problems that involve social phenomena, as represented in Drew Conway's data science Venn diagram.[Fig1]</a:t>
            </a:r>
          </a:p>
          <a:p>
            <a:endParaRPr lang="en-IN" dirty="0"/>
          </a:p>
        </p:txBody>
      </p:sp>
      <p:pic>
        <p:nvPicPr>
          <p:cNvPr id="4" name="Picture 3"/>
          <p:cNvPicPr>
            <a:picLocks noChangeAspect="1"/>
          </p:cNvPicPr>
          <p:nvPr/>
        </p:nvPicPr>
        <p:blipFill>
          <a:blip r:embed="rId2"/>
          <a:stretch>
            <a:fillRect/>
          </a:stretch>
        </p:blipFill>
        <p:spPr>
          <a:xfrm>
            <a:off x="7903028" y="2267338"/>
            <a:ext cx="4105469" cy="3135086"/>
          </a:xfrm>
          <a:prstGeom prst="rect">
            <a:avLst/>
          </a:prstGeom>
        </p:spPr>
      </p:pic>
    </p:spTree>
    <p:extLst>
      <p:ext uri="{BB962C8B-B14F-4D97-AF65-F5344CB8AC3E}">
        <p14:creationId xmlns:p14="http://schemas.microsoft.com/office/powerpoint/2010/main" val="1981896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b="1" dirty="0"/>
              <a:t>The Role of the Social Scientist in Data Science</a:t>
            </a:r>
            <a:r>
              <a:rPr lang="en-IN" b="1" dirty="0"/>
              <a:t/>
            </a:r>
            <a:br>
              <a:rPr lang="en-IN" b="1" dirty="0"/>
            </a:br>
            <a:endParaRPr lang="en-IN" b="1" dirty="0"/>
          </a:p>
        </p:txBody>
      </p:sp>
      <p:sp>
        <p:nvSpPr>
          <p:cNvPr id="3" name="Content Placeholder 2"/>
          <p:cNvSpPr>
            <a:spLocks noGrp="1"/>
          </p:cNvSpPr>
          <p:nvPr>
            <p:ph idx="1"/>
          </p:nvPr>
        </p:nvSpPr>
        <p:spPr/>
        <p:txBody>
          <a:bodyPr/>
          <a:lstStyle/>
          <a:p>
            <a:pPr lvl="0"/>
            <a:r>
              <a:rPr lang="en-IN" dirty="0"/>
              <a:t>Asking </a:t>
            </a:r>
            <a:r>
              <a:rPr lang="en-IN" b="1" i="1" dirty="0"/>
              <a:t>good investigative questions and having strong inquiry skills</a:t>
            </a:r>
            <a:r>
              <a:rPr lang="en-IN" dirty="0"/>
              <a:t>, which are valuable qualities for a data scientist.</a:t>
            </a:r>
          </a:p>
          <a:p>
            <a:pPr lvl="0"/>
            <a:r>
              <a:rPr lang="en-IN" dirty="0"/>
              <a:t>Bringing a combination of </a:t>
            </a:r>
            <a:r>
              <a:rPr lang="en-IN" b="1" i="1" dirty="0"/>
              <a:t>quantitative, programming, and social science skills</a:t>
            </a:r>
            <a:r>
              <a:rPr lang="en-IN" dirty="0"/>
              <a:t>, which can make them well-suited for data science roles focused on social science-related problems.</a:t>
            </a:r>
          </a:p>
          <a:p>
            <a:pPr lvl="0"/>
            <a:r>
              <a:rPr lang="en-IN" dirty="0"/>
              <a:t>Potentially being a part of the emerging field of </a:t>
            </a:r>
            <a:r>
              <a:rPr lang="en-IN" b="1" i="1" dirty="0"/>
              <a:t>"computational social sciences,"</a:t>
            </a:r>
            <a:r>
              <a:rPr lang="en-IN" i="1" dirty="0"/>
              <a:t> </a:t>
            </a:r>
            <a:r>
              <a:rPr lang="en-IN" dirty="0"/>
              <a:t>which is described as a subset of data science focused on social phenomena.</a:t>
            </a:r>
          </a:p>
          <a:p>
            <a:endParaRPr lang="en-IN" dirty="0"/>
          </a:p>
        </p:txBody>
      </p:sp>
    </p:spTree>
    <p:extLst>
      <p:ext uri="{BB962C8B-B14F-4D97-AF65-F5344CB8AC3E}">
        <p14:creationId xmlns:p14="http://schemas.microsoft.com/office/powerpoint/2010/main" val="12162512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9534" y="1679510"/>
            <a:ext cx="10840963" cy="2752531"/>
          </a:xfrm>
          <a:prstGeom prst="rect">
            <a:avLst/>
          </a:prstGeom>
        </p:spPr>
      </p:pic>
    </p:spTree>
    <p:extLst>
      <p:ext uri="{BB962C8B-B14F-4D97-AF65-F5344CB8AC3E}">
        <p14:creationId xmlns:p14="http://schemas.microsoft.com/office/powerpoint/2010/main" val="21117231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Course Learning Objectives </a:t>
            </a:r>
            <a:endParaRPr lang="en-IN" b="1" dirty="0"/>
          </a:p>
        </p:txBody>
      </p:sp>
      <p:sp>
        <p:nvSpPr>
          <p:cNvPr id="3" name="Content Placeholder 2"/>
          <p:cNvSpPr>
            <a:spLocks noGrp="1"/>
          </p:cNvSpPr>
          <p:nvPr>
            <p:ph idx="1"/>
          </p:nvPr>
        </p:nvSpPr>
        <p:spPr/>
        <p:txBody>
          <a:bodyPr/>
          <a:lstStyle/>
          <a:p>
            <a:r>
              <a:rPr lang="en-US" dirty="0" smtClean="0"/>
              <a:t>CLO 1. To introduce data collection and pre-processing techniques for data science </a:t>
            </a:r>
          </a:p>
          <a:p>
            <a:r>
              <a:rPr lang="en-US" dirty="0" smtClean="0"/>
              <a:t>CLO 2. Explore analytical methods for solving real life problems through data exploration techniques </a:t>
            </a:r>
          </a:p>
          <a:p>
            <a:r>
              <a:rPr lang="en-US" dirty="0" smtClean="0"/>
              <a:t>CLO 3. Illustrate different types of data and its visualization </a:t>
            </a:r>
          </a:p>
          <a:p>
            <a:r>
              <a:rPr lang="en-US" dirty="0" smtClean="0"/>
              <a:t>CLO 4. Find different data visualization techniques and tools </a:t>
            </a:r>
          </a:p>
          <a:p>
            <a:r>
              <a:rPr lang="en-US" dirty="0" smtClean="0"/>
              <a:t>CLO 5. Design and map element of visualization well to perceive information </a:t>
            </a:r>
            <a:endParaRPr lang="en-IN" dirty="0"/>
          </a:p>
        </p:txBody>
      </p:sp>
    </p:spTree>
    <p:extLst>
      <p:ext uri="{BB962C8B-B14F-4D97-AF65-F5344CB8AC3E}">
        <p14:creationId xmlns:p14="http://schemas.microsoft.com/office/powerpoint/2010/main" val="2013638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89" y="335902"/>
            <a:ext cx="11868540" cy="698565"/>
          </a:xfrm>
          <a:solidFill>
            <a:schemeClr val="accent2">
              <a:lumMod val="20000"/>
              <a:lumOff val="80000"/>
            </a:schemeClr>
          </a:solidFill>
        </p:spPr>
        <p:txBody>
          <a:bodyPr/>
          <a:lstStyle/>
          <a:p>
            <a:r>
              <a:rPr lang="en-US" b="1" dirty="0" smtClean="0"/>
              <a:t>Syllabus</a:t>
            </a:r>
            <a:endParaRPr lang="en-IN" b="1" dirty="0"/>
          </a:p>
        </p:txBody>
      </p:sp>
      <p:sp>
        <p:nvSpPr>
          <p:cNvPr id="3" name="Content Placeholder 2"/>
          <p:cNvSpPr>
            <a:spLocks noGrp="1"/>
          </p:cNvSpPr>
          <p:nvPr>
            <p:ph idx="1"/>
          </p:nvPr>
        </p:nvSpPr>
        <p:spPr>
          <a:xfrm>
            <a:off x="149289" y="1483568"/>
            <a:ext cx="10366311" cy="4898572"/>
          </a:xfrm>
        </p:spPr>
        <p:txBody>
          <a:bodyPr>
            <a:normAutofit fontScale="92500" lnSpcReduction="10000"/>
          </a:bodyPr>
          <a:lstStyle/>
          <a:p>
            <a:r>
              <a:rPr lang="en-US" b="1" dirty="0" smtClean="0"/>
              <a:t>Module1</a:t>
            </a:r>
            <a:r>
              <a:rPr lang="en-US" dirty="0" smtClean="0"/>
              <a:t>: </a:t>
            </a:r>
          </a:p>
          <a:p>
            <a:pPr lvl="1"/>
            <a:r>
              <a:rPr lang="en-US" b="1" dirty="0" smtClean="0"/>
              <a:t>Introduction to Data Science and </a:t>
            </a:r>
          </a:p>
          <a:p>
            <a:pPr lvl="1"/>
            <a:r>
              <a:rPr lang="en-US" b="1" dirty="0" smtClean="0"/>
              <a:t>Statistical Inference</a:t>
            </a:r>
          </a:p>
          <a:p>
            <a:r>
              <a:rPr lang="en-US" b="1" dirty="0" smtClean="0"/>
              <a:t>Module2:</a:t>
            </a:r>
          </a:p>
          <a:p>
            <a:pPr lvl="1"/>
            <a:r>
              <a:rPr lang="en-US" b="1" dirty="0" smtClean="0"/>
              <a:t>Exploratory Data Analysis and </a:t>
            </a:r>
          </a:p>
          <a:p>
            <a:pPr lvl="1"/>
            <a:r>
              <a:rPr lang="en-US" b="1" dirty="0" smtClean="0"/>
              <a:t>The Data Science Process</a:t>
            </a:r>
            <a:endParaRPr lang="en-US" dirty="0" smtClean="0"/>
          </a:p>
          <a:p>
            <a:r>
              <a:rPr lang="en-US" b="1" dirty="0" smtClean="0"/>
              <a:t>Module3:</a:t>
            </a:r>
          </a:p>
          <a:p>
            <a:pPr lvl="1"/>
            <a:r>
              <a:rPr lang="en-US" b="1" dirty="0" smtClean="0"/>
              <a:t>Feature Generation and Feature Selection </a:t>
            </a:r>
          </a:p>
          <a:p>
            <a:pPr lvl="1"/>
            <a:r>
              <a:rPr lang="en-US" b="1" dirty="0" smtClean="0"/>
              <a:t>Extracting Meaning from </a:t>
            </a:r>
            <a:r>
              <a:rPr lang="en-US" b="1" dirty="0"/>
              <a:t>Data </a:t>
            </a:r>
            <a:endParaRPr lang="en-US" b="1" dirty="0" smtClean="0"/>
          </a:p>
          <a:p>
            <a:r>
              <a:rPr lang="en-US" b="1" dirty="0" smtClean="0"/>
              <a:t>Module4</a:t>
            </a:r>
            <a:r>
              <a:rPr lang="en-US" b="1" dirty="0"/>
              <a:t>: </a:t>
            </a:r>
            <a:endParaRPr lang="en-US" b="1" dirty="0" smtClean="0"/>
          </a:p>
          <a:p>
            <a:pPr lvl="1"/>
            <a:r>
              <a:rPr lang="en-US" b="1" dirty="0" smtClean="0"/>
              <a:t>Introduction to </a:t>
            </a:r>
            <a:r>
              <a:rPr lang="en-IN" b="1" dirty="0" smtClean="0"/>
              <a:t>Data </a:t>
            </a:r>
            <a:r>
              <a:rPr lang="en-IN" b="1" dirty="0"/>
              <a:t>Visualization and Data Exploration </a:t>
            </a:r>
            <a:endParaRPr lang="en-IN" b="1" dirty="0" smtClean="0"/>
          </a:p>
          <a:p>
            <a:pPr lvl="1"/>
            <a:r>
              <a:rPr lang="en-US" b="1" dirty="0" smtClean="0"/>
              <a:t>Different types of  Plots</a:t>
            </a:r>
            <a:endParaRPr lang="en-IN" b="1" dirty="0"/>
          </a:p>
          <a:p>
            <a:r>
              <a:rPr lang="en-US" b="1" dirty="0" smtClean="0"/>
              <a:t>Module5</a:t>
            </a:r>
            <a:r>
              <a:rPr lang="en-US" b="1" dirty="0"/>
              <a:t>: </a:t>
            </a:r>
            <a:r>
              <a:rPr lang="en-IN" b="1" dirty="0"/>
              <a:t>A Deep Dive into </a:t>
            </a:r>
            <a:r>
              <a:rPr lang="en-IN" b="1" dirty="0" err="1"/>
              <a:t>Matplotlib</a:t>
            </a:r>
            <a:r>
              <a:rPr lang="en-IN" b="1" dirty="0"/>
              <a:t> Introduction</a:t>
            </a:r>
            <a:endParaRPr lang="en-IN" b="1" dirty="0" smtClean="0"/>
          </a:p>
          <a:p>
            <a:endParaRPr lang="en-US" b="1" dirty="0" smtClean="0"/>
          </a:p>
          <a:p>
            <a:endParaRPr lang="en-US" dirty="0" smtClean="0"/>
          </a:p>
          <a:p>
            <a:pPr marL="0" indent="0">
              <a:buNone/>
            </a:pPr>
            <a:endParaRPr lang="en-IN" dirty="0"/>
          </a:p>
        </p:txBody>
      </p:sp>
    </p:spTree>
    <p:extLst>
      <p:ext uri="{BB962C8B-B14F-4D97-AF65-F5344CB8AC3E}">
        <p14:creationId xmlns:p14="http://schemas.microsoft.com/office/powerpoint/2010/main" val="2461823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Module1 : </a:t>
            </a:r>
            <a:r>
              <a:rPr lang="en-US" b="1" dirty="0"/>
              <a:t>Introduction to Data Science </a:t>
            </a:r>
            <a:r>
              <a:rPr lang="en-US" b="1" dirty="0" smtClean="0"/>
              <a:t>and Statistical Inference Needed</a:t>
            </a:r>
            <a:r>
              <a:rPr lang="en-US" dirty="0" smtClean="0"/>
              <a:t>: </a:t>
            </a:r>
            <a:endParaRPr lang="en-IN"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Introduction </a:t>
            </a:r>
            <a:r>
              <a:rPr lang="en-US" dirty="0" smtClean="0"/>
              <a:t>: What </a:t>
            </a:r>
            <a:r>
              <a:rPr lang="en-US" dirty="0"/>
              <a:t>is Data Science? </a:t>
            </a:r>
            <a:r>
              <a:rPr lang="en-US" dirty="0" smtClean="0"/>
              <a:t>Big </a:t>
            </a:r>
            <a:r>
              <a:rPr lang="en-US" dirty="0"/>
              <a:t>Data and Data Science hype – and getting past the hype, Why now? </a:t>
            </a:r>
            <a:r>
              <a:rPr lang="en-US" dirty="0" smtClean="0"/>
              <a:t>Datafication</a:t>
            </a:r>
            <a:r>
              <a:rPr lang="en-US" dirty="0"/>
              <a:t>, </a:t>
            </a:r>
            <a:r>
              <a:rPr lang="en-US" dirty="0" smtClean="0"/>
              <a:t>Current </a:t>
            </a:r>
            <a:r>
              <a:rPr lang="en-US" dirty="0"/>
              <a:t>landscape of perspectives, </a:t>
            </a:r>
            <a:r>
              <a:rPr lang="en-US" dirty="0" smtClean="0"/>
              <a:t>Skill </a:t>
            </a:r>
            <a:r>
              <a:rPr lang="en-US" dirty="0"/>
              <a:t>sets. </a:t>
            </a:r>
            <a:endParaRPr lang="en-US" dirty="0" smtClean="0"/>
          </a:p>
          <a:p>
            <a:pPr marL="514350" indent="-514350">
              <a:buFont typeface="+mj-lt"/>
              <a:buAutoNum type="arabicPeriod"/>
            </a:pPr>
            <a:r>
              <a:rPr lang="en-US" b="1" dirty="0" smtClean="0"/>
              <a:t>Needed </a:t>
            </a:r>
            <a:r>
              <a:rPr lang="en-US" b="1" dirty="0"/>
              <a:t>Statistical Inference</a:t>
            </a:r>
            <a:r>
              <a:rPr lang="en-US" dirty="0"/>
              <a:t>: Populations and samples, Statistical modelling, probability distributions, fitting a model. </a:t>
            </a:r>
          </a:p>
          <a:p>
            <a:endParaRPr lang="en-IN" dirty="0"/>
          </a:p>
        </p:txBody>
      </p:sp>
    </p:spTree>
    <p:extLst>
      <p:ext uri="{BB962C8B-B14F-4D97-AF65-F5344CB8AC3E}">
        <p14:creationId xmlns:p14="http://schemas.microsoft.com/office/powerpoint/2010/main" val="4338964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Data Scientist Jobs [ During 2010 – 2014]</a:t>
            </a:r>
            <a:endParaRPr lang="en-IN" dirty="0"/>
          </a:p>
        </p:txBody>
      </p:sp>
      <p:sp>
        <p:nvSpPr>
          <p:cNvPr id="3" name="Content Placeholder 2"/>
          <p:cNvSpPr>
            <a:spLocks noGrp="1"/>
          </p:cNvSpPr>
          <p:nvPr>
            <p:ph idx="1"/>
          </p:nvPr>
        </p:nvSpPr>
        <p:spPr/>
        <p:txBody>
          <a:bodyPr/>
          <a:lstStyle/>
          <a:p>
            <a:pPr lvl="0"/>
            <a:r>
              <a:rPr lang="en-IN" dirty="0"/>
              <a:t>The specific mention of </a:t>
            </a:r>
            <a:r>
              <a:rPr lang="en-IN" b="1" dirty="0"/>
              <a:t>465</a:t>
            </a:r>
            <a:r>
              <a:rPr lang="en-IN" dirty="0"/>
              <a:t> job openings for data scientists in New York City alone at the time the content was written. This number is described as "</a:t>
            </a:r>
            <a:r>
              <a:rPr lang="en-IN" b="1" dirty="0"/>
              <a:t>a lot</a:t>
            </a:r>
            <a:r>
              <a:rPr lang="en-IN" dirty="0"/>
              <a:t>", highlighting the significant demand for data science roles in just one major city.</a:t>
            </a:r>
          </a:p>
          <a:p>
            <a:r>
              <a:rPr lang="en-IN" dirty="0"/>
              <a:t>The observation that most job descriptions for data scientists require expertise in multiple areas such as computer science, statistics, communication, data visualization, and extensive domain expertise. This implies a high demand for professionals with a diverse and multidisciplinary skillset</a:t>
            </a:r>
          </a:p>
        </p:txBody>
      </p:sp>
    </p:spTree>
    <p:extLst>
      <p:ext uri="{BB962C8B-B14F-4D97-AF65-F5344CB8AC3E}">
        <p14:creationId xmlns:p14="http://schemas.microsoft.com/office/powerpoint/2010/main" val="36491518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Data Science Jobs in India</a:t>
            </a:r>
            <a:endParaRPr lang="en-IN" b="1" dirty="0"/>
          </a:p>
        </p:txBody>
      </p:sp>
      <p:pic>
        <p:nvPicPr>
          <p:cNvPr id="1026" name="Picture 2" descr="Analytics Insight Predicts 137,630 New Jobs in Data Science in India by 2025  | Analytics Ins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732" y="1904999"/>
            <a:ext cx="9086850" cy="483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476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2022 Data Science Job Market, Deep Learning Advancements, Emotion  Recognition, and Jobs | by ODSC - Open Data Science | ODSCJournal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47" y="780368"/>
            <a:ext cx="11532637" cy="564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727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Decade of Data Science - KDnugg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637"/>
            <a:ext cx="12008498" cy="675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82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Data Scientist Career Path: What You Should Consider | Columbia  Engineering Boot Cam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37" y="550506"/>
            <a:ext cx="10767526" cy="602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030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se are the digital skills companies need to succe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34" y="981755"/>
            <a:ext cx="10621281" cy="514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216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Data Scientist Profile</a:t>
            </a:r>
            <a:endParaRPr lang="en-IN" b="1" dirty="0"/>
          </a:p>
        </p:txBody>
      </p:sp>
      <p:sp>
        <p:nvSpPr>
          <p:cNvPr id="3" name="Content Placeholder 2"/>
          <p:cNvSpPr>
            <a:spLocks noGrp="1"/>
          </p:cNvSpPr>
          <p:nvPr>
            <p:ph idx="1"/>
          </p:nvPr>
        </p:nvSpPr>
        <p:spPr>
          <a:xfrm>
            <a:off x="838200" y="1825625"/>
            <a:ext cx="10087947" cy="4351338"/>
          </a:xfrm>
        </p:spPr>
        <p:txBody>
          <a:bodyPr>
            <a:normAutofit/>
          </a:bodyPr>
          <a:lstStyle/>
          <a:p>
            <a:pPr marL="0" indent="0">
              <a:buNone/>
            </a:pPr>
            <a:r>
              <a:rPr lang="en-IN" dirty="0"/>
              <a:t>The key elements that define the Data Scientist Profile are:</a:t>
            </a:r>
          </a:p>
          <a:p>
            <a:pPr marL="914400" lvl="1" indent="-457200">
              <a:buFont typeface="+mj-lt"/>
              <a:buAutoNum type="arabicPeriod"/>
            </a:pPr>
            <a:r>
              <a:rPr lang="en-IN" sz="3200" dirty="0"/>
              <a:t>Computer science skills</a:t>
            </a:r>
          </a:p>
          <a:p>
            <a:pPr marL="914400" lvl="1" indent="-457200">
              <a:buFont typeface="+mj-lt"/>
              <a:buAutoNum type="arabicPeriod"/>
            </a:pPr>
            <a:r>
              <a:rPr lang="en-IN" sz="3200" dirty="0"/>
              <a:t>Mathematical skills</a:t>
            </a:r>
          </a:p>
          <a:p>
            <a:pPr marL="914400" lvl="1" indent="-457200">
              <a:buFont typeface="+mj-lt"/>
              <a:buAutoNum type="arabicPeriod"/>
            </a:pPr>
            <a:r>
              <a:rPr lang="en-IN" sz="3200" dirty="0"/>
              <a:t>Statistical skills</a:t>
            </a:r>
          </a:p>
          <a:p>
            <a:pPr marL="914400" lvl="1" indent="-457200">
              <a:buFont typeface="+mj-lt"/>
              <a:buAutoNum type="arabicPeriod"/>
            </a:pPr>
            <a:r>
              <a:rPr lang="en-IN" sz="3200" dirty="0"/>
              <a:t>Machine learning skills</a:t>
            </a:r>
          </a:p>
          <a:p>
            <a:pPr marL="914400" lvl="1" indent="-457200">
              <a:buFont typeface="+mj-lt"/>
              <a:buAutoNum type="arabicPeriod"/>
            </a:pPr>
            <a:r>
              <a:rPr lang="en-IN" sz="3200" dirty="0"/>
              <a:t>Domain expertise (subject matter knowledge)</a:t>
            </a:r>
          </a:p>
          <a:p>
            <a:pPr marL="914400" lvl="1" indent="-457200">
              <a:buFont typeface="+mj-lt"/>
              <a:buAutoNum type="arabicPeriod"/>
            </a:pPr>
            <a:r>
              <a:rPr lang="en-IN" sz="3200" dirty="0"/>
              <a:t>Communication and presentation skills</a:t>
            </a:r>
          </a:p>
          <a:p>
            <a:pPr marL="914400" lvl="1" indent="-457200">
              <a:buFont typeface="+mj-lt"/>
              <a:buAutoNum type="arabicPeriod"/>
            </a:pPr>
            <a:r>
              <a:rPr lang="en-IN" sz="3200" dirty="0"/>
              <a:t>Data visualization skills</a:t>
            </a:r>
          </a:p>
        </p:txBody>
      </p:sp>
    </p:spTree>
    <p:extLst>
      <p:ext uri="{BB962C8B-B14F-4D97-AF65-F5344CB8AC3E}">
        <p14:creationId xmlns:p14="http://schemas.microsoft.com/office/powerpoint/2010/main" val="31420497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073" y="38083"/>
            <a:ext cx="11888756" cy="1118913"/>
          </a:xfrm>
          <a:solidFill>
            <a:schemeClr val="accent2">
              <a:lumMod val="20000"/>
              <a:lumOff val="80000"/>
            </a:schemeClr>
          </a:solidFill>
        </p:spPr>
        <p:txBody>
          <a:bodyPr/>
          <a:lstStyle/>
          <a:p>
            <a:r>
              <a:rPr lang="en-US" b="1" dirty="0" smtClean="0"/>
              <a:t>Data Scientist Profile</a:t>
            </a:r>
            <a:endParaRPr lang="en-IN" b="1" dirty="0"/>
          </a:p>
        </p:txBody>
      </p:sp>
      <p:sp>
        <p:nvSpPr>
          <p:cNvPr id="3" name="Content Placeholder 2"/>
          <p:cNvSpPr>
            <a:spLocks noGrp="1"/>
          </p:cNvSpPr>
          <p:nvPr>
            <p:ph idx="1"/>
          </p:nvPr>
        </p:nvSpPr>
        <p:spPr>
          <a:xfrm>
            <a:off x="0" y="1825625"/>
            <a:ext cx="5945155" cy="4351338"/>
          </a:xfrm>
        </p:spPr>
        <p:txBody>
          <a:bodyPr>
            <a:normAutofit/>
          </a:bodyPr>
          <a:lstStyle/>
          <a:p>
            <a:pPr marL="0" indent="0">
              <a:buNone/>
            </a:pPr>
            <a:r>
              <a:rPr lang="en-IN" b="1" dirty="0"/>
              <a:t>Fig:</a:t>
            </a:r>
            <a:r>
              <a:rPr lang="en-IN" dirty="0"/>
              <a:t> </a:t>
            </a:r>
            <a:endParaRPr lang="en-IN" dirty="0" smtClean="0"/>
          </a:p>
          <a:p>
            <a:r>
              <a:rPr lang="en-IN" dirty="0" smtClean="0"/>
              <a:t>Rachel’s </a:t>
            </a:r>
            <a:r>
              <a:rPr lang="en-IN" dirty="0"/>
              <a:t>data science profile, which she created to illustrate trying to visualize oneself as a data scientist; </a:t>
            </a:r>
            <a:endParaRPr lang="en-IN" dirty="0" smtClean="0"/>
          </a:p>
          <a:p>
            <a:r>
              <a:rPr lang="en-IN" dirty="0" smtClean="0"/>
              <a:t>she </a:t>
            </a:r>
            <a:r>
              <a:rPr lang="en-IN" dirty="0"/>
              <a:t>wanted </a:t>
            </a:r>
            <a:r>
              <a:rPr lang="en-IN" dirty="0" smtClean="0"/>
              <a:t>students </a:t>
            </a:r>
            <a:r>
              <a:rPr lang="en-IN" dirty="0"/>
              <a:t>and guest lecturers to “riff” on this—to add buckets or remove skills, use a different scale or visualization method, and think about the drawbacks of self-reporting</a:t>
            </a:r>
          </a:p>
          <a:p>
            <a:pPr marL="0" indent="0">
              <a:buNone/>
            </a:pPr>
            <a:endParaRPr lang="en-IN" sz="3200" dirty="0"/>
          </a:p>
        </p:txBody>
      </p:sp>
      <p:pic>
        <p:nvPicPr>
          <p:cNvPr id="4" name="Picture 3"/>
          <p:cNvPicPr/>
          <p:nvPr/>
        </p:nvPicPr>
        <p:blipFill>
          <a:blip r:embed="rId2"/>
          <a:stretch>
            <a:fillRect/>
          </a:stretch>
        </p:blipFill>
        <p:spPr>
          <a:xfrm>
            <a:off x="6096000" y="1363645"/>
            <a:ext cx="6096000" cy="5111799"/>
          </a:xfrm>
          <a:prstGeom prst="rect">
            <a:avLst/>
          </a:prstGeom>
        </p:spPr>
      </p:pic>
    </p:spTree>
    <p:extLst>
      <p:ext uri="{BB962C8B-B14F-4D97-AF65-F5344CB8AC3E}">
        <p14:creationId xmlns:p14="http://schemas.microsoft.com/office/powerpoint/2010/main" val="3988080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593244" y="195943"/>
            <a:ext cx="6936560" cy="6438122"/>
          </a:xfrm>
          <a:prstGeom prst="rect">
            <a:avLst/>
          </a:prstGeom>
        </p:spPr>
      </p:pic>
      <p:sp>
        <p:nvSpPr>
          <p:cNvPr id="5" name="Rectangle 4"/>
          <p:cNvSpPr/>
          <p:nvPr/>
        </p:nvSpPr>
        <p:spPr>
          <a:xfrm>
            <a:off x="8285583" y="702233"/>
            <a:ext cx="3023119" cy="5604163"/>
          </a:xfrm>
          <a:prstGeom prst="rect">
            <a:avLst/>
          </a:prstGeom>
        </p:spPr>
        <p:txBody>
          <a:bodyPr wrap="square">
            <a:spAutoFit/>
          </a:bodyPr>
          <a:lstStyle/>
          <a:p>
            <a:pPr>
              <a:lnSpc>
                <a:spcPct val="107000"/>
              </a:lnSpc>
              <a:spcAft>
                <a:spcPts val="800"/>
              </a:spcAft>
            </a:pP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Fig</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a:latin typeface="Calibri" panose="020F0502020204030204" pitchFamily="34" charset="0"/>
                <a:ea typeface="Calibri" panose="020F0502020204030204" pitchFamily="34" charset="0"/>
                <a:cs typeface="Times New Roman" panose="02020603050405020304" pitchFamily="18" charset="0"/>
              </a:rPr>
              <a:t>Data science </a:t>
            </a:r>
            <a:r>
              <a:rPr lang="en-IN" sz="2800" b="1" dirty="0">
                <a:latin typeface="Calibri" panose="020F0502020204030204" pitchFamily="34" charset="0"/>
                <a:ea typeface="Calibri" panose="020F0502020204030204" pitchFamily="34" charset="0"/>
                <a:cs typeface="Times New Roman" panose="02020603050405020304" pitchFamily="18" charset="0"/>
              </a:rPr>
              <a:t>team profiles</a:t>
            </a:r>
            <a:r>
              <a:rPr lang="en-IN" sz="2800" dirty="0">
                <a:latin typeface="Calibri" panose="020F0502020204030204" pitchFamily="34" charset="0"/>
                <a:ea typeface="Calibri" panose="020F0502020204030204" pitchFamily="34" charset="0"/>
                <a:cs typeface="Times New Roman" panose="02020603050405020304" pitchFamily="18" charset="0"/>
              </a:rPr>
              <a:t> can be constructed from data scientist profiles; there should be alignment between the data science team profile and the profile of the data problems they try to solve</a:t>
            </a:r>
          </a:p>
        </p:txBody>
      </p:sp>
    </p:spTree>
    <p:extLst>
      <p:ext uri="{BB962C8B-B14F-4D97-AF65-F5344CB8AC3E}">
        <p14:creationId xmlns:p14="http://schemas.microsoft.com/office/powerpoint/2010/main" val="903914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Thought Experiment</a:t>
            </a:r>
            <a:r>
              <a:rPr lang="en-US" b="1" dirty="0" smtClean="0"/>
              <a:t>:</a:t>
            </a:r>
            <a:endParaRPr lang="en-IN"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a:t>
            </a:r>
            <a:r>
              <a:rPr lang="en-US" b="1" dirty="0"/>
              <a:t>"thought experiment" </a:t>
            </a:r>
            <a:r>
              <a:rPr lang="en-US" dirty="0"/>
              <a:t>explores the idea of using data science itself to define what data science is - a meta-definition of sorts. Here are the key points regarding this thought experiment</a:t>
            </a:r>
            <a:r>
              <a:rPr lang="en-US" dirty="0" smtClean="0"/>
              <a:t>:</a:t>
            </a:r>
          </a:p>
          <a:p>
            <a:pPr lvl="0"/>
            <a:r>
              <a:rPr lang="en-US" dirty="0"/>
              <a:t>The experiment poses the open-ended question: "</a:t>
            </a:r>
            <a:r>
              <a:rPr lang="en-US" b="1" dirty="0"/>
              <a:t>Can we use data science to define data science?"</a:t>
            </a:r>
            <a:endParaRPr lang="en-IN" b="1" dirty="0"/>
          </a:p>
          <a:p>
            <a:r>
              <a:rPr lang="en-US" dirty="0"/>
              <a:t>One approach suggested is </a:t>
            </a:r>
            <a:r>
              <a:rPr lang="en-US" b="1" dirty="0"/>
              <a:t>text mining </a:t>
            </a:r>
            <a:r>
              <a:rPr lang="en-US" dirty="0"/>
              <a:t>- performing a Google search for "</a:t>
            </a:r>
            <a:r>
              <a:rPr lang="en-US" b="1" dirty="0"/>
              <a:t>data science</a:t>
            </a:r>
            <a:r>
              <a:rPr lang="en-US" dirty="0"/>
              <a:t>" and applying text mining models on the </a:t>
            </a:r>
            <a:r>
              <a:rPr lang="en-US" dirty="0" smtClean="0"/>
              <a:t>results</a:t>
            </a:r>
          </a:p>
          <a:p>
            <a:r>
              <a:rPr lang="en-US" dirty="0"/>
              <a:t>An alternative is to look at </a:t>
            </a:r>
            <a:r>
              <a:rPr lang="en-US" b="1" dirty="0"/>
              <a:t>how practitioners of data science </a:t>
            </a:r>
            <a:r>
              <a:rPr lang="en-US" dirty="0"/>
              <a:t>describe what they do (e.g</a:t>
            </a:r>
            <a:r>
              <a:rPr lang="en-US" b="1" dirty="0"/>
              <a:t>. via word clouds</a:t>
            </a:r>
            <a:r>
              <a:rPr lang="en-US" dirty="0"/>
              <a:t>) and </a:t>
            </a:r>
            <a:r>
              <a:rPr lang="en-US" dirty="0" smtClean="0"/>
              <a:t>compare.</a:t>
            </a:r>
          </a:p>
          <a:p>
            <a:pPr lvl="0"/>
            <a:r>
              <a:rPr lang="en-US" dirty="0"/>
              <a:t>This data could then be fed into </a:t>
            </a:r>
            <a:r>
              <a:rPr lang="en-US" b="1" dirty="0"/>
              <a:t>clustering algorithms </a:t>
            </a:r>
            <a:r>
              <a:rPr lang="en-US" dirty="0"/>
              <a:t>or other models to see if the model can accurately predict which field a person belongs to based on the "</a:t>
            </a:r>
            <a:r>
              <a:rPr lang="en-US" b="1" dirty="0"/>
              <a:t>stuff they do</a:t>
            </a:r>
            <a:r>
              <a:rPr lang="en-US" dirty="0"/>
              <a:t>."</a:t>
            </a:r>
            <a:endParaRPr lang="en-IN" dirty="0"/>
          </a:p>
          <a:p>
            <a:endParaRPr lang="en-IN" dirty="0"/>
          </a:p>
          <a:p>
            <a:endParaRPr lang="en-IN" dirty="0"/>
          </a:p>
        </p:txBody>
      </p:sp>
    </p:spTree>
    <p:extLst>
      <p:ext uri="{BB962C8B-B14F-4D97-AF65-F5344CB8AC3E}">
        <p14:creationId xmlns:p14="http://schemas.microsoft.com/office/powerpoint/2010/main" val="35415826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289249" y="448937"/>
            <a:ext cx="7044612" cy="6306425"/>
          </a:xfrm>
          <a:prstGeom prst="rect">
            <a:avLst/>
          </a:prstGeom>
        </p:spPr>
      </p:pic>
      <p:sp>
        <p:nvSpPr>
          <p:cNvPr id="5" name="Rectangle 4"/>
          <p:cNvSpPr/>
          <p:nvPr/>
        </p:nvSpPr>
        <p:spPr>
          <a:xfrm>
            <a:off x="7847045" y="448937"/>
            <a:ext cx="3788228" cy="1673022"/>
          </a:xfrm>
          <a:prstGeom prst="rect">
            <a:avLst/>
          </a:prstGeom>
        </p:spPr>
        <p:txBody>
          <a:bodyPr wrap="square">
            <a:spAutoFit/>
          </a:bodyPr>
          <a:lstStyle/>
          <a:p>
            <a:pPr algn="just">
              <a:lnSpc>
                <a:spcPct val="107000"/>
              </a:lnSpc>
              <a:spcAft>
                <a:spcPts val="0"/>
              </a:spcAft>
            </a:pPr>
            <a:r>
              <a:rPr lang="en-US" sz="2400" b="1" dirty="0">
                <a:latin typeface="Calibri" panose="020F0502020204030204" pitchFamily="34" charset="0"/>
                <a:ea typeface="Calibri" panose="020F0502020204030204" pitchFamily="34" charset="0"/>
                <a:cs typeface="Calibri" panose="020F0502020204030204" pitchFamily="34" charset="0"/>
              </a:rPr>
              <a:t>Harlan Harris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did survey </a:t>
            </a:r>
            <a:r>
              <a:rPr lang="en-US" sz="2400" dirty="0">
                <a:latin typeface="Calibri" panose="020F0502020204030204" pitchFamily="34" charset="0"/>
                <a:ea typeface="Calibri" panose="020F0502020204030204" pitchFamily="34" charset="0"/>
                <a:cs typeface="Calibri" panose="020F0502020204030204" pitchFamily="34" charset="0"/>
              </a:rPr>
              <a:t>and clustering to define sub-fields within data science (illustrated in Figure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7268547" y="2419748"/>
            <a:ext cx="4615543" cy="4154984"/>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rPr>
              <a:t>In essence, the thought experiment explores using </a:t>
            </a:r>
            <a:r>
              <a:rPr lang="en-US" sz="2400" b="1" i="1" dirty="0">
                <a:latin typeface="Calibri" panose="020F0502020204030204" pitchFamily="34" charset="0"/>
                <a:ea typeface="Calibri" panose="020F0502020204030204" pitchFamily="34" charset="0"/>
              </a:rPr>
              <a:t>data-driven techniques like text mining, natural language processing, and clustering </a:t>
            </a:r>
            <a:r>
              <a:rPr lang="en-US" sz="2400" dirty="0">
                <a:latin typeface="Calibri" panose="020F0502020204030204" pitchFamily="34" charset="0"/>
                <a:ea typeface="Calibri" panose="020F0502020204030204" pitchFamily="34" charset="0"/>
              </a:rPr>
              <a:t>to analyze descriptions of what data scientists and other professionals do, in order to derive a definition of data science in a bottom-up manner from the data itself. </a:t>
            </a:r>
            <a:endParaRPr lang="en-IN" sz="2400" dirty="0"/>
          </a:p>
        </p:txBody>
      </p:sp>
    </p:spTree>
    <p:extLst>
      <p:ext uri="{BB962C8B-B14F-4D97-AF65-F5344CB8AC3E}">
        <p14:creationId xmlns:p14="http://schemas.microsoft.com/office/powerpoint/2010/main" val="40535131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b="1" dirty="0"/>
              <a:t>Who is Data Scientist in the context of academia and industry</a:t>
            </a:r>
            <a:r>
              <a:rPr lang="en-US" dirty="0" smtClean="0"/>
              <a:t>?</a:t>
            </a:r>
            <a:endParaRPr lang="en-IN" dirty="0"/>
          </a:p>
        </p:txBody>
      </p:sp>
      <p:sp>
        <p:nvSpPr>
          <p:cNvPr id="3" name="Content Placeholder 2"/>
          <p:cNvSpPr>
            <a:spLocks noGrp="1"/>
          </p:cNvSpPr>
          <p:nvPr>
            <p:ph idx="1"/>
          </p:nvPr>
        </p:nvSpPr>
        <p:spPr/>
        <p:txBody>
          <a:bodyPr>
            <a:normAutofit lnSpcReduction="10000"/>
          </a:bodyPr>
          <a:lstStyle/>
          <a:p>
            <a:pPr algn="just"/>
            <a:r>
              <a:rPr lang="en-IN" dirty="0" smtClean="0"/>
              <a:t>Data </a:t>
            </a:r>
            <a:r>
              <a:rPr lang="en-IN" dirty="0"/>
              <a:t>scientists in academia </a:t>
            </a:r>
            <a:r>
              <a:rPr lang="en-IN" dirty="0" smtClean="0"/>
              <a:t>can be defined as </a:t>
            </a:r>
            <a:r>
              <a:rPr lang="en-IN" dirty="0"/>
              <a:t>interdisciplinary researchers working on computational challenges </a:t>
            </a:r>
            <a:r>
              <a:rPr lang="en-IN" b="1" dirty="0"/>
              <a:t>with large, complex datasets to solve real-world problems across domains</a:t>
            </a:r>
            <a:r>
              <a:rPr lang="en-IN" dirty="0"/>
              <a:t>. </a:t>
            </a:r>
            <a:endParaRPr lang="en-IN" dirty="0" smtClean="0"/>
          </a:p>
          <a:p>
            <a:pPr algn="just"/>
            <a:r>
              <a:rPr lang="en-IN" dirty="0" smtClean="0"/>
              <a:t>In </a:t>
            </a:r>
            <a:r>
              <a:rPr lang="en-IN" dirty="0"/>
              <a:t>industry, especially tech, data scientists are depicted as strategic decision-makers and hands-on practitioners who </a:t>
            </a:r>
            <a:r>
              <a:rPr lang="en-IN" b="1" dirty="0"/>
              <a:t>wrangle data, build models, and communicate insights </a:t>
            </a:r>
            <a:r>
              <a:rPr lang="en-IN" dirty="0"/>
              <a:t>to drive data-driven products and decisions</a:t>
            </a:r>
            <a:r>
              <a:rPr lang="en-IN" dirty="0" smtClean="0"/>
              <a:t>.</a:t>
            </a:r>
          </a:p>
          <a:p>
            <a:pPr lvl="0" algn="just"/>
            <a:r>
              <a:rPr lang="en-IN" dirty="0"/>
              <a:t>In general, a </a:t>
            </a:r>
            <a:r>
              <a:rPr lang="en-IN" b="1" dirty="0"/>
              <a:t>data scientist </a:t>
            </a:r>
            <a:r>
              <a:rPr lang="en-IN" dirty="0"/>
              <a:t>extracts meaning from data using statistics, machine learning, and domain knowledge. They spend significant time collecting, cleaning, and wrangling messy data, which requires </a:t>
            </a:r>
            <a:r>
              <a:rPr lang="en-IN" b="1" dirty="0"/>
              <a:t>persistence, statistics, and software engineering skills.</a:t>
            </a:r>
          </a:p>
          <a:p>
            <a:endParaRPr lang="en-IN" dirty="0"/>
          </a:p>
          <a:p>
            <a:endParaRPr lang="en-IN" dirty="0"/>
          </a:p>
        </p:txBody>
      </p:sp>
    </p:spTree>
    <p:extLst>
      <p:ext uri="{BB962C8B-B14F-4D97-AF65-F5344CB8AC3E}">
        <p14:creationId xmlns:p14="http://schemas.microsoft.com/office/powerpoint/2010/main" val="2240614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Academic</a:t>
            </a:r>
            <a:endParaRPr lang="en-IN" b="1" dirty="0"/>
          </a:p>
        </p:txBody>
      </p:sp>
      <p:sp>
        <p:nvSpPr>
          <p:cNvPr id="3" name="Content Placeholder 2"/>
          <p:cNvSpPr>
            <a:spLocks noGrp="1"/>
          </p:cNvSpPr>
          <p:nvPr>
            <p:ph idx="1"/>
          </p:nvPr>
        </p:nvSpPr>
        <p:spPr/>
        <p:txBody>
          <a:bodyPr/>
          <a:lstStyle/>
          <a:p>
            <a:pPr lvl="0" algn="just"/>
            <a:r>
              <a:rPr lang="en-IN" dirty="0"/>
              <a:t>In Academic students interested in becoming data scientists come from diverse backgrounds like </a:t>
            </a:r>
            <a:r>
              <a:rPr lang="en-IN" i="1" dirty="0"/>
              <a:t>statistics, applied math, computer science, social sciences, journalism, biomedical informatics, </a:t>
            </a:r>
            <a:r>
              <a:rPr lang="en-IN" dirty="0"/>
              <a:t>etc. They are interested in using data to solve important real-world problems.</a:t>
            </a:r>
          </a:p>
          <a:p>
            <a:pPr lvl="0" algn="just"/>
            <a:r>
              <a:rPr lang="en-IN" dirty="0" smtClean="0"/>
              <a:t>Academic </a:t>
            </a:r>
            <a:r>
              <a:rPr lang="en-IN" dirty="0"/>
              <a:t>data scientist </a:t>
            </a:r>
            <a:r>
              <a:rPr lang="en-IN" dirty="0" smtClean="0"/>
              <a:t>can be defined as</a:t>
            </a:r>
            <a:r>
              <a:rPr lang="en-IN" dirty="0"/>
              <a:t>: </a:t>
            </a:r>
            <a:r>
              <a:rPr lang="en-IN" b="1" i="1" dirty="0"/>
              <a:t>"A scientist, trained in anything from social science to biology, who works with large amounts of data, and must grapple with computational problems posed by the structure, size, messiness, and the complexity and nature of the data, while simultaneously solving a real-world problem."</a:t>
            </a:r>
            <a:endParaRPr lang="en-IN" dirty="0"/>
          </a:p>
          <a:p>
            <a:endParaRPr lang="en-IN" dirty="0"/>
          </a:p>
        </p:txBody>
      </p:sp>
    </p:spTree>
    <p:extLst>
      <p:ext uri="{BB962C8B-B14F-4D97-AF65-F5344CB8AC3E}">
        <p14:creationId xmlns:p14="http://schemas.microsoft.com/office/powerpoint/2010/main" val="29424751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4" y="213989"/>
            <a:ext cx="10515600" cy="915016"/>
          </a:xfrm>
          <a:solidFill>
            <a:schemeClr val="accent2">
              <a:lumMod val="20000"/>
              <a:lumOff val="80000"/>
            </a:schemeClr>
          </a:solidFill>
        </p:spPr>
        <p:txBody>
          <a:bodyPr/>
          <a:lstStyle/>
          <a:p>
            <a:r>
              <a:rPr lang="en-US" b="1" dirty="0" smtClean="0"/>
              <a:t>Industry</a:t>
            </a:r>
            <a:endParaRPr lang="en-IN" b="1" dirty="0"/>
          </a:p>
        </p:txBody>
      </p:sp>
      <p:sp>
        <p:nvSpPr>
          <p:cNvPr id="3" name="Content Placeholder 2"/>
          <p:cNvSpPr>
            <a:spLocks noGrp="1"/>
          </p:cNvSpPr>
          <p:nvPr>
            <p:ph idx="1"/>
          </p:nvPr>
        </p:nvSpPr>
        <p:spPr>
          <a:xfrm>
            <a:off x="838200" y="1278294"/>
            <a:ext cx="10515600" cy="4898669"/>
          </a:xfrm>
        </p:spPr>
        <p:txBody>
          <a:bodyPr>
            <a:normAutofit fontScale="92500" lnSpcReduction="10000"/>
          </a:bodyPr>
          <a:lstStyle/>
          <a:p>
            <a:pPr lvl="0"/>
            <a:r>
              <a:rPr lang="en-IN" dirty="0"/>
              <a:t>For the internet/online industry where the term originated, it </a:t>
            </a:r>
            <a:r>
              <a:rPr lang="en-IN" b="1" dirty="0"/>
              <a:t>describes data scientists at different levels of seniority.</a:t>
            </a:r>
          </a:p>
          <a:p>
            <a:pPr lvl="0"/>
            <a:r>
              <a:rPr lang="en-IN" dirty="0"/>
              <a:t>A </a:t>
            </a:r>
            <a:r>
              <a:rPr lang="en-IN" b="1" dirty="0" smtClean="0"/>
              <a:t>chief data scientist </a:t>
            </a:r>
            <a:r>
              <a:rPr lang="en-IN" dirty="0" smtClean="0"/>
              <a:t>sets </a:t>
            </a:r>
            <a:r>
              <a:rPr lang="en-IN" dirty="0"/>
              <a:t>the company's data strategy, </a:t>
            </a:r>
            <a:r>
              <a:rPr lang="en-IN" i="1" dirty="0"/>
              <a:t>including data collection </a:t>
            </a:r>
            <a:r>
              <a:rPr lang="en-IN" i="1" dirty="0" smtClean="0"/>
              <a:t>infrastructure</a:t>
            </a:r>
            <a:r>
              <a:rPr lang="en-IN" i="1" dirty="0"/>
              <a:t>, privacy concerns, user-facing data products, data-driven decision making, managing teams of engineers/scientists/analysts, communicating with leadership, patenting solutions, and setting research goals.</a:t>
            </a:r>
          </a:p>
          <a:p>
            <a:pPr lvl="0"/>
            <a:r>
              <a:rPr lang="en-IN" b="1" dirty="0" smtClean="0"/>
              <a:t>Key </a:t>
            </a:r>
            <a:r>
              <a:rPr lang="en-IN" b="1" dirty="0"/>
              <a:t>responsibilities include </a:t>
            </a:r>
            <a:r>
              <a:rPr lang="en-IN" i="1" dirty="0"/>
              <a:t>exploratory data analysis, visualization, finding patterns, building models/algorithms to understand product usage, designing experiments, and communicating insights</a:t>
            </a:r>
            <a:r>
              <a:rPr lang="en-IN" dirty="0"/>
              <a:t> clearly to teams and leadership through data visualizations.</a:t>
            </a:r>
          </a:p>
          <a:p>
            <a:pPr lvl="0"/>
            <a:r>
              <a:rPr lang="en-IN" dirty="0"/>
              <a:t>The data scientist plays a critical role in </a:t>
            </a:r>
            <a:r>
              <a:rPr lang="en-IN" b="1" i="1" dirty="0"/>
              <a:t>data-driven decision making </a:t>
            </a:r>
            <a:r>
              <a:rPr lang="en-IN" dirty="0"/>
              <a:t>and prototyping data products to be integrated into the company's offerings.</a:t>
            </a:r>
          </a:p>
          <a:p>
            <a:endParaRPr lang="en-IN" dirty="0"/>
          </a:p>
        </p:txBody>
      </p:sp>
    </p:spTree>
    <p:extLst>
      <p:ext uri="{BB962C8B-B14F-4D97-AF65-F5344CB8AC3E}">
        <p14:creationId xmlns:p14="http://schemas.microsoft.com/office/powerpoint/2010/main" val="2464756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What is Data Science?</a:t>
            </a:r>
            <a:endParaRPr lang="en-IN" b="1" dirty="0"/>
          </a:p>
        </p:txBody>
      </p:sp>
      <p:sp>
        <p:nvSpPr>
          <p:cNvPr id="3" name="Content Placeholder 2"/>
          <p:cNvSpPr>
            <a:spLocks noGrp="1"/>
          </p:cNvSpPr>
          <p:nvPr>
            <p:ph idx="1"/>
          </p:nvPr>
        </p:nvSpPr>
        <p:spPr/>
        <p:txBody>
          <a:bodyPr/>
          <a:lstStyle/>
          <a:p>
            <a:r>
              <a:rPr lang="en-US" b="1" dirty="0"/>
              <a:t>Data science is an interdisciplinary </a:t>
            </a:r>
            <a:r>
              <a:rPr lang="en-US" dirty="0"/>
              <a:t>field that involves using scientific methods, processes, algorithms, and systems to extract knowledge and insights from structured and unstructured data. It combines techniques and theories from </a:t>
            </a:r>
            <a:r>
              <a:rPr lang="en-US" b="1" dirty="0"/>
              <a:t>statistics, mathematics, computer </a:t>
            </a:r>
            <a:r>
              <a:rPr lang="en-US" b="1" dirty="0" smtClean="0"/>
              <a:t>science, AI, </a:t>
            </a:r>
            <a:r>
              <a:rPr lang="en-US" b="1" dirty="0"/>
              <a:t>information science, and domain-specific fields like business or healthcare </a:t>
            </a:r>
            <a:r>
              <a:rPr lang="en-US" dirty="0"/>
              <a:t>to analyze complex data sets</a:t>
            </a:r>
            <a:r>
              <a:rPr lang="en-US" dirty="0" smtClean="0"/>
              <a:t>.</a:t>
            </a:r>
          </a:p>
          <a:p>
            <a:r>
              <a:rPr lang="en-US" b="1" dirty="0"/>
              <a:t>The main goal of data science </a:t>
            </a:r>
            <a:r>
              <a:rPr lang="en-US" dirty="0"/>
              <a:t>is to turn raw data into actionable insights, predictions, and recommendations.</a:t>
            </a:r>
            <a:endParaRPr lang="en-IN" dirty="0"/>
          </a:p>
        </p:txBody>
      </p:sp>
    </p:spTree>
    <p:extLst>
      <p:ext uri="{BB962C8B-B14F-4D97-AF65-F5344CB8AC3E}">
        <p14:creationId xmlns:p14="http://schemas.microsoft.com/office/powerpoint/2010/main" val="38133181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7855"/>
          </a:xfrm>
          <a:solidFill>
            <a:schemeClr val="accent2">
              <a:lumMod val="20000"/>
              <a:lumOff val="80000"/>
            </a:schemeClr>
          </a:solidFill>
        </p:spPr>
        <p:txBody>
          <a:bodyPr>
            <a:normAutofit/>
          </a:bodyPr>
          <a:lstStyle/>
          <a:p>
            <a:pPr algn="ctr"/>
            <a:r>
              <a:rPr lang="en-US" sz="4000" b="1" dirty="0" smtClean="0"/>
              <a:t>Various </a:t>
            </a:r>
            <a:r>
              <a:rPr lang="en-US" sz="4000" b="1" dirty="0"/>
              <a:t>stages of data processing and </a:t>
            </a:r>
            <a:r>
              <a:rPr lang="en-US" sz="4000" b="1" dirty="0" smtClean="0"/>
              <a:t>analysis</a:t>
            </a:r>
            <a:endParaRPr lang="en-IN" sz="4000" b="1" dirty="0"/>
          </a:p>
        </p:txBody>
      </p:sp>
      <p:sp>
        <p:nvSpPr>
          <p:cNvPr id="3" name="Content Placeholder 2"/>
          <p:cNvSpPr>
            <a:spLocks noGrp="1"/>
          </p:cNvSpPr>
          <p:nvPr>
            <p:ph idx="1"/>
          </p:nvPr>
        </p:nvSpPr>
        <p:spPr>
          <a:xfrm>
            <a:off x="838200" y="1212980"/>
            <a:ext cx="10515600" cy="5402423"/>
          </a:xfrm>
        </p:spPr>
        <p:txBody>
          <a:bodyPr>
            <a:normAutofit fontScale="85000" lnSpcReduction="20000"/>
          </a:bodyPr>
          <a:lstStyle/>
          <a:p>
            <a:pPr marL="514350" indent="-514350">
              <a:buFont typeface="+mj-lt"/>
              <a:buAutoNum type="arabicPeriod"/>
            </a:pPr>
            <a:r>
              <a:rPr lang="en-US" b="1" dirty="0"/>
              <a:t>Data Collection</a:t>
            </a:r>
            <a:r>
              <a:rPr lang="en-US" dirty="0"/>
              <a:t>: Gathering data from various sources such as databases, APIs, sensors, or web scraping.</a:t>
            </a:r>
          </a:p>
          <a:p>
            <a:pPr marL="514350" indent="-514350">
              <a:buFont typeface="+mj-lt"/>
              <a:buAutoNum type="arabicPeriod"/>
            </a:pPr>
            <a:r>
              <a:rPr lang="en-US" b="1" dirty="0"/>
              <a:t>Data Cleaning</a:t>
            </a:r>
            <a:r>
              <a:rPr lang="en-US" dirty="0"/>
              <a:t>: Preprocessing and preparing the data by handling missing values, removing duplicates, and transforming data into a suitable format for analysis.</a:t>
            </a:r>
          </a:p>
          <a:p>
            <a:pPr marL="514350" indent="-514350">
              <a:buFont typeface="+mj-lt"/>
              <a:buAutoNum type="arabicPeriod"/>
            </a:pPr>
            <a:r>
              <a:rPr lang="en-US" b="1" dirty="0"/>
              <a:t>Exploratory Data Analysis (EDA)</a:t>
            </a:r>
            <a:r>
              <a:rPr lang="en-US" dirty="0"/>
              <a:t>: Understanding the data through statistical summaries, visualizations, and identifying patterns or anomalies.</a:t>
            </a:r>
          </a:p>
          <a:p>
            <a:pPr marL="514350" indent="-514350">
              <a:buFont typeface="+mj-lt"/>
              <a:buAutoNum type="arabicPeriod"/>
            </a:pPr>
            <a:r>
              <a:rPr lang="en-US" b="1" dirty="0"/>
              <a:t>Feature Engineering</a:t>
            </a:r>
            <a:r>
              <a:rPr lang="en-US" dirty="0"/>
              <a:t>: Creating new features or variables that can enhance the predictive power of machine learning models.</a:t>
            </a:r>
          </a:p>
          <a:p>
            <a:pPr marL="514350" indent="-514350">
              <a:buFont typeface="+mj-lt"/>
              <a:buAutoNum type="arabicPeriod"/>
            </a:pPr>
            <a:r>
              <a:rPr lang="en-US" b="1" dirty="0"/>
              <a:t>Machine Learning</a:t>
            </a:r>
            <a:r>
              <a:rPr lang="en-US" dirty="0"/>
              <a:t>: Applying statistical models and algorithms to build predictive models and make data-driven decisions. This includes supervised learning (classification, regression), unsupervised learning (clustering, dimensionality reduction), and other techniques.</a:t>
            </a:r>
          </a:p>
          <a:p>
            <a:pPr marL="514350" indent="-514350">
              <a:buFont typeface="+mj-lt"/>
              <a:buAutoNum type="arabicPeriod"/>
            </a:pPr>
            <a:r>
              <a:rPr lang="en-US" b="1" dirty="0"/>
              <a:t>Data Visualization</a:t>
            </a:r>
            <a:r>
              <a:rPr lang="en-US" dirty="0"/>
              <a:t>: Presenting findings and insights through charts, graphs, dashboards, and interactive visualizations.</a:t>
            </a:r>
          </a:p>
          <a:p>
            <a:pPr marL="514350" indent="-514350">
              <a:buFont typeface="+mj-lt"/>
              <a:buAutoNum type="arabicPeriod"/>
            </a:pPr>
            <a:r>
              <a:rPr lang="en-US" b="1" dirty="0"/>
              <a:t>Deployment and Monitoring</a:t>
            </a:r>
            <a:r>
              <a:rPr lang="en-US" dirty="0"/>
              <a:t>: Integrating data science solutions into production systems and continuously monitoring model performance.</a:t>
            </a:r>
          </a:p>
          <a:p>
            <a:pPr marL="514350" indent="-514350">
              <a:buFont typeface="+mj-lt"/>
              <a:buAutoNum type="arabicPeriod"/>
            </a:pPr>
            <a:endParaRPr lang="en-IN" dirty="0"/>
          </a:p>
        </p:txBody>
      </p:sp>
    </p:spTree>
    <p:extLst>
      <p:ext uri="{BB962C8B-B14F-4D97-AF65-F5344CB8AC3E}">
        <p14:creationId xmlns:p14="http://schemas.microsoft.com/office/powerpoint/2010/main" val="32705623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Terminology: Big </a:t>
            </a:r>
            <a:r>
              <a:rPr lang="en-US" b="1" dirty="0" smtClean="0"/>
              <a:t>Data</a:t>
            </a:r>
            <a:endParaRPr lang="en-IN" dirty="0"/>
          </a:p>
        </p:txBody>
      </p:sp>
      <p:sp>
        <p:nvSpPr>
          <p:cNvPr id="3" name="Content Placeholder 2"/>
          <p:cNvSpPr>
            <a:spLocks noGrp="1"/>
          </p:cNvSpPr>
          <p:nvPr>
            <p:ph idx="1"/>
          </p:nvPr>
        </p:nvSpPr>
        <p:spPr/>
        <p:txBody>
          <a:bodyPr>
            <a:normAutofit fontScale="92500" lnSpcReduction="10000"/>
          </a:bodyPr>
          <a:lstStyle/>
          <a:p>
            <a:pPr marL="0" indent="0">
              <a:buNone/>
            </a:pPr>
            <a:r>
              <a:rPr lang="en-IN" dirty="0"/>
              <a:t>The different perspectives on what constitutes "Big Data":</a:t>
            </a:r>
            <a:endParaRPr lang="en-IN" sz="2400" dirty="0"/>
          </a:p>
          <a:p>
            <a:pPr lvl="0"/>
            <a:r>
              <a:rPr lang="en-IN" b="1" dirty="0"/>
              <a:t>"Big" is a relative term</a:t>
            </a:r>
            <a:r>
              <a:rPr lang="en-IN" dirty="0"/>
              <a:t>, not an absolute threshold like 1 petabyte. Data qualifies as "Big Data" when its size outgrows the current computational capabilities (memory, storage, processing speed) available to handle it effectively.</a:t>
            </a:r>
            <a:endParaRPr lang="en-IN" sz="2400" dirty="0"/>
          </a:p>
          <a:p>
            <a:pPr lvl="0"/>
            <a:r>
              <a:rPr lang="en-IN" b="1" dirty="0"/>
              <a:t>"Big Data" refers to datasets that can't fit or be processed on a single machine</a:t>
            </a:r>
            <a:r>
              <a:rPr lang="en-IN" dirty="0"/>
              <a:t>. Once data exceeds what a single computer can handle, new tools and methods are required to work with it, marking it as "Big Data."</a:t>
            </a:r>
            <a:endParaRPr lang="en-IN" sz="2400" dirty="0"/>
          </a:p>
          <a:p>
            <a:pPr lvl="0"/>
            <a:r>
              <a:rPr lang="en-IN" b="1" dirty="0"/>
              <a:t>Big Data is also described as a cultural phenomenon</a:t>
            </a:r>
            <a:r>
              <a:rPr lang="en-IN" dirty="0"/>
              <a:t> - it highlights how massive amounts of data have become pervasive in our lives due to rapid technology advances</a:t>
            </a:r>
            <a:r>
              <a:rPr lang="en-IN" dirty="0" smtClean="0"/>
              <a:t>.</a:t>
            </a:r>
            <a:endParaRPr lang="en-IN" sz="2400" dirty="0"/>
          </a:p>
        </p:txBody>
      </p:sp>
    </p:spTree>
    <p:extLst>
      <p:ext uri="{BB962C8B-B14F-4D97-AF65-F5344CB8AC3E}">
        <p14:creationId xmlns:p14="http://schemas.microsoft.com/office/powerpoint/2010/main" val="21071916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1912"/>
          </a:xfrm>
          <a:solidFill>
            <a:schemeClr val="accent2">
              <a:lumMod val="20000"/>
              <a:lumOff val="80000"/>
            </a:schemeClr>
          </a:solidFill>
        </p:spPr>
        <p:txBody>
          <a:bodyPr>
            <a:normAutofit fontScale="90000"/>
          </a:bodyPr>
          <a:lstStyle/>
          <a:p>
            <a:r>
              <a:rPr lang="en-IN" b="1" dirty="0"/>
              <a:t>Key characteristics of Big Data</a:t>
            </a:r>
          </a:p>
        </p:txBody>
      </p:sp>
      <p:sp>
        <p:nvSpPr>
          <p:cNvPr id="3" name="Content Placeholder 2"/>
          <p:cNvSpPr>
            <a:spLocks noGrp="1"/>
          </p:cNvSpPr>
          <p:nvPr>
            <p:ph idx="1"/>
          </p:nvPr>
        </p:nvSpPr>
        <p:spPr>
          <a:xfrm>
            <a:off x="335902" y="1424408"/>
            <a:ext cx="11355355" cy="5246979"/>
          </a:xfrm>
        </p:spPr>
        <p:txBody>
          <a:bodyPr>
            <a:normAutofit fontScale="85000" lnSpcReduction="20000"/>
          </a:bodyPr>
          <a:lstStyle/>
          <a:p>
            <a:r>
              <a:rPr lang="en-US" b="1" dirty="0"/>
              <a:t>Big Data</a:t>
            </a:r>
            <a:r>
              <a:rPr lang="en-US" dirty="0"/>
              <a:t> refers to datasets whose size or complexity is beyond the ability of traditional database software tools to capture, store, manage and analyze.</a:t>
            </a:r>
            <a:endParaRPr lang="en-IN" dirty="0"/>
          </a:p>
          <a:p>
            <a:pPr marL="0" lvl="0" indent="0">
              <a:buNone/>
            </a:pPr>
            <a:r>
              <a:rPr lang="en-IN" b="1" dirty="0" smtClean="0"/>
              <a:t>The </a:t>
            </a:r>
            <a:r>
              <a:rPr lang="en-IN" b="1" dirty="0"/>
              <a:t>4 Vs are commonly used to characterize Big Data: </a:t>
            </a:r>
            <a:endParaRPr lang="en-IN" dirty="0"/>
          </a:p>
          <a:p>
            <a:pPr marL="514350" indent="-514350">
              <a:buFont typeface="+mj-lt"/>
              <a:buAutoNum type="arabicPeriod"/>
            </a:pPr>
            <a:r>
              <a:rPr lang="en-IN" b="1" dirty="0" smtClean="0"/>
              <a:t>Volume </a:t>
            </a:r>
            <a:r>
              <a:rPr lang="en-IN" dirty="0"/>
              <a:t>(huge quantities</a:t>
            </a:r>
            <a:r>
              <a:rPr lang="en-IN" dirty="0" smtClean="0"/>
              <a:t>): </a:t>
            </a:r>
            <a:r>
              <a:rPr lang="en-IN" dirty="0"/>
              <a:t>Big Data involves </a:t>
            </a:r>
            <a:r>
              <a:rPr lang="en-IN" b="1" dirty="0"/>
              <a:t>massive amounts </a:t>
            </a:r>
            <a:r>
              <a:rPr lang="en-IN" dirty="0"/>
              <a:t>of data, ranging from terabytes to petabytes or even more. This massive volume is generated from various sources like social media, sensors, digital transactions, etc.</a:t>
            </a:r>
          </a:p>
          <a:p>
            <a:pPr marL="514350" indent="-514350">
              <a:buFont typeface="+mj-lt"/>
              <a:buAutoNum type="arabicPeriod"/>
            </a:pPr>
            <a:r>
              <a:rPr lang="en-IN" b="1" dirty="0" smtClean="0"/>
              <a:t>Variety </a:t>
            </a:r>
            <a:r>
              <a:rPr lang="en-IN" dirty="0"/>
              <a:t>(diverse formats - structured, unstructured etc</a:t>
            </a:r>
            <a:r>
              <a:rPr lang="en-IN" dirty="0" smtClean="0"/>
              <a:t>.)</a:t>
            </a:r>
            <a:r>
              <a:rPr lang="en-IN" b="1" dirty="0" smtClean="0"/>
              <a:t>:</a:t>
            </a:r>
            <a:r>
              <a:rPr lang="en-IN" dirty="0" smtClean="0"/>
              <a:t> </a:t>
            </a:r>
            <a:r>
              <a:rPr lang="en-IN" dirty="0"/>
              <a:t>Big Data comes in </a:t>
            </a:r>
            <a:r>
              <a:rPr lang="en-IN" b="1" dirty="0"/>
              <a:t>different formats </a:t>
            </a:r>
            <a:r>
              <a:rPr lang="en-IN" dirty="0"/>
              <a:t>like structured data (databases), semi-structured (XML, JSON) and unstructured (text, audio, video, </a:t>
            </a:r>
            <a:r>
              <a:rPr lang="en-IN" dirty="0" err="1"/>
              <a:t>etc</a:t>
            </a:r>
            <a:r>
              <a:rPr lang="en-IN" dirty="0"/>
              <a:t>). This heterogeneity of data types makes processing complex.</a:t>
            </a:r>
          </a:p>
          <a:p>
            <a:pPr marL="514350" indent="-514350">
              <a:buFont typeface="+mj-lt"/>
              <a:buAutoNum type="arabicPeriod"/>
            </a:pPr>
            <a:r>
              <a:rPr lang="en-IN" b="1" dirty="0" smtClean="0"/>
              <a:t>Velocity </a:t>
            </a:r>
            <a:r>
              <a:rPr lang="en-IN" dirty="0"/>
              <a:t>(high speed of data generation/processing</a:t>
            </a:r>
            <a:r>
              <a:rPr lang="en-IN" dirty="0" smtClean="0"/>
              <a:t>) </a:t>
            </a:r>
            <a:r>
              <a:rPr lang="en-IN" b="1" dirty="0" smtClean="0"/>
              <a:t>:</a:t>
            </a:r>
            <a:r>
              <a:rPr lang="en-IN" dirty="0" smtClean="0"/>
              <a:t> </a:t>
            </a:r>
            <a:r>
              <a:rPr lang="en-IN" dirty="0"/>
              <a:t>The </a:t>
            </a:r>
            <a:r>
              <a:rPr lang="en-IN" b="1" dirty="0" smtClean="0"/>
              <a:t>speed </a:t>
            </a:r>
            <a:r>
              <a:rPr lang="en-IN" b="1" dirty="0"/>
              <a:t>at which Big Data is generated, accessed, processed and </a:t>
            </a:r>
            <a:r>
              <a:rPr lang="en-IN" b="1" dirty="0" err="1"/>
              <a:t>analyzed</a:t>
            </a:r>
            <a:r>
              <a:rPr lang="en-IN" b="1" dirty="0"/>
              <a:t> </a:t>
            </a:r>
            <a:r>
              <a:rPr lang="en-IN" dirty="0"/>
              <a:t>is </a:t>
            </a:r>
            <a:r>
              <a:rPr lang="en-IN" b="1" dirty="0"/>
              <a:t>extremely high and ever-increasing</a:t>
            </a:r>
            <a:r>
              <a:rPr lang="en-IN" dirty="0"/>
              <a:t>. Handling high velocity data for timely decision making is a challenge.</a:t>
            </a:r>
          </a:p>
          <a:p>
            <a:pPr marL="514350" indent="-514350">
              <a:buFont typeface="+mj-lt"/>
              <a:buAutoNum type="arabicPeriod"/>
            </a:pPr>
            <a:r>
              <a:rPr lang="en-IN" b="1" dirty="0" smtClean="0"/>
              <a:t>Value </a:t>
            </a:r>
            <a:r>
              <a:rPr lang="en-IN" dirty="0"/>
              <a:t>(</a:t>
            </a:r>
            <a:r>
              <a:rPr lang="en-IN" dirty="0" err="1"/>
              <a:t>analyzing</a:t>
            </a:r>
            <a:r>
              <a:rPr lang="en-IN" dirty="0"/>
              <a:t> for extracting valuable insights</a:t>
            </a:r>
            <a:r>
              <a:rPr lang="en-IN" dirty="0" smtClean="0"/>
              <a:t>) : </a:t>
            </a:r>
            <a:r>
              <a:rPr lang="en-IN" dirty="0"/>
              <a:t>The core reason to deal with Big Data is to </a:t>
            </a:r>
            <a:r>
              <a:rPr lang="en-IN" b="1" i="1" dirty="0"/>
              <a:t>uncover hidden insights, patterns and correlations to extract substantial value </a:t>
            </a:r>
            <a:r>
              <a:rPr lang="en-IN" dirty="0"/>
              <a:t>from the ocean of data</a:t>
            </a:r>
            <a:r>
              <a:rPr lang="en-IN" dirty="0" smtClean="0"/>
              <a:t>.</a:t>
            </a:r>
          </a:p>
          <a:p>
            <a:pPr marL="514350" indent="-514350">
              <a:buFont typeface="+mj-lt"/>
              <a:buAutoNum type="arabicPeriod"/>
            </a:pPr>
            <a:endParaRPr lang="en-IN" dirty="0"/>
          </a:p>
          <a:p>
            <a:endParaRPr lang="en-IN" dirty="0"/>
          </a:p>
        </p:txBody>
      </p:sp>
    </p:spTree>
    <p:extLst>
      <p:ext uri="{BB962C8B-B14F-4D97-AF65-F5344CB8AC3E}">
        <p14:creationId xmlns:p14="http://schemas.microsoft.com/office/powerpoint/2010/main" val="13481546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Definition of Big Data According to Steve </a:t>
            </a:r>
            <a:r>
              <a:rPr lang="en-US" b="1" dirty="0" err="1" smtClean="0"/>
              <a:t>Lohr</a:t>
            </a:r>
            <a:endParaRPr lang="en-IN" dirty="0"/>
          </a:p>
        </p:txBody>
      </p:sp>
      <p:sp>
        <p:nvSpPr>
          <p:cNvPr id="3" name="Content Placeholder 2"/>
          <p:cNvSpPr>
            <a:spLocks noGrp="1"/>
          </p:cNvSpPr>
          <p:nvPr>
            <p:ph idx="1"/>
          </p:nvPr>
        </p:nvSpPr>
        <p:spPr/>
        <p:txBody>
          <a:bodyPr>
            <a:normAutofit fontScale="85000" lnSpcReduction="10000"/>
          </a:bodyPr>
          <a:lstStyle/>
          <a:p>
            <a:pPr algn="just"/>
            <a:r>
              <a:rPr lang="en-IN" b="1" dirty="0"/>
              <a:t>Steve Lohr defines Big Data as follows:</a:t>
            </a:r>
          </a:p>
          <a:p>
            <a:pPr lvl="0" algn="just"/>
            <a:r>
              <a:rPr lang="en-IN" b="1" dirty="0"/>
              <a:t>"A bundle of technologies</a:t>
            </a:r>
            <a:r>
              <a:rPr lang="en-IN" dirty="0"/>
              <a:t>" - This aligns with the technological aspect of Big Data, referring to the various tools, frameworks and platforms like Hadoop, Spark, NoSQL databases etc. that enable storage, processing and analysis of massive, complex datasets.</a:t>
            </a:r>
          </a:p>
          <a:p>
            <a:pPr lvl="0" algn="just"/>
            <a:r>
              <a:rPr lang="en-IN" b="1" dirty="0"/>
              <a:t>"A potential revolution in measurement" </a:t>
            </a:r>
            <a:r>
              <a:rPr lang="en-IN" dirty="0"/>
              <a:t>- This points to the </a:t>
            </a:r>
            <a:r>
              <a:rPr lang="en-IN" b="1" dirty="0"/>
              <a:t>transformative impact Big Data </a:t>
            </a:r>
            <a:r>
              <a:rPr lang="en-IN" dirty="0"/>
              <a:t>can have on measurement and metrics across industries/domains by allowing organizations to capture, quantify and </a:t>
            </a:r>
            <a:r>
              <a:rPr lang="en-IN" dirty="0" err="1"/>
              <a:t>analyze</a:t>
            </a:r>
            <a:r>
              <a:rPr lang="en-IN" dirty="0"/>
              <a:t> more data points than ever before.</a:t>
            </a:r>
          </a:p>
          <a:p>
            <a:pPr lvl="0" algn="just"/>
            <a:r>
              <a:rPr lang="en-IN" b="1" dirty="0"/>
              <a:t>"A philosophy about how decisions will/should be made" </a:t>
            </a:r>
            <a:r>
              <a:rPr lang="en-IN" dirty="0"/>
              <a:t>- This highlights the paradigm shift Big Data brings in terms of data-driven decision making. With insights extracted from large datasets, decisions can potentially be made based more on hard data/evidence rather than just intuition or experience alone.</a:t>
            </a:r>
          </a:p>
        </p:txBody>
      </p:sp>
    </p:spTree>
    <p:extLst>
      <p:ext uri="{BB962C8B-B14F-4D97-AF65-F5344CB8AC3E}">
        <p14:creationId xmlns:p14="http://schemas.microsoft.com/office/powerpoint/2010/main" val="2181668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Examples of Big Data</a:t>
            </a:r>
            <a:endParaRPr lang="en-IN" b="1" dirty="0"/>
          </a:p>
        </p:txBody>
      </p:sp>
      <p:sp>
        <p:nvSpPr>
          <p:cNvPr id="3" name="Content Placeholder 2"/>
          <p:cNvSpPr>
            <a:spLocks noGrp="1"/>
          </p:cNvSpPr>
          <p:nvPr>
            <p:ph idx="1"/>
          </p:nvPr>
        </p:nvSpPr>
        <p:spPr/>
        <p:txBody>
          <a:bodyPr>
            <a:normAutofit/>
          </a:bodyPr>
          <a:lstStyle/>
          <a:p>
            <a:r>
              <a:rPr lang="en-US" b="1" dirty="0"/>
              <a:t>Social Media</a:t>
            </a:r>
            <a:r>
              <a:rPr lang="en-US" dirty="0" smtClean="0"/>
              <a:t>:</a:t>
            </a:r>
          </a:p>
          <a:p>
            <a:pPr lvl="1"/>
            <a:r>
              <a:rPr lang="en-US" b="1" dirty="0" smtClean="0"/>
              <a:t>Facebook </a:t>
            </a:r>
            <a:r>
              <a:rPr lang="en-US" b="1" dirty="0"/>
              <a:t>processes </a:t>
            </a:r>
            <a:r>
              <a:rPr lang="en-US" dirty="0"/>
              <a:t>over 500 terabytes of data every day from user activities like posts, comments, likes, shares, etc</a:t>
            </a:r>
            <a:r>
              <a:rPr lang="en-US" dirty="0" smtClean="0"/>
              <a:t>.</a:t>
            </a:r>
          </a:p>
          <a:p>
            <a:pPr lvl="1"/>
            <a:r>
              <a:rPr lang="en-US" b="1" dirty="0" smtClean="0"/>
              <a:t>Twitter </a:t>
            </a:r>
            <a:r>
              <a:rPr lang="en-US" b="1" dirty="0"/>
              <a:t>generates </a:t>
            </a:r>
            <a:r>
              <a:rPr lang="en-US" dirty="0"/>
              <a:t>over 12 terabytes of data every day from tweets, retweets, and other user interactions</a:t>
            </a:r>
            <a:r>
              <a:rPr lang="en-US" dirty="0" smtClean="0"/>
              <a:t>.</a:t>
            </a:r>
          </a:p>
          <a:p>
            <a:r>
              <a:rPr lang="en-US" b="1" dirty="0" smtClean="0"/>
              <a:t>E-commerce:</a:t>
            </a:r>
          </a:p>
          <a:p>
            <a:pPr lvl="1"/>
            <a:r>
              <a:rPr lang="en-US" b="1" dirty="0" smtClean="0"/>
              <a:t>Amazon </a:t>
            </a:r>
            <a:r>
              <a:rPr lang="en-US" b="1" dirty="0"/>
              <a:t>processes </a:t>
            </a:r>
            <a:r>
              <a:rPr lang="en-US" dirty="0"/>
              <a:t>millions of transactions every day and captures vast amounts of data related to customer preferences, browsing histories, and purchase patterns</a:t>
            </a:r>
            <a:r>
              <a:rPr lang="en-US" dirty="0" smtClean="0"/>
              <a:t>.</a:t>
            </a:r>
          </a:p>
          <a:p>
            <a:pPr lvl="1"/>
            <a:r>
              <a:rPr lang="en-US" b="1" dirty="0" smtClean="0"/>
              <a:t>Walmart </a:t>
            </a:r>
            <a:r>
              <a:rPr lang="en-US" b="1" dirty="0"/>
              <a:t>handles </a:t>
            </a:r>
            <a:r>
              <a:rPr lang="en-US" dirty="0"/>
              <a:t>over 1 million customer transactions per hour, generating huge volumes of data related to inventory, sales, and customer behavior.</a:t>
            </a:r>
            <a:endParaRPr lang="en-IN" dirty="0"/>
          </a:p>
        </p:txBody>
      </p:sp>
    </p:spTree>
    <p:extLst>
      <p:ext uri="{BB962C8B-B14F-4D97-AF65-F5344CB8AC3E}">
        <p14:creationId xmlns:p14="http://schemas.microsoft.com/office/powerpoint/2010/main" val="32944191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Examples of Big Data</a:t>
            </a:r>
            <a:endParaRPr lang="en-IN" b="1" dirty="0"/>
          </a:p>
        </p:txBody>
      </p:sp>
      <p:sp>
        <p:nvSpPr>
          <p:cNvPr id="3" name="Content Placeholder 2"/>
          <p:cNvSpPr>
            <a:spLocks noGrp="1"/>
          </p:cNvSpPr>
          <p:nvPr>
            <p:ph idx="1"/>
          </p:nvPr>
        </p:nvSpPr>
        <p:spPr/>
        <p:txBody>
          <a:bodyPr>
            <a:normAutofit/>
          </a:bodyPr>
          <a:lstStyle/>
          <a:p>
            <a:r>
              <a:rPr lang="en-US" b="1" dirty="0"/>
              <a:t>Healthcare</a:t>
            </a:r>
            <a:r>
              <a:rPr lang="en-US" b="1" dirty="0" smtClean="0"/>
              <a:t>:</a:t>
            </a:r>
          </a:p>
          <a:p>
            <a:pPr lvl="1"/>
            <a:r>
              <a:rPr lang="en-US" b="1" dirty="0" smtClean="0"/>
              <a:t>Electronic </a:t>
            </a:r>
            <a:r>
              <a:rPr lang="en-US" b="1" dirty="0"/>
              <a:t>Health Records (EHRs) </a:t>
            </a:r>
            <a:r>
              <a:rPr lang="en-US" dirty="0"/>
              <a:t>store massive amounts of patient data, including medical histories, test results, imaging data, and treatment plans</a:t>
            </a:r>
            <a:r>
              <a:rPr lang="en-US" dirty="0" smtClean="0"/>
              <a:t>.</a:t>
            </a:r>
          </a:p>
          <a:p>
            <a:pPr lvl="1"/>
            <a:r>
              <a:rPr lang="en-US" b="1" dirty="0" smtClean="0"/>
              <a:t>Genomic </a:t>
            </a:r>
            <a:r>
              <a:rPr lang="en-US" b="1" dirty="0"/>
              <a:t>sequencing projects </a:t>
            </a:r>
            <a:r>
              <a:rPr lang="en-US" dirty="0"/>
              <a:t>like the Human Genome Project generate petabytes of data from DNA sequencing and analysis</a:t>
            </a:r>
            <a:r>
              <a:rPr lang="en-US" dirty="0" smtClean="0"/>
              <a:t>.</a:t>
            </a:r>
          </a:p>
          <a:p>
            <a:r>
              <a:rPr lang="en-US" b="1" dirty="0" smtClean="0"/>
              <a:t>Internet </a:t>
            </a:r>
            <a:r>
              <a:rPr lang="en-US" b="1" dirty="0"/>
              <a:t>of Things (</a:t>
            </a:r>
            <a:r>
              <a:rPr lang="en-US" b="1" dirty="0" err="1"/>
              <a:t>IoT</a:t>
            </a:r>
            <a:r>
              <a:rPr lang="en-US" b="1" dirty="0" smtClean="0"/>
              <a:t>):</a:t>
            </a:r>
          </a:p>
          <a:p>
            <a:pPr lvl="1"/>
            <a:r>
              <a:rPr lang="en-US" b="1" dirty="0" smtClean="0"/>
              <a:t>Smart </a:t>
            </a:r>
            <a:r>
              <a:rPr lang="en-US" b="1" dirty="0"/>
              <a:t>cities generate </a:t>
            </a:r>
            <a:r>
              <a:rPr lang="en-US" dirty="0"/>
              <a:t>massive data streams from sensors monitoring traffic, weather, air quality, and infrastructure</a:t>
            </a:r>
            <a:r>
              <a:rPr lang="en-US" dirty="0" smtClean="0"/>
              <a:t>.</a:t>
            </a:r>
          </a:p>
          <a:p>
            <a:pPr lvl="1"/>
            <a:r>
              <a:rPr lang="en-US" b="1" dirty="0" smtClean="0"/>
              <a:t>Industrial </a:t>
            </a:r>
            <a:r>
              <a:rPr lang="en-US" b="1" dirty="0" err="1"/>
              <a:t>IoT</a:t>
            </a:r>
            <a:r>
              <a:rPr lang="en-US" b="1" dirty="0"/>
              <a:t> devices </a:t>
            </a:r>
            <a:r>
              <a:rPr lang="en-US" dirty="0"/>
              <a:t>in manufacturing plants produce continuous data about machine performance, quality control, and supply chain operations.</a:t>
            </a:r>
            <a:endParaRPr lang="en-IN" dirty="0"/>
          </a:p>
        </p:txBody>
      </p:sp>
    </p:spTree>
    <p:extLst>
      <p:ext uri="{BB962C8B-B14F-4D97-AF65-F5344CB8AC3E}">
        <p14:creationId xmlns:p14="http://schemas.microsoft.com/office/powerpoint/2010/main" val="31363833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9904"/>
          </a:xfrm>
          <a:solidFill>
            <a:schemeClr val="accent2">
              <a:lumMod val="20000"/>
              <a:lumOff val="80000"/>
            </a:schemeClr>
          </a:solidFill>
        </p:spPr>
        <p:txBody>
          <a:bodyPr>
            <a:normAutofit fontScale="90000"/>
          </a:bodyPr>
          <a:lstStyle/>
          <a:p>
            <a:r>
              <a:rPr lang="en-US" b="1" dirty="0" smtClean="0"/>
              <a:t>Examples of Big Data</a:t>
            </a:r>
            <a:endParaRPr lang="en-IN" b="1" dirty="0"/>
          </a:p>
        </p:txBody>
      </p:sp>
      <p:sp>
        <p:nvSpPr>
          <p:cNvPr id="3" name="Content Placeholder 2"/>
          <p:cNvSpPr>
            <a:spLocks noGrp="1"/>
          </p:cNvSpPr>
          <p:nvPr>
            <p:ph idx="1"/>
          </p:nvPr>
        </p:nvSpPr>
        <p:spPr>
          <a:xfrm>
            <a:off x="744893" y="1166325"/>
            <a:ext cx="10515600" cy="5411755"/>
          </a:xfrm>
        </p:spPr>
        <p:txBody>
          <a:bodyPr>
            <a:normAutofit fontScale="92500"/>
          </a:bodyPr>
          <a:lstStyle/>
          <a:p>
            <a:r>
              <a:rPr lang="en-US" b="1" dirty="0"/>
              <a:t>Scientific Research</a:t>
            </a:r>
            <a:r>
              <a:rPr lang="en-US" b="1" dirty="0" smtClean="0"/>
              <a:t>:</a:t>
            </a:r>
          </a:p>
          <a:p>
            <a:pPr lvl="1"/>
            <a:r>
              <a:rPr lang="en-US" dirty="0" smtClean="0"/>
              <a:t>The </a:t>
            </a:r>
            <a:r>
              <a:rPr lang="en-US" b="1" dirty="0"/>
              <a:t>Large Hadron Collider </a:t>
            </a:r>
            <a:r>
              <a:rPr lang="en-US" dirty="0"/>
              <a:t>at CERN generates around 30 petabytes of data annually from particle collisions and experiments</a:t>
            </a:r>
            <a:r>
              <a:rPr lang="en-US" dirty="0" smtClean="0"/>
              <a:t>.</a:t>
            </a:r>
          </a:p>
          <a:p>
            <a:pPr lvl="1"/>
            <a:r>
              <a:rPr lang="en-US" dirty="0" smtClean="0"/>
              <a:t>Astronomical </a:t>
            </a:r>
            <a:r>
              <a:rPr lang="en-US" dirty="0"/>
              <a:t>projects like the Sloan Digital Sky Survey have captured terabytes of data from telescopic observations of galaxies and celestial objects</a:t>
            </a:r>
            <a:r>
              <a:rPr lang="en-US" dirty="0" smtClean="0"/>
              <a:t>.</a:t>
            </a:r>
          </a:p>
          <a:p>
            <a:r>
              <a:rPr lang="en-US" b="1" dirty="0" smtClean="0"/>
              <a:t>Telecommunications </a:t>
            </a:r>
            <a:r>
              <a:rPr lang="en-US" dirty="0" smtClean="0"/>
              <a:t>: Telecom </a:t>
            </a:r>
            <a:r>
              <a:rPr lang="en-US" dirty="0"/>
              <a:t>companies handle billions of call detail records, user locations, and network data every day from mobile devices and network infrastructure</a:t>
            </a:r>
            <a:r>
              <a:rPr lang="en-US" dirty="0" smtClean="0"/>
              <a:t>.</a:t>
            </a:r>
          </a:p>
          <a:p>
            <a:r>
              <a:rPr lang="en-US" b="1" dirty="0" smtClean="0"/>
              <a:t>Finance </a:t>
            </a:r>
            <a:r>
              <a:rPr lang="en-US" b="1" dirty="0"/>
              <a:t>and Banking</a:t>
            </a:r>
            <a:r>
              <a:rPr lang="en-US" dirty="0" smtClean="0"/>
              <a:t>: Financial </a:t>
            </a:r>
            <a:r>
              <a:rPr lang="en-US" dirty="0"/>
              <a:t>institutions process millions of transactions, trades, and market data every minute, generating massive volumes of data for analysis and compliance</a:t>
            </a:r>
            <a:r>
              <a:rPr lang="en-US" dirty="0" smtClean="0"/>
              <a:t>.</a:t>
            </a:r>
          </a:p>
          <a:p>
            <a:r>
              <a:rPr lang="en-US" b="1" dirty="0" smtClean="0"/>
              <a:t>Transportation </a:t>
            </a:r>
            <a:r>
              <a:rPr lang="en-US" b="1" dirty="0"/>
              <a:t>and Logistics</a:t>
            </a:r>
            <a:r>
              <a:rPr lang="en-US" dirty="0" smtClean="0"/>
              <a:t>: Fleet </a:t>
            </a:r>
            <a:r>
              <a:rPr lang="en-US" dirty="0"/>
              <a:t>management systems track real-time location, performance, and maintenance data from thousands of vehicles, generating terabytes of data.</a:t>
            </a:r>
            <a:endParaRPr lang="en-IN" dirty="0"/>
          </a:p>
        </p:txBody>
      </p:sp>
    </p:spTree>
    <p:extLst>
      <p:ext uri="{BB962C8B-B14F-4D97-AF65-F5344CB8AC3E}">
        <p14:creationId xmlns:p14="http://schemas.microsoft.com/office/powerpoint/2010/main" val="658000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New Kinds of Data</a:t>
            </a:r>
            <a:endParaRPr lang="en-IN" b="1"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IN" b="1" dirty="0"/>
              <a:t>Traditional data</a:t>
            </a:r>
            <a:r>
              <a:rPr lang="en-IN" dirty="0"/>
              <a:t>: Numerical, categorical, or binary data</a:t>
            </a:r>
            <a:r>
              <a:rPr lang="en-IN" dirty="0" smtClean="0"/>
              <a:t>.</a:t>
            </a:r>
          </a:p>
          <a:p>
            <a:pPr marL="514350" indent="-514350">
              <a:buFont typeface="+mj-lt"/>
              <a:buAutoNum type="arabicPeriod"/>
            </a:pPr>
            <a:r>
              <a:rPr lang="en-IN" b="1" dirty="0" smtClean="0"/>
              <a:t>Text </a:t>
            </a:r>
            <a:r>
              <a:rPr lang="en-IN" b="1" dirty="0"/>
              <a:t>data: </a:t>
            </a:r>
            <a:r>
              <a:rPr lang="en-IN" dirty="0"/>
              <a:t>Emails, tweets, news articles, etc</a:t>
            </a:r>
            <a:r>
              <a:rPr lang="en-IN" dirty="0" smtClean="0"/>
              <a:t>.</a:t>
            </a:r>
          </a:p>
          <a:p>
            <a:pPr marL="514350" indent="-514350">
              <a:buFont typeface="+mj-lt"/>
              <a:buAutoNum type="arabicPeriod"/>
            </a:pPr>
            <a:r>
              <a:rPr lang="en-IN" b="1" dirty="0" smtClean="0"/>
              <a:t>Record </a:t>
            </a:r>
            <a:r>
              <a:rPr lang="en-IN" b="1" dirty="0"/>
              <a:t>data</a:t>
            </a:r>
            <a:r>
              <a:rPr lang="en-IN" dirty="0"/>
              <a:t>: User-level data, timestamped event data, JSON formatted log files</a:t>
            </a:r>
            <a:r>
              <a:rPr lang="en-IN" dirty="0" smtClean="0"/>
              <a:t>.</a:t>
            </a:r>
          </a:p>
          <a:p>
            <a:pPr marL="514350" indent="-514350">
              <a:buFont typeface="+mj-lt"/>
              <a:buAutoNum type="arabicPeriod"/>
            </a:pPr>
            <a:r>
              <a:rPr lang="en-IN" b="1" dirty="0" smtClean="0"/>
              <a:t>Geo-based </a:t>
            </a:r>
            <a:r>
              <a:rPr lang="en-IN" b="1" dirty="0"/>
              <a:t>location data</a:t>
            </a:r>
            <a:r>
              <a:rPr lang="en-IN" dirty="0"/>
              <a:t>: Spatial data related to geographic locations</a:t>
            </a:r>
            <a:r>
              <a:rPr lang="en-IN" dirty="0" smtClean="0"/>
              <a:t>.</a:t>
            </a:r>
          </a:p>
          <a:p>
            <a:pPr marL="514350" indent="-514350">
              <a:buFont typeface="+mj-lt"/>
              <a:buAutoNum type="arabicPeriod"/>
            </a:pPr>
            <a:r>
              <a:rPr lang="en-IN" b="1" dirty="0" smtClean="0"/>
              <a:t>Network </a:t>
            </a:r>
            <a:r>
              <a:rPr lang="en-IN" b="1" dirty="0"/>
              <a:t>data</a:t>
            </a:r>
            <a:r>
              <a:rPr lang="en-IN" dirty="0"/>
              <a:t>: Data representing connections and relationships between entities</a:t>
            </a:r>
            <a:r>
              <a:rPr lang="en-IN" dirty="0" smtClean="0"/>
              <a:t>.</a:t>
            </a:r>
          </a:p>
          <a:p>
            <a:pPr marL="514350" indent="-514350">
              <a:buFont typeface="+mj-lt"/>
              <a:buAutoNum type="arabicPeriod"/>
            </a:pPr>
            <a:r>
              <a:rPr lang="en-IN" b="1" dirty="0" smtClean="0"/>
              <a:t>Sensor </a:t>
            </a:r>
            <a:r>
              <a:rPr lang="en-IN" b="1" dirty="0"/>
              <a:t>data</a:t>
            </a:r>
            <a:r>
              <a:rPr lang="en-IN" dirty="0"/>
              <a:t>: Data generated from various sensors and </a:t>
            </a:r>
            <a:r>
              <a:rPr lang="en-IN" dirty="0" err="1"/>
              <a:t>IoT</a:t>
            </a:r>
            <a:r>
              <a:rPr lang="en-IN" dirty="0"/>
              <a:t> devices</a:t>
            </a:r>
            <a:r>
              <a:rPr lang="en-IN" dirty="0" smtClean="0"/>
              <a:t>.</a:t>
            </a:r>
          </a:p>
          <a:p>
            <a:pPr marL="514350" indent="-514350">
              <a:buFont typeface="+mj-lt"/>
              <a:buAutoNum type="arabicPeriod"/>
            </a:pPr>
            <a:r>
              <a:rPr lang="en-IN" b="1" dirty="0" smtClean="0"/>
              <a:t>Image </a:t>
            </a:r>
            <a:r>
              <a:rPr lang="en-IN" b="1" dirty="0"/>
              <a:t>data</a:t>
            </a:r>
            <a:r>
              <a:rPr lang="en-IN" dirty="0"/>
              <a:t>: Visual data in the form of images.</a:t>
            </a:r>
          </a:p>
        </p:txBody>
      </p:sp>
    </p:spTree>
    <p:extLst>
      <p:ext uri="{BB962C8B-B14F-4D97-AF65-F5344CB8AC3E}">
        <p14:creationId xmlns:p14="http://schemas.microsoft.com/office/powerpoint/2010/main" val="10533575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853057" cy="1325563"/>
          </a:xfrm>
          <a:solidFill>
            <a:schemeClr val="accent2">
              <a:lumMod val="20000"/>
              <a:lumOff val="80000"/>
            </a:schemeClr>
          </a:solidFill>
        </p:spPr>
        <p:txBody>
          <a:bodyPr/>
          <a:lstStyle/>
          <a:p>
            <a:r>
              <a:rPr lang="en-US" b="1" dirty="0"/>
              <a:t>Statistical Thinking in the Age of Big </a:t>
            </a:r>
            <a:r>
              <a:rPr lang="en-US" b="1" dirty="0" smtClean="0"/>
              <a:t>Data</a:t>
            </a:r>
            <a:endParaRPr lang="en-IN" dirty="0"/>
          </a:p>
        </p:txBody>
      </p:sp>
      <p:sp>
        <p:nvSpPr>
          <p:cNvPr id="3" name="Content Placeholder 2"/>
          <p:cNvSpPr>
            <a:spLocks noGrp="1"/>
          </p:cNvSpPr>
          <p:nvPr>
            <p:ph idx="1"/>
          </p:nvPr>
        </p:nvSpPr>
        <p:spPr>
          <a:xfrm>
            <a:off x="354563" y="1825625"/>
            <a:ext cx="11467323" cy="4799110"/>
          </a:xfrm>
        </p:spPr>
        <p:txBody>
          <a:bodyPr>
            <a:normAutofit fontScale="92500" lnSpcReduction="20000"/>
          </a:bodyPr>
          <a:lstStyle/>
          <a:p>
            <a:pPr marL="0" indent="0">
              <a:buNone/>
            </a:pPr>
            <a:r>
              <a:rPr lang="en-IN" dirty="0"/>
              <a:t>When developing skills as a data scientist one should have the following foundational skills:</a:t>
            </a:r>
          </a:p>
          <a:p>
            <a:pPr lvl="1"/>
            <a:r>
              <a:rPr lang="en-IN" sz="3300" b="1" dirty="0"/>
              <a:t>Statistics, </a:t>
            </a:r>
          </a:p>
          <a:p>
            <a:pPr lvl="1"/>
            <a:r>
              <a:rPr lang="en-IN" sz="3300" b="1" dirty="0"/>
              <a:t>Linear algebra, and</a:t>
            </a:r>
          </a:p>
          <a:p>
            <a:pPr lvl="1"/>
            <a:r>
              <a:rPr lang="en-IN" sz="3300" b="1" dirty="0"/>
              <a:t>Programming </a:t>
            </a:r>
            <a:endParaRPr lang="en-IN" sz="3300" dirty="0"/>
          </a:p>
          <a:p>
            <a:r>
              <a:rPr lang="en-IN" dirty="0"/>
              <a:t>Data scientists need to develop several </a:t>
            </a:r>
            <a:r>
              <a:rPr lang="en-IN" b="1" dirty="0"/>
              <a:t>interdependent skill sets </a:t>
            </a:r>
            <a:r>
              <a:rPr lang="en-IN" dirty="0"/>
              <a:t>in parallel, such as </a:t>
            </a:r>
          </a:p>
          <a:p>
            <a:pPr lvl="1"/>
            <a:r>
              <a:rPr lang="en-IN" sz="3000" b="1" dirty="0"/>
              <a:t>Data preparation, </a:t>
            </a:r>
          </a:p>
          <a:p>
            <a:pPr lvl="1"/>
            <a:r>
              <a:rPr lang="en-IN" sz="3000" b="1" dirty="0"/>
              <a:t>Modeling, </a:t>
            </a:r>
          </a:p>
          <a:p>
            <a:pPr lvl="1"/>
            <a:r>
              <a:rPr lang="en-IN" sz="3000" b="1" dirty="0"/>
              <a:t>Coding, </a:t>
            </a:r>
            <a:endParaRPr lang="en-IN" sz="3000" b="1" dirty="0" smtClean="0"/>
          </a:p>
          <a:p>
            <a:pPr lvl="1"/>
            <a:r>
              <a:rPr lang="en-US" sz="3000" b="1" dirty="0" smtClean="0"/>
              <a:t>Domain Knowledge,</a:t>
            </a:r>
            <a:endParaRPr lang="en-IN" sz="3000" b="1" dirty="0"/>
          </a:p>
          <a:p>
            <a:pPr lvl="1"/>
            <a:r>
              <a:rPr lang="en-IN" sz="3000" b="1" dirty="0"/>
              <a:t>Visualization, and </a:t>
            </a:r>
          </a:p>
          <a:p>
            <a:pPr lvl="1"/>
            <a:r>
              <a:rPr lang="en-IN" sz="3000" b="1" dirty="0"/>
              <a:t>Communication. </a:t>
            </a:r>
          </a:p>
          <a:p>
            <a:endParaRPr lang="en-IN" dirty="0"/>
          </a:p>
        </p:txBody>
      </p:sp>
    </p:spTree>
    <p:extLst>
      <p:ext uri="{BB962C8B-B14F-4D97-AF65-F5344CB8AC3E}">
        <p14:creationId xmlns:p14="http://schemas.microsoft.com/office/powerpoint/2010/main" val="41112405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Statistics for Data Science</a:t>
            </a:r>
            <a:endParaRPr lang="en-IN" b="1" dirty="0"/>
          </a:p>
        </p:txBody>
      </p:sp>
      <p:sp>
        <p:nvSpPr>
          <p:cNvPr id="3" name="Content Placeholder 2"/>
          <p:cNvSpPr>
            <a:spLocks noGrp="1"/>
          </p:cNvSpPr>
          <p:nvPr>
            <p:ph idx="1"/>
          </p:nvPr>
        </p:nvSpPr>
        <p:spPr/>
        <p:txBody>
          <a:bodyPr/>
          <a:lstStyle/>
          <a:p>
            <a:r>
              <a:rPr lang="en-US" b="1" dirty="0" smtClean="0"/>
              <a:t>Descriptive Statistics</a:t>
            </a:r>
            <a:r>
              <a:rPr lang="en-US" dirty="0" smtClean="0"/>
              <a:t>: </a:t>
            </a:r>
            <a:r>
              <a:rPr lang="en-US" dirty="0"/>
              <a:t>Measures of central tendency (</a:t>
            </a:r>
            <a:r>
              <a:rPr lang="en-US" b="1" dirty="0"/>
              <a:t>mean, median, mode</a:t>
            </a:r>
            <a:r>
              <a:rPr lang="en-US" dirty="0" smtClean="0"/>
              <a:t>) Measures </a:t>
            </a:r>
            <a:r>
              <a:rPr lang="en-US" dirty="0"/>
              <a:t>of dispersion (</a:t>
            </a:r>
            <a:r>
              <a:rPr lang="en-US" b="1" dirty="0"/>
              <a:t>variance, standard deviation, range</a:t>
            </a:r>
            <a:r>
              <a:rPr lang="en-US" dirty="0"/>
              <a:t>)</a:t>
            </a:r>
          </a:p>
          <a:p>
            <a:r>
              <a:rPr lang="en-US" b="1" dirty="0" smtClean="0"/>
              <a:t>Probability</a:t>
            </a:r>
          </a:p>
          <a:p>
            <a:r>
              <a:rPr lang="en-IN" b="1" dirty="0" smtClean="0"/>
              <a:t>Bayesian Statistics</a:t>
            </a:r>
          </a:p>
          <a:p>
            <a:r>
              <a:rPr lang="en-IN" b="1" dirty="0"/>
              <a:t>Time Series </a:t>
            </a:r>
            <a:r>
              <a:rPr lang="en-IN" b="1" dirty="0" smtClean="0"/>
              <a:t>Analysis</a:t>
            </a:r>
            <a:endParaRPr lang="en-IN" dirty="0" smtClean="0"/>
          </a:p>
          <a:p>
            <a:r>
              <a:rPr lang="en-IN" b="1" dirty="0"/>
              <a:t>Multivariate </a:t>
            </a:r>
            <a:r>
              <a:rPr lang="en-IN" b="1" dirty="0" smtClean="0"/>
              <a:t>Analysis</a:t>
            </a:r>
          </a:p>
          <a:p>
            <a:endParaRPr lang="en-US" dirty="0" smtClean="0"/>
          </a:p>
          <a:p>
            <a:endParaRPr lang="en-IN" dirty="0"/>
          </a:p>
        </p:txBody>
      </p:sp>
    </p:spTree>
    <p:extLst>
      <p:ext uri="{BB962C8B-B14F-4D97-AF65-F5344CB8AC3E}">
        <p14:creationId xmlns:p14="http://schemas.microsoft.com/office/powerpoint/2010/main" val="25555705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Statistical Inference</a:t>
            </a:r>
            <a:endParaRPr lang="en-IN" b="1" dirty="0"/>
          </a:p>
        </p:txBody>
      </p:sp>
      <p:sp>
        <p:nvSpPr>
          <p:cNvPr id="3" name="Content Placeholder 2"/>
          <p:cNvSpPr>
            <a:spLocks noGrp="1"/>
          </p:cNvSpPr>
          <p:nvPr>
            <p:ph idx="1"/>
          </p:nvPr>
        </p:nvSpPr>
        <p:spPr>
          <a:xfrm>
            <a:off x="838200" y="1844287"/>
            <a:ext cx="10515600" cy="4351338"/>
          </a:xfrm>
        </p:spPr>
        <p:txBody>
          <a:bodyPr>
            <a:normAutofit lnSpcReduction="10000"/>
          </a:bodyPr>
          <a:lstStyle/>
          <a:p>
            <a:r>
              <a:rPr lang="en-IN" dirty="0"/>
              <a:t>The world we live in is </a:t>
            </a:r>
            <a:r>
              <a:rPr lang="en-IN" b="1" dirty="0"/>
              <a:t>complex, random, and uncertain</a:t>
            </a:r>
            <a:r>
              <a:rPr lang="en-IN" dirty="0"/>
              <a:t>, but it is also a "</a:t>
            </a:r>
            <a:r>
              <a:rPr lang="en-IN" b="1" dirty="0"/>
              <a:t>data-generating machine</a:t>
            </a:r>
            <a:r>
              <a:rPr lang="en-IN" dirty="0"/>
              <a:t>" through various processes and activities. Some of the </a:t>
            </a:r>
            <a:r>
              <a:rPr lang="en-IN" b="1" dirty="0"/>
              <a:t>examples of potential data-generating processes are</a:t>
            </a:r>
            <a:r>
              <a:rPr lang="en-IN" dirty="0"/>
              <a:t>:  Counting people passing by, </a:t>
            </a:r>
            <a:r>
              <a:rPr lang="en-IN" b="1" dirty="0"/>
              <a:t>collecting email data</a:t>
            </a:r>
            <a:r>
              <a:rPr lang="en-IN" dirty="0"/>
              <a:t>, or </a:t>
            </a:r>
            <a:r>
              <a:rPr lang="en-IN" b="1" dirty="0" err="1"/>
              <a:t>Analyzing</a:t>
            </a:r>
            <a:r>
              <a:rPr lang="en-IN" b="1" dirty="0"/>
              <a:t> DNA </a:t>
            </a:r>
            <a:r>
              <a:rPr lang="en-IN" dirty="0"/>
              <a:t>samples, etc.</a:t>
            </a:r>
          </a:p>
          <a:p>
            <a:r>
              <a:rPr lang="en-IN" b="1" i="1" dirty="0"/>
              <a:t>The statistical inference is a discipline/field that deals with understanding and making sense of the complex, random, and uncertain real-world processes by collecting data, developing statistical procedures, methods, models and theorems for extracting meaningful information from the data generated by stochastic (random) </a:t>
            </a:r>
            <a:r>
              <a:rPr lang="en-IN" b="1" i="1" dirty="0" smtClean="0"/>
              <a:t>processes.</a:t>
            </a:r>
            <a:endParaRPr lang="en-IN" b="1" dirty="0"/>
          </a:p>
        </p:txBody>
      </p:sp>
    </p:spTree>
    <p:extLst>
      <p:ext uri="{BB962C8B-B14F-4D97-AF65-F5344CB8AC3E}">
        <p14:creationId xmlns:p14="http://schemas.microsoft.com/office/powerpoint/2010/main" val="7114500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What is Population?</a:t>
            </a:r>
            <a:endParaRPr lang="en-IN" b="1" dirty="0"/>
          </a:p>
        </p:txBody>
      </p:sp>
      <p:sp>
        <p:nvSpPr>
          <p:cNvPr id="3" name="Content Placeholder 2"/>
          <p:cNvSpPr>
            <a:spLocks noGrp="1"/>
          </p:cNvSpPr>
          <p:nvPr>
            <p:ph idx="1"/>
          </p:nvPr>
        </p:nvSpPr>
        <p:spPr>
          <a:xfrm>
            <a:off x="838200" y="1825625"/>
            <a:ext cx="10515600" cy="3128930"/>
          </a:xfrm>
        </p:spPr>
        <p:txBody>
          <a:bodyPr/>
          <a:lstStyle/>
          <a:p>
            <a:r>
              <a:rPr lang="en-US" dirty="0"/>
              <a:t>A </a:t>
            </a:r>
            <a:r>
              <a:rPr lang="en-US" b="1" dirty="0"/>
              <a:t>population</a:t>
            </a:r>
            <a:r>
              <a:rPr lang="en-US" dirty="0"/>
              <a:t> refers to the entire group of </a:t>
            </a:r>
            <a:r>
              <a:rPr lang="en-US" dirty="0" smtClean="0"/>
              <a:t>individuals, objects, or items that a researcher is interested in studying. </a:t>
            </a:r>
            <a:r>
              <a:rPr lang="en-US" dirty="0"/>
              <a:t>It is the complete set of elements that share some </a:t>
            </a:r>
            <a:r>
              <a:rPr lang="en-US" b="1" dirty="0"/>
              <a:t>common characteristics</a:t>
            </a:r>
            <a:r>
              <a:rPr lang="en-US" dirty="0"/>
              <a:t>, which the researcher wants to draw conclusions about.</a:t>
            </a:r>
          </a:p>
          <a:p>
            <a:r>
              <a:rPr lang="en-US" b="1" dirty="0"/>
              <a:t>Example</a:t>
            </a:r>
            <a:r>
              <a:rPr lang="en-US" dirty="0"/>
              <a:t>: If you want to study the </a:t>
            </a:r>
            <a:r>
              <a:rPr lang="en-US" b="1" dirty="0"/>
              <a:t>average height </a:t>
            </a:r>
            <a:r>
              <a:rPr lang="en-US" dirty="0"/>
              <a:t>of all adults in a particular city, the </a:t>
            </a:r>
            <a:r>
              <a:rPr lang="en-US" b="1" dirty="0"/>
              <a:t>population would be all the adults </a:t>
            </a:r>
            <a:r>
              <a:rPr lang="en-US" dirty="0"/>
              <a:t>living in that city.</a:t>
            </a:r>
          </a:p>
          <a:p>
            <a:endParaRPr lang="en-IN" dirty="0"/>
          </a:p>
        </p:txBody>
      </p:sp>
    </p:spTree>
    <p:extLst>
      <p:ext uri="{BB962C8B-B14F-4D97-AF65-F5344CB8AC3E}">
        <p14:creationId xmlns:p14="http://schemas.microsoft.com/office/powerpoint/2010/main" val="35171885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Sample:</a:t>
            </a:r>
          </a:p>
        </p:txBody>
      </p:sp>
      <p:sp>
        <p:nvSpPr>
          <p:cNvPr id="3" name="Content Placeholder 2"/>
          <p:cNvSpPr>
            <a:spLocks noGrp="1"/>
          </p:cNvSpPr>
          <p:nvPr>
            <p:ph idx="1"/>
          </p:nvPr>
        </p:nvSpPr>
        <p:spPr/>
        <p:txBody>
          <a:bodyPr/>
          <a:lstStyle/>
          <a:p>
            <a:r>
              <a:rPr lang="en-US" b="1" dirty="0"/>
              <a:t>A sample </a:t>
            </a:r>
            <a:r>
              <a:rPr lang="en-US" dirty="0"/>
              <a:t>is a subset of the population that is selected for observation and analysis. It is a </a:t>
            </a:r>
            <a:r>
              <a:rPr lang="en-US" b="1" dirty="0"/>
              <a:t>smaller, manageable group </a:t>
            </a:r>
            <a:r>
              <a:rPr lang="en-US" dirty="0"/>
              <a:t>that represents the characteristics of the larger population.</a:t>
            </a:r>
          </a:p>
          <a:p>
            <a:r>
              <a:rPr lang="en-US" b="1" dirty="0"/>
              <a:t>Example: </a:t>
            </a:r>
            <a:r>
              <a:rPr lang="en-US" dirty="0"/>
              <a:t>If the population is all adults in a city, a sample could be </a:t>
            </a:r>
            <a:r>
              <a:rPr lang="en-US" b="1" dirty="0"/>
              <a:t>500 randomly selected adults </a:t>
            </a:r>
            <a:r>
              <a:rPr lang="en-US" dirty="0"/>
              <a:t>from different neighborhoods within that city.</a:t>
            </a:r>
          </a:p>
          <a:p>
            <a:endParaRPr lang="en-IN" dirty="0"/>
          </a:p>
        </p:txBody>
      </p:sp>
    </p:spTree>
    <p:extLst>
      <p:ext uri="{BB962C8B-B14F-4D97-AF65-F5344CB8AC3E}">
        <p14:creationId xmlns:p14="http://schemas.microsoft.com/office/powerpoint/2010/main" val="9630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The main reasons for using a sample instead of studying the entire population are:</a:t>
            </a:r>
            <a:endParaRPr lang="en-IN" b="1" dirty="0"/>
          </a:p>
        </p:txBody>
      </p:sp>
      <p:sp>
        <p:nvSpPr>
          <p:cNvPr id="3" name="Content Placeholder 2"/>
          <p:cNvSpPr>
            <a:spLocks noGrp="1"/>
          </p:cNvSpPr>
          <p:nvPr>
            <p:ph idx="1"/>
          </p:nvPr>
        </p:nvSpPr>
        <p:spPr>
          <a:xfrm>
            <a:off x="838200" y="2114874"/>
            <a:ext cx="10515600" cy="3791404"/>
          </a:xfrm>
        </p:spPr>
        <p:txBody>
          <a:bodyPr/>
          <a:lstStyle/>
          <a:p>
            <a:r>
              <a:rPr lang="en-US" b="1" dirty="0"/>
              <a:t>Cost and time efficiency</a:t>
            </a:r>
            <a:r>
              <a:rPr lang="en-US" dirty="0"/>
              <a:t>: Studying an entire population can be expensive and time-consuming, especially when the population is large</a:t>
            </a:r>
            <a:r>
              <a:rPr lang="en-US" dirty="0" smtClean="0"/>
              <a:t>.</a:t>
            </a:r>
          </a:p>
          <a:p>
            <a:r>
              <a:rPr lang="en-US" b="1" dirty="0" smtClean="0"/>
              <a:t>Accessibility</a:t>
            </a:r>
            <a:r>
              <a:rPr lang="en-US" dirty="0"/>
              <a:t>: In some cases, it may not be possible or practical to study the entire population due to geographical constraints or other limitations</a:t>
            </a:r>
            <a:r>
              <a:rPr lang="en-US" dirty="0" smtClean="0"/>
              <a:t>.</a:t>
            </a:r>
          </a:p>
          <a:p>
            <a:r>
              <a:rPr lang="en-US" b="1" dirty="0" smtClean="0"/>
              <a:t>Destructive </a:t>
            </a:r>
            <a:r>
              <a:rPr lang="en-US" b="1" dirty="0"/>
              <a:t>testing</a:t>
            </a:r>
            <a:r>
              <a:rPr lang="en-US" dirty="0"/>
              <a:t>: If the study involves </a:t>
            </a:r>
            <a:r>
              <a:rPr lang="en-US" b="1" dirty="0"/>
              <a:t>destructive testing</a:t>
            </a:r>
            <a:r>
              <a:rPr lang="en-US" dirty="0"/>
              <a:t>, it is not feasible to test the entire population.</a:t>
            </a:r>
            <a:endParaRPr lang="en-IN" dirty="0"/>
          </a:p>
        </p:txBody>
      </p:sp>
    </p:spTree>
    <p:extLst>
      <p:ext uri="{BB962C8B-B14F-4D97-AF65-F5344CB8AC3E}">
        <p14:creationId xmlns:p14="http://schemas.microsoft.com/office/powerpoint/2010/main" val="47306426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G</a:t>
            </a:r>
            <a:r>
              <a:rPr lang="en-IN" b="1" dirty="0" err="1" smtClean="0"/>
              <a:t>oal</a:t>
            </a:r>
            <a:r>
              <a:rPr lang="en-IN" b="1" dirty="0" smtClean="0"/>
              <a:t> </a:t>
            </a:r>
            <a:r>
              <a:rPr lang="en-IN" b="1" dirty="0"/>
              <a:t>of sampling</a:t>
            </a:r>
          </a:p>
        </p:txBody>
      </p:sp>
      <p:sp>
        <p:nvSpPr>
          <p:cNvPr id="3" name="Content Placeholder 2"/>
          <p:cNvSpPr>
            <a:spLocks noGrp="1"/>
          </p:cNvSpPr>
          <p:nvPr>
            <p:ph idx="1"/>
          </p:nvPr>
        </p:nvSpPr>
        <p:spPr/>
        <p:txBody>
          <a:bodyPr>
            <a:normAutofit fontScale="92500" lnSpcReduction="10000"/>
          </a:bodyPr>
          <a:lstStyle/>
          <a:p>
            <a:r>
              <a:rPr lang="en-US" dirty="0"/>
              <a:t>The goal of sampling is to select a </a:t>
            </a:r>
            <a:r>
              <a:rPr lang="en-US" b="1" dirty="0"/>
              <a:t>representative sample </a:t>
            </a:r>
            <a:r>
              <a:rPr lang="en-US" dirty="0"/>
              <a:t>from the </a:t>
            </a:r>
            <a:r>
              <a:rPr lang="en-US" b="1" dirty="0"/>
              <a:t>population,</a:t>
            </a:r>
            <a:r>
              <a:rPr lang="en-US" dirty="0"/>
              <a:t> so that the characteristics observed in the sample can be generalized to the larger population with a known degree of accuracy and precision</a:t>
            </a:r>
            <a:r>
              <a:rPr lang="en-US" dirty="0" smtClean="0"/>
              <a:t>.</a:t>
            </a:r>
          </a:p>
          <a:p>
            <a:r>
              <a:rPr lang="en-US" b="1" dirty="0"/>
              <a:t>Example:</a:t>
            </a:r>
            <a:r>
              <a:rPr lang="en-US" dirty="0"/>
              <a:t> To estimate the </a:t>
            </a:r>
            <a:r>
              <a:rPr lang="en-US" b="1" dirty="0"/>
              <a:t>average income of households </a:t>
            </a:r>
            <a:r>
              <a:rPr lang="en-US" dirty="0"/>
              <a:t>in a city, a researcher might randomly select </a:t>
            </a:r>
            <a:r>
              <a:rPr lang="en-US" b="1" dirty="0"/>
              <a:t>1000 households </a:t>
            </a:r>
            <a:r>
              <a:rPr lang="en-US" dirty="0"/>
              <a:t>from different neighborhoods and use </a:t>
            </a:r>
            <a:r>
              <a:rPr lang="en-US" b="1" dirty="0"/>
              <a:t>their income data as a sample </a:t>
            </a:r>
            <a:r>
              <a:rPr lang="en-US" dirty="0"/>
              <a:t>to make inferences about the entire population of households in that city</a:t>
            </a:r>
            <a:r>
              <a:rPr lang="en-US" dirty="0" smtClean="0"/>
              <a:t>.</a:t>
            </a:r>
          </a:p>
          <a:p>
            <a:r>
              <a:rPr lang="en-US" b="1" i="1" dirty="0"/>
              <a:t>In summary, the population </a:t>
            </a:r>
            <a:r>
              <a:rPr lang="en-US" i="1" dirty="0"/>
              <a:t>is the entire group of interest, </a:t>
            </a:r>
            <a:r>
              <a:rPr lang="en-US" b="1" i="1" dirty="0"/>
              <a:t>while a sample is a smaller</a:t>
            </a:r>
            <a:r>
              <a:rPr lang="en-US" i="1" dirty="0"/>
              <a:t>, manageable subset selected from the population for the purpose of studying and making inferences about the population as a whole.</a:t>
            </a:r>
            <a:endParaRPr lang="en-IN" i="1" dirty="0"/>
          </a:p>
        </p:txBody>
      </p:sp>
    </p:spTree>
    <p:extLst>
      <p:ext uri="{BB962C8B-B14F-4D97-AF65-F5344CB8AC3E}">
        <p14:creationId xmlns:p14="http://schemas.microsoft.com/office/powerpoint/2010/main" val="15036872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1: Studying student performance in a school district</a:t>
            </a:r>
            <a:endParaRPr lang="en-IN" b="1" dirty="0"/>
          </a:p>
        </p:txBody>
      </p:sp>
      <p:sp>
        <p:nvSpPr>
          <p:cNvPr id="3" name="Content Placeholder 2"/>
          <p:cNvSpPr>
            <a:spLocks noGrp="1"/>
          </p:cNvSpPr>
          <p:nvPr>
            <p:ph idx="1"/>
          </p:nvPr>
        </p:nvSpPr>
        <p:spPr/>
        <p:txBody>
          <a:bodyPr/>
          <a:lstStyle/>
          <a:p>
            <a:r>
              <a:rPr lang="en-US" b="1" dirty="0"/>
              <a:t>Population</a:t>
            </a:r>
            <a:r>
              <a:rPr lang="en-US" dirty="0"/>
              <a:t>: All students enrolled in the school district </a:t>
            </a:r>
            <a:endParaRPr lang="en-US" dirty="0" smtClean="0"/>
          </a:p>
          <a:p>
            <a:r>
              <a:rPr lang="en-US" b="1" dirty="0" smtClean="0"/>
              <a:t>Sample</a:t>
            </a:r>
            <a:r>
              <a:rPr lang="en-US" dirty="0"/>
              <a:t>: A random selection of 500 students from different schools within the district</a:t>
            </a:r>
            <a:endParaRPr lang="en-IN" dirty="0"/>
          </a:p>
        </p:txBody>
      </p:sp>
    </p:spTree>
    <p:extLst>
      <p:ext uri="{BB962C8B-B14F-4D97-AF65-F5344CB8AC3E}">
        <p14:creationId xmlns:p14="http://schemas.microsoft.com/office/powerpoint/2010/main" val="39581709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2: Estimating customer satisfaction for a retail chain</a:t>
            </a:r>
            <a:endParaRPr lang="en-IN" b="1" dirty="0"/>
          </a:p>
        </p:txBody>
      </p:sp>
      <p:sp>
        <p:nvSpPr>
          <p:cNvPr id="3" name="Content Placeholder 2"/>
          <p:cNvSpPr>
            <a:spLocks noGrp="1"/>
          </p:cNvSpPr>
          <p:nvPr>
            <p:ph idx="1"/>
          </p:nvPr>
        </p:nvSpPr>
        <p:spPr/>
        <p:txBody>
          <a:bodyPr/>
          <a:lstStyle/>
          <a:p>
            <a:r>
              <a:rPr lang="en-US" b="1" dirty="0"/>
              <a:t>Population</a:t>
            </a:r>
            <a:r>
              <a:rPr lang="en-US" dirty="0"/>
              <a:t>: All customers who have shopped at the retail chain in the last year </a:t>
            </a:r>
            <a:endParaRPr lang="en-US" dirty="0" smtClean="0"/>
          </a:p>
          <a:p>
            <a:r>
              <a:rPr lang="en-US" b="1" dirty="0" smtClean="0"/>
              <a:t>Sample</a:t>
            </a:r>
            <a:r>
              <a:rPr lang="en-US" dirty="0"/>
              <a:t>: A random sample of 2,000 customers from the company's customer database</a:t>
            </a:r>
            <a:endParaRPr lang="en-IN" dirty="0"/>
          </a:p>
        </p:txBody>
      </p:sp>
    </p:spTree>
    <p:extLst>
      <p:ext uri="{BB962C8B-B14F-4D97-AF65-F5344CB8AC3E}">
        <p14:creationId xmlns:p14="http://schemas.microsoft.com/office/powerpoint/2010/main" val="19481986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3: Measuring public opinion on a political issue</a:t>
            </a:r>
            <a:endParaRPr lang="en-IN" b="1" dirty="0"/>
          </a:p>
        </p:txBody>
      </p:sp>
      <p:sp>
        <p:nvSpPr>
          <p:cNvPr id="3" name="Content Placeholder 2"/>
          <p:cNvSpPr>
            <a:spLocks noGrp="1"/>
          </p:cNvSpPr>
          <p:nvPr>
            <p:ph idx="1"/>
          </p:nvPr>
        </p:nvSpPr>
        <p:spPr/>
        <p:txBody>
          <a:bodyPr/>
          <a:lstStyle/>
          <a:p>
            <a:r>
              <a:rPr lang="en-US" b="1" dirty="0"/>
              <a:t>Population</a:t>
            </a:r>
            <a:r>
              <a:rPr lang="en-US" dirty="0"/>
              <a:t>: All eligible voters in a particular country </a:t>
            </a:r>
            <a:endParaRPr lang="en-US" dirty="0" smtClean="0"/>
          </a:p>
          <a:p>
            <a:r>
              <a:rPr lang="en-US" b="1" dirty="0" smtClean="0"/>
              <a:t>Sample</a:t>
            </a:r>
            <a:r>
              <a:rPr lang="en-US" b="1" dirty="0"/>
              <a:t>:</a:t>
            </a:r>
            <a:r>
              <a:rPr lang="en-US" dirty="0"/>
              <a:t> A representative sample of 1,500 voters from different regions, age groups, and demographic backgrounds</a:t>
            </a:r>
            <a:endParaRPr lang="en-IN" dirty="0"/>
          </a:p>
        </p:txBody>
      </p:sp>
    </p:spTree>
    <p:extLst>
      <p:ext uri="{BB962C8B-B14F-4D97-AF65-F5344CB8AC3E}">
        <p14:creationId xmlns:p14="http://schemas.microsoft.com/office/powerpoint/2010/main" val="23004618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4: Testing the effectiveness of a new medication</a:t>
            </a:r>
            <a:endParaRPr lang="en-IN" b="1" dirty="0"/>
          </a:p>
        </p:txBody>
      </p:sp>
      <p:sp>
        <p:nvSpPr>
          <p:cNvPr id="3" name="Content Placeholder 2"/>
          <p:cNvSpPr>
            <a:spLocks noGrp="1"/>
          </p:cNvSpPr>
          <p:nvPr>
            <p:ph idx="1"/>
          </p:nvPr>
        </p:nvSpPr>
        <p:spPr/>
        <p:txBody>
          <a:bodyPr/>
          <a:lstStyle/>
          <a:p>
            <a:r>
              <a:rPr lang="en-US" b="1" dirty="0"/>
              <a:t>Population:</a:t>
            </a:r>
            <a:r>
              <a:rPr lang="en-US" dirty="0"/>
              <a:t> All patients diagnosed with a specific medical condition </a:t>
            </a:r>
            <a:endParaRPr lang="en-US" dirty="0" smtClean="0"/>
          </a:p>
          <a:p>
            <a:r>
              <a:rPr lang="en-US" b="1" dirty="0" smtClean="0"/>
              <a:t>Sample</a:t>
            </a:r>
            <a:r>
              <a:rPr lang="en-US" dirty="0"/>
              <a:t>: A random sample of 300 patients who meet the inclusion criteria for the clinical trial</a:t>
            </a:r>
            <a:endParaRPr lang="en-IN" dirty="0"/>
          </a:p>
        </p:txBody>
      </p:sp>
    </p:spTree>
    <p:extLst>
      <p:ext uri="{BB962C8B-B14F-4D97-AF65-F5344CB8AC3E}">
        <p14:creationId xmlns:p14="http://schemas.microsoft.com/office/powerpoint/2010/main" val="34306028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5: Analyzing consumer preferences for a new product</a:t>
            </a:r>
            <a:endParaRPr lang="en-IN" b="1" dirty="0"/>
          </a:p>
        </p:txBody>
      </p:sp>
      <p:sp>
        <p:nvSpPr>
          <p:cNvPr id="3" name="Content Placeholder 2"/>
          <p:cNvSpPr>
            <a:spLocks noGrp="1"/>
          </p:cNvSpPr>
          <p:nvPr>
            <p:ph idx="1"/>
          </p:nvPr>
        </p:nvSpPr>
        <p:spPr/>
        <p:txBody>
          <a:bodyPr/>
          <a:lstStyle/>
          <a:p>
            <a:r>
              <a:rPr lang="en-US" b="1" dirty="0"/>
              <a:t>Population: </a:t>
            </a:r>
            <a:r>
              <a:rPr lang="en-US" dirty="0"/>
              <a:t>All potential customers in the target market </a:t>
            </a:r>
            <a:endParaRPr lang="en-US" dirty="0" smtClean="0"/>
          </a:p>
          <a:p>
            <a:r>
              <a:rPr lang="en-US" b="1" dirty="0" smtClean="0"/>
              <a:t>Sample</a:t>
            </a:r>
            <a:r>
              <a:rPr lang="en-US" dirty="0"/>
              <a:t>: A focus group of 20 individuals representative of the target demographic</a:t>
            </a:r>
            <a:endParaRPr lang="en-IN" dirty="0"/>
          </a:p>
        </p:txBody>
      </p:sp>
    </p:spTree>
    <p:extLst>
      <p:ext uri="{BB962C8B-B14F-4D97-AF65-F5344CB8AC3E}">
        <p14:creationId xmlns:p14="http://schemas.microsoft.com/office/powerpoint/2010/main" val="24510197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Big Data Can Mean Big Assumptions</a:t>
            </a:r>
            <a:endParaRPr lang="en-IN" dirty="0"/>
          </a:p>
        </p:txBody>
      </p:sp>
      <p:sp>
        <p:nvSpPr>
          <p:cNvPr id="3" name="Content Placeholder 2"/>
          <p:cNvSpPr>
            <a:spLocks noGrp="1"/>
          </p:cNvSpPr>
          <p:nvPr>
            <p:ph idx="1"/>
          </p:nvPr>
        </p:nvSpPr>
        <p:spPr/>
        <p:txBody>
          <a:bodyPr/>
          <a:lstStyle/>
          <a:p>
            <a:r>
              <a:rPr lang="en-IN" dirty="0"/>
              <a:t>The major assumptions and pitfalls associated with Big Data analysis are as follows:</a:t>
            </a:r>
          </a:p>
          <a:p>
            <a:pPr marL="514350" lvl="0" indent="-514350">
              <a:buFont typeface="+mj-lt"/>
              <a:buAutoNum type="arabicPeriod"/>
            </a:pPr>
            <a:r>
              <a:rPr lang="en-IN" b="1" dirty="0"/>
              <a:t>The claim that with Big Data we have "N=ALL" i.e. all the </a:t>
            </a:r>
            <a:r>
              <a:rPr lang="en-IN" b="1" dirty="0" smtClean="0"/>
              <a:t>data</a:t>
            </a:r>
            <a:endParaRPr lang="en-IN" dirty="0"/>
          </a:p>
          <a:p>
            <a:pPr marL="514350" lvl="0" indent="-514350">
              <a:buFont typeface="+mj-lt"/>
              <a:buAutoNum type="arabicPeriod"/>
            </a:pPr>
            <a:r>
              <a:rPr lang="en-IN" b="1" dirty="0"/>
              <a:t>Data is not Objective:</a:t>
            </a:r>
            <a:endParaRPr lang="en-IN" dirty="0"/>
          </a:p>
          <a:p>
            <a:pPr marL="514350" indent="-514350">
              <a:buFont typeface="+mj-lt"/>
              <a:buAutoNum type="arabicPeriod"/>
            </a:pPr>
            <a:r>
              <a:rPr lang="en-IN" b="1" dirty="0"/>
              <a:t>Ignoring </a:t>
            </a:r>
            <a:r>
              <a:rPr lang="en-IN" b="1" dirty="0" smtClean="0"/>
              <a:t>causation</a:t>
            </a:r>
          </a:p>
          <a:p>
            <a:pPr marL="514350" indent="-514350">
              <a:buFont typeface="+mj-lt"/>
              <a:buAutoNum type="arabicPeriod"/>
            </a:pPr>
            <a:r>
              <a:rPr lang="en-IN" b="1" dirty="0"/>
              <a:t>User-level modelling (n=1)</a:t>
            </a:r>
            <a:endParaRPr lang="en-IN" dirty="0"/>
          </a:p>
        </p:txBody>
      </p:sp>
    </p:spTree>
    <p:extLst>
      <p:ext uri="{BB962C8B-B14F-4D97-AF65-F5344CB8AC3E}">
        <p14:creationId xmlns:p14="http://schemas.microsoft.com/office/powerpoint/2010/main" val="176114860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Modeling </a:t>
            </a:r>
            <a:endParaRPr lang="en-IN" dirty="0"/>
          </a:p>
        </p:txBody>
      </p:sp>
      <p:sp>
        <p:nvSpPr>
          <p:cNvPr id="3" name="Content Placeholder 2"/>
          <p:cNvSpPr>
            <a:spLocks noGrp="1"/>
          </p:cNvSpPr>
          <p:nvPr>
            <p:ph idx="1"/>
          </p:nvPr>
        </p:nvSpPr>
        <p:spPr>
          <a:xfrm>
            <a:off x="838200" y="1922106"/>
            <a:ext cx="10515600" cy="4254857"/>
          </a:xfrm>
        </p:spPr>
        <p:txBody>
          <a:bodyPr>
            <a:normAutofit/>
          </a:bodyPr>
          <a:lstStyle/>
          <a:p>
            <a:r>
              <a:rPr lang="en-IN" dirty="0" smtClean="0"/>
              <a:t>Modeling is a process of building models which  </a:t>
            </a:r>
            <a:r>
              <a:rPr lang="en-IN" dirty="0"/>
              <a:t>are </a:t>
            </a:r>
            <a:r>
              <a:rPr lang="en-IN" b="1" dirty="0"/>
              <a:t>simplified representations or abstractions</a:t>
            </a:r>
            <a:r>
              <a:rPr lang="en-IN" dirty="0"/>
              <a:t> of reality that humans create to understand the world around them. </a:t>
            </a:r>
            <a:endParaRPr lang="en-IN" dirty="0" smtClean="0"/>
          </a:p>
          <a:p>
            <a:r>
              <a:rPr lang="en-IN" dirty="0" smtClean="0"/>
              <a:t>Modeling  may include the designing </a:t>
            </a:r>
            <a:r>
              <a:rPr lang="en-IN" i="1" dirty="0" smtClean="0"/>
              <a:t>architectural </a:t>
            </a:r>
            <a:r>
              <a:rPr lang="en-IN" i="1" dirty="0"/>
              <a:t>blueprints, molecular visualizations, </a:t>
            </a:r>
            <a:r>
              <a:rPr lang="en-IN" i="1" dirty="0" smtClean="0"/>
              <a:t>statistical </a:t>
            </a:r>
            <a:r>
              <a:rPr lang="en-IN" i="1" dirty="0"/>
              <a:t>functions</a:t>
            </a:r>
            <a:r>
              <a:rPr lang="en-IN" dirty="0"/>
              <a:t>, </a:t>
            </a:r>
            <a:r>
              <a:rPr lang="en-IN" dirty="0" smtClean="0"/>
              <a:t>mathematical functions, data structures etc..</a:t>
            </a:r>
            <a:endParaRPr lang="en-IN" dirty="0"/>
          </a:p>
        </p:txBody>
      </p:sp>
    </p:spTree>
    <p:extLst>
      <p:ext uri="{BB962C8B-B14F-4D97-AF65-F5344CB8AC3E}">
        <p14:creationId xmlns:p14="http://schemas.microsoft.com/office/powerpoint/2010/main" val="27405867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The key aspects of modeling in data science include</a:t>
            </a:r>
          </a:p>
        </p:txBody>
      </p:sp>
      <p:sp>
        <p:nvSpPr>
          <p:cNvPr id="3" name="Content Placeholder 2"/>
          <p:cNvSpPr>
            <a:spLocks noGrp="1"/>
          </p:cNvSpPr>
          <p:nvPr>
            <p:ph idx="1"/>
          </p:nvPr>
        </p:nvSpPr>
        <p:spPr/>
        <p:txBody>
          <a:bodyPr/>
          <a:lstStyle/>
          <a:p>
            <a:pPr marL="514350" indent="-514350">
              <a:buFont typeface="+mj-lt"/>
              <a:buAutoNum type="arabicPeriod"/>
            </a:pPr>
            <a:r>
              <a:rPr lang="en-IN" b="1" dirty="0"/>
              <a:t>Data </a:t>
            </a:r>
            <a:r>
              <a:rPr lang="en-IN" b="1" dirty="0" smtClean="0"/>
              <a:t>Representation</a:t>
            </a:r>
          </a:p>
          <a:p>
            <a:pPr marL="514350" indent="-514350">
              <a:buFont typeface="+mj-lt"/>
              <a:buAutoNum type="arabicPeriod"/>
            </a:pPr>
            <a:r>
              <a:rPr lang="en-IN" b="1" dirty="0"/>
              <a:t>Abstraction and </a:t>
            </a:r>
            <a:r>
              <a:rPr lang="en-IN" b="1" dirty="0" smtClean="0"/>
              <a:t>Simplification</a:t>
            </a:r>
          </a:p>
          <a:p>
            <a:pPr marL="514350" indent="-514350">
              <a:buFont typeface="+mj-lt"/>
              <a:buAutoNum type="arabicPeriod"/>
            </a:pPr>
            <a:r>
              <a:rPr lang="en-IN" b="1" dirty="0"/>
              <a:t>Variable </a:t>
            </a:r>
            <a:r>
              <a:rPr lang="en-IN" b="1" dirty="0" smtClean="0"/>
              <a:t>Selection</a:t>
            </a:r>
          </a:p>
          <a:p>
            <a:pPr marL="514350" indent="-514350">
              <a:buFont typeface="+mj-lt"/>
              <a:buAutoNum type="arabicPeriod"/>
            </a:pPr>
            <a:r>
              <a:rPr lang="en-IN" b="1" dirty="0"/>
              <a:t>Assumption </a:t>
            </a:r>
            <a:r>
              <a:rPr lang="en-IN" b="1" dirty="0" smtClean="0"/>
              <a:t>Making</a:t>
            </a:r>
          </a:p>
          <a:p>
            <a:pPr marL="514350" indent="-514350">
              <a:buFont typeface="+mj-lt"/>
              <a:buAutoNum type="arabicPeriod"/>
            </a:pPr>
            <a:r>
              <a:rPr lang="en-IN" b="1" dirty="0"/>
              <a:t>Model </a:t>
            </a:r>
            <a:r>
              <a:rPr lang="en-IN" b="1" dirty="0" smtClean="0"/>
              <a:t>Fitting</a:t>
            </a:r>
          </a:p>
          <a:p>
            <a:pPr marL="514350" indent="-514350">
              <a:buFont typeface="+mj-lt"/>
              <a:buAutoNum type="arabicPeriod"/>
            </a:pPr>
            <a:r>
              <a:rPr lang="en-IN" b="1" dirty="0" smtClean="0"/>
              <a:t>Evaluation</a:t>
            </a:r>
          </a:p>
          <a:p>
            <a:pPr marL="514350" indent="-514350">
              <a:buFont typeface="+mj-lt"/>
              <a:buAutoNum type="arabicPeriod"/>
            </a:pPr>
            <a:r>
              <a:rPr lang="en-IN" b="1" dirty="0" smtClean="0"/>
              <a:t>Interpretation</a:t>
            </a:r>
          </a:p>
          <a:p>
            <a:pPr marL="514350" indent="-514350">
              <a:buFont typeface="+mj-lt"/>
              <a:buAutoNum type="arabicPeriod"/>
            </a:pPr>
            <a:r>
              <a:rPr lang="en-IN" b="1" dirty="0"/>
              <a:t>Prediction</a:t>
            </a:r>
            <a:endParaRPr lang="en-IN" dirty="0"/>
          </a:p>
        </p:txBody>
      </p:sp>
    </p:spTree>
    <p:extLst>
      <p:ext uri="{BB962C8B-B14F-4D97-AF65-F5344CB8AC3E}">
        <p14:creationId xmlns:p14="http://schemas.microsoft.com/office/powerpoint/2010/main" val="212200156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2.2.4 What is Model</a:t>
            </a:r>
            <a:r>
              <a:rPr lang="en-IN" b="1" dirty="0" smtClean="0"/>
              <a:t>?</a:t>
            </a:r>
            <a:endParaRPr lang="en-IN" dirty="0"/>
          </a:p>
        </p:txBody>
      </p:sp>
      <p:sp>
        <p:nvSpPr>
          <p:cNvPr id="3" name="Content Placeholder 2"/>
          <p:cNvSpPr>
            <a:spLocks noGrp="1"/>
          </p:cNvSpPr>
          <p:nvPr>
            <p:ph idx="1"/>
          </p:nvPr>
        </p:nvSpPr>
        <p:spPr/>
        <p:txBody>
          <a:bodyPr/>
          <a:lstStyle/>
          <a:p>
            <a:r>
              <a:rPr lang="en-IN" dirty="0"/>
              <a:t>A </a:t>
            </a:r>
            <a:r>
              <a:rPr lang="en-IN" b="1" dirty="0"/>
              <a:t>model</a:t>
            </a:r>
            <a:r>
              <a:rPr lang="en-IN" dirty="0"/>
              <a:t> is a </a:t>
            </a:r>
            <a:r>
              <a:rPr lang="en-IN" b="1" dirty="0"/>
              <a:t>simplified representation or abstraction </a:t>
            </a:r>
            <a:r>
              <a:rPr lang="en-IN" dirty="0"/>
              <a:t>of reality that humans create in an attempt to understand the nature of the world around </a:t>
            </a:r>
            <a:r>
              <a:rPr lang="en-IN" dirty="0" smtClean="0"/>
              <a:t>them.</a:t>
            </a:r>
          </a:p>
          <a:p>
            <a:r>
              <a:rPr lang="en-IN" dirty="0"/>
              <a:t>It is an </a:t>
            </a:r>
            <a:r>
              <a:rPr lang="en-IN" b="1" dirty="0"/>
              <a:t>artificial construction</a:t>
            </a:r>
            <a:r>
              <a:rPr lang="en-IN" dirty="0"/>
              <a:t> that captures the essence of a phenomenon or process through a particular lens or perspective, such as </a:t>
            </a:r>
            <a:r>
              <a:rPr lang="en-IN" b="1" dirty="0"/>
              <a:t>architectural, biological, or </a:t>
            </a:r>
            <a:r>
              <a:rPr lang="en-IN" b="1" dirty="0" smtClean="0"/>
              <a:t>mathematical</a:t>
            </a:r>
            <a:r>
              <a:rPr lang="en-IN" dirty="0" smtClean="0"/>
              <a:t>.</a:t>
            </a:r>
            <a:endParaRPr lang="en-IN" dirty="0"/>
          </a:p>
        </p:txBody>
      </p:sp>
    </p:spTree>
    <p:extLst>
      <p:ext uri="{BB962C8B-B14F-4D97-AF65-F5344CB8AC3E}">
        <p14:creationId xmlns:p14="http://schemas.microsoft.com/office/powerpoint/2010/main" val="3005445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Key points about models</a:t>
            </a:r>
            <a:r>
              <a:rPr lang="en-IN" dirty="0" smtClean="0"/>
              <a:t>:</a:t>
            </a:r>
            <a:endParaRPr lang="en-IN" dirty="0"/>
          </a:p>
        </p:txBody>
      </p:sp>
      <p:sp>
        <p:nvSpPr>
          <p:cNvPr id="3" name="Content Placeholder 2"/>
          <p:cNvSpPr>
            <a:spLocks noGrp="1"/>
          </p:cNvSpPr>
          <p:nvPr>
            <p:ph idx="1"/>
          </p:nvPr>
        </p:nvSpPr>
        <p:spPr/>
        <p:txBody>
          <a:bodyPr/>
          <a:lstStyle/>
          <a:p>
            <a:pPr marL="514350" indent="-514350">
              <a:buFont typeface="+mj-lt"/>
              <a:buAutoNum type="arabicPeriod"/>
            </a:pPr>
            <a:r>
              <a:rPr lang="en-IN" dirty="0"/>
              <a:t>Models are human efforts to understand and represent reality by focusing on specific </a:t>
            </a:r>
            <a:r>
              <a:rPr lang="en-IN" dirty="0" smtClean="0"/>
              <a:t>aspects</a:t>
            </a:r>
          </a:p>
          <a:p>
            <a:pPr marL="514350" indent="-514350">
              <a:buFont typeface="+mj-lt"/>
              <a:buAutoNum type="arabicPeriod"/>
            </a:pPr>
            <a:r>
              <a:rPr lang="en-IN" dirty="0"/>
              <a:t>They involve </a:t>
            </a:r>
            <a:r>
              <a:rPr lang="en-IN" b="1" dirty="0"/>
              <a:t>removing or abstracting</a:t>
            </a:r>
            <a:r>
              <a:rPr lang="en-IN" dirty="0"/>
              <a:t> away </a:t>
            </a:r>
            <a:r>
              <a:rPr lang="en-IN" b="1" dirty="0"/>
              <a:t>extraneous details</a:t>
            </a:r>
            <a:r>
              <a:rPr lang="en-IN" dirty="0"/>
              <a:t> from the full complexity of </a:t>
            </a:r>
            <a:r>
              <a:rPr lang="en-IN" dirty="0" smtClean="0"/>
              <a:t>reality.</a:t>
            </a:r>
          </a:p>
          <a:p>
            <a:pPr marL="514350" indent="-514350">
              <a:buFont typeface="+mj-lt"/>
              <a:buAutoNum type="arabicPeriod"/>
            </a:pPr>
            <a:r>
              <a:rPr lang="en-IN" b="1" dirty="0"/>
              <a:t>Models in different domains serve this purpose</a:t>
            </a:r>
            <a:r>
              <a:rPr lang="en-IN" dirty="0"/>
              <a:t> - architects use </a:t>
            </a:r>
            <a:r>
              <a:rPr lang="en-IN" b="1" dirty="0"/>
              <a:t>blueprints</a:t>
            </a:r>
            <a:r>
              <a:rPr lang="en-IN" dirty="0"/>
              <a:t>, molecular biologists use </a:t>
            </a:r>
            <a:r>
              <a:rPr lang="en-IN" b="1" dirty="0"/>
              <a:t>3D visualizations</a:t>
            </a:r>
            <a:r>
              <a:rPr lang="en-IN" dirty="0"/>
              <a:t>, statisticians use </a:t>
            </a:r>
            <a:r>
              <a:rPr lang="en-IN" b="1" dirty="0"/>
              <a:t>mathematical functions</a:t>
            </a:r>
            <a:endParaRPr lang="en-IN" dirty="0"/>
          </a:p>
        </p:txBody>
      </p:sp>
    </p:spTree>
    <p:extLst>
      <p:ext uri="{BB962C8B-B14F-4D97-AF65-F5344CB8AC3E}">
        <p14:creationId xmlns:p14="http://schemas.microsoft.com/office/powerpoint/2010/main" val="104445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Key points about models</a:t>
            </a:r>
            <a:r>
              <a:rPr lang="en-IN" dirty="0" smtClean="0"/>
              <a:t>:</a:t>
            </a:r>
            <a:endParaRPr lang="en-IN" dirty="0"/>
          </a:p>
        </p:txBody>
      </p:sp>
      <p:sp>
        <p:nvSpPr>
          <p:cNvPr id="3" name="Content Placeholder 2"/>
          <p:cNvSpPr>
            <a:spLocks noGrp="1"/>
          </p:cNvSpPr>
          <p:nvPr>
            <p:ph idx="1"/>
          </p:nvPr>
        </p:nvSpPr>
        <p:spPr/>
        <p:txBody>
          <a:bodyPr/>
          <a:lstStyle/>
          <a:p>
            <a:pPr marL="514350" lvl="0" indent="-514350">
              <a:buFont typeface="+mj-lt"/>
              <a:buAutoNum type="arabicPeriod" startAt="4"/>
            </a:pPr>
            <a:r>
              <a:rPr lang="en-IN" dirty="0"/>
              <a:t>Models make assumptions and simplifications </a:t>
            </a:r>
            <a:r>
              <a:rPr lang="en-IN" b="1" dirty="0"/>
              <a:t>about the underlying reality</a:t>
            </a:r>
            <a:r>
              <a:rPr lang="en-IN" dirty="0"/>
              <a:t>. For example, a protein model may not account for </a:t>
            </a:r>
            <a:r>
              <a:rPr lang="en-IN" b="1" dirty="0"/>
              <a:t>quantum mechanics</a:t>
            </a:r>
            <a:r>
              <a:rPr lang="en-IN" dirty="0"/>
              <a:t> governing </a:t>
            </a:r>
            <a:r>
              <a:rPr lang="en-IN" b="1" dirty="0"/>
              <a:t>electron behaviour</a:t>
            </a:r>
            <a:r>
              <a:rPr lang="en-IN" dirty="0" smtClean="0"/>
              <a:t>.</a:t>
            </a:r>
          </a:p>
          <a:p>
            <a:pPr marL="514350" indent="-514350">
              <a:buFont typeface="+mj-lt"/>
              <a:buAutoNum type="arabicPeriod" startAt="4"/>
            </a:pPr>
            <a:r>
              <a:rPr lang="en-IN" b="1" dirty="0"/>
              <a:t>Statistical models</a:t>
            </a:r>
            <a:r>
              <a:rPr lang="en-IN" dirty="0"/>
              <a:t> aim to capture the </a:t>
            </a:r>
            <a:r>
              <a:rPr lang="en-IN" b="1" dirty="0"/>
              <a:t>uncertainty and randomness </a:t>
            </a:r>
            <a:r>
              <a:rPr lang="en-IN" dirty="0"/>
              <a:t>in data-generating processes using </a:t>
            </a:r>
            <a:r>
              <a:rPr lang="en-IN" b="1" dirty="0"/>
              <a:t>mathematical functions</a:t>
            </a:r>
            <a:r>
              <a:rPr lang="en-IN" dirty="0"/>
              <a:t> representing the data's shape and structure.</a:t>
            </a:r>
          </a:p>
          <a:p>
            <a:pPr lvl="0"/>
            <a:endParaRPr lang="en-IN" dirty="0"/>
          </a:p>
        </p:txBody>
      </p:sp>
    </p:spTree>
    <p:extLst>
      <p:ext uri="{BB962C8B-B14F-4D97-AF65-F5344CB8AC3E}">
        <p14:creationId xmlns:p14="http://schemas.microsoft.com/office/powerpoint/2010/main" val="268334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Statistical Modeling</a:t>
            </a:r>
            <a:endParaRPr lang="en-IN" dirty="0"/>
          </a:p>
        </p:txBody>
      </p:sp>
      <p:sp>
        <p:nvSpPr>
          <p:cNvPr id="3" name="Content Placeholder 2"/>
          <p:cNvSpPr>
            <a:spLocks noGrp="1"/>
          </p:cNvSpPr>
          <p:nvPr>
            <p:ph idx="1"/>
          </p:nvPr>
        </p:nvSpPr>
        <p:spPr/>
        <p:txBody>
          <a:bodyPr/>
          <a:lstStyle/>
          <a:p>
            <a:r>
              <a:rPr lang="en-IN" dirty="0"/>
              <a:t>Statistical </a:t>
            </a:r>
            <a:r>
              <a:rPr lang="en-IN" b="1" dirty="0"/>
              <a:t>modeling</a:t>
            </a:r>
            <a:r>
              <a:rPr lang="en-IN" dirty="0"/>
              <a:t> is the process of representing the underlying </a:t>
            </a:r>
            <a:r>
              <a:rPr lang="en-IN" b="1" dirty="0"/>
              <a:t>data-generating process </a:t>
            </a:r>
            <a:r>
              <a:rPr lang="en-IN" dirty="0"/>
              <a:t>or phenomenon using </a:t>
            </a:r>
            <a:r>
              <a:rPr lang="en-IN" b="1" dirty="0"/>
              <a:t>mathematical or statistical </a:t>
            </a:r>
            <a:r>
              <a:rPr lang="en-IN" b="1" dirty="0" smtClean="0"/>
              <a:t>expressions</a:t>
            </a:r>
          </a:p>
          <a:p>
            <a:endParaRPr lang="en-IN" dirty="0" smtClean="0"/>
          </a:p>
          <a:p>
            <a:pPr marL="0" indent="0">
              <a:buNone/>
            </a:pPr>
            <a:endParaRPr lang="en-IN" dirty="0"/>
          </a:p>
        </p:txBody>
      </p:sp>
    </p:spTree>
    <p:extLst>
      <p:ext uri="{BB962C8B-B14F-4D97-AF65-F5344CB8AC3E}">
        <p14:creationId xmlns:p14="http://schemas.microsoft.com/office/powerpoint/2010/main" val="411722555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a:t>
            </a:r>
            <a:r>
              <a:rPr lang="en-IN" b="1" dirty="0" smtClean="0"/>
              <a:t>ey aspects of Statistical Modeling</a:t>
            </a:r>
            <a:endParaRPr lang="en-IN" b="1" dirty="0"/>
          </a:p>
        </p:txBody>
      </p:sp>
      <p:sp>
        <p:nvSpPr>
          <p:cNvPr id="3" name="Content Placeholder 2"/>
          <p:cNvSpPr>
            <a:spLocks noGrp="1"/>
          </p:cNvSpPr>
          <p:nvPr>
            <p:ph idx="1"/>
          </p:nvPr>
        </p:nvSpPr>
        <p:spPr/>
        <p:txBody>
          <a:bodyPr>
            <a:normAutofit lnSpcReduction="10000"/>
          </a:bodyPr>
          <a:lstStyle/>
          <a:p>
            <a:r>
              <a:rPr lang="en-IN" b="1" dirty="0"/>
              <a:t>Conceptualizing the </a:t>
            </a:r>
            <a:r>
              <a:rPr lang="en-IN" b="1" dirty="0" smtClean="0"/>
              <a:t>Process</a:t>
            </a:r>
          </a:p>
          <a:p>
            <a:r>
              <a:rPr lang="en-IN" b="1" dirty="0"/>
              <a:t>Mathematical </a:t>
            </a:r>
            <a:r>
              <a:rPr lang="en-IN" b="1" dirty="0" smtClean="0"/>
              <a:t>Representation: </a:t>
            </a:r>
            <a:r>
              <a:rPr lang="en-IN" dirty="0"/>
              <a:t>These expressions contain parameters (represented by Greek letters like </a:t>
            </a:r>
            <a:r>
              <a:rPr lang="en-IN" b="1" dirty="0"/>
              <a:t>β</a:t>
            </a:r>
            <a:r>
              <a:rPr lang="en-IN" dirty="0"/>
              <a:t>) whose values are initially unknown and need to be estimated from the data</a:t>
            </a:r>
            <a:endParaRPr lang="en-IN" b="1" dirty="0" smtClean="0"/>
          </a:p>
          <a:p>
            <a:pPr lvl="0"/>
            <a:r>
              <a:rPr lang="en-IN" b="1" dirty="0"/>
              <a:t>Variable </a:t>
            </a:r>
            <a:r>
              <a:rPr lang="en-IN" b="1" dirty="0" smtClean="0"/>
              <a:t>Relationships: </a:t>
            </a:r>
            <a:r>
              <a:rPr lang="en-IN" dirty="0"/>
              <a:t>For example, if there is a hypothesized linear relationship between two variables </a:t>
            </a:r>
            <a:r>
              <a:rPr lang="en-IN" b="1" dirty="0"/>
              <a:t>x and y</a:t>
            </a:r>
            <a:r>
              <a:rPr lang="en-IN" dirty="0"/>
              <a:t>, it could be expressed as </a:t>
            </a:r>
            <a:r>
              <a:rPr lang="en-IN" b="1" dirty="0"/>
              <a:t>y = β0 + β1x</a:t>
            </a:r>
            <a:r>
              <a:rPr lang="en-IN" dirty="0"/>
              <a:t>, where </a:t>
            </a:r>
            <a:r>
              <a:rPr lang="en-IN" b="1" dirty="0"/>
              <a:t>β0</a:t>
            </a:r>
            <a:r>
              <a:rPr lang="en-IN" dirty="0"/>
              <a:t> and </a:t>
            </a:r>
            <a:r>
              <a:rPr lang="en-IN" b="1" dirty="0"/>
              <a:t>β1</a:t>
            </a:r>
            <a:r>
              <a:rPr lang="en-IN" dirty="0"/>
              <a:t> are the parameters to be estimated.</a:t>
            </a:r>
          </a:p>
          <a:p>
            <a:r>
              <a:rPr lang="en-IN" b="1" dirty="0"/>
              <a:t>Visualizing Data </a:t>
            </a:r>
            <a:r>
              <a:rPr lang="en-IN" b="1" dirty="0" smtClean="0"/>
              <a:t>Flow</a:t>
            </a:r>
          </a:p>
          <a:p>
            <a:r>
              <a:rPr lang="en-IN" b="1" dirty="0"/>
              <a:t>Parameter </a:t>
            </a:r>
            <a:r>
              <a:rPr lang="en-IN" b="1" dirty="0" smtClean="0"/>
              <a:t>Estimation: </a:t>
            </a:r>
            <a:r>
              <a:rPr lang="en-IN" dirty="0" smtClean="0"/>
              <a:t>Estimate </a:t>
            </a:r>
            <a:r>
              <a:rPr lang="en-IN" dirty="0"/>
              <a:t>the values of the unknown parameters (like </a:t>
            </a:r>
            <a:r>
              <a:rPr lang="en-IN" b="1" dirty="0"/>
              <a:t>β0 and β1</a:t>
            </a:r>
            <a:r>
              <a:rPr lang="en-IN" dirty="0"/>
              <a:t>) using the available data</a:t>
            </a:r>
          </a:p>
        </p:txBody>
      </p:sp>
    </p:spTree>
    <p:extLst>
      <p:ext uri="{BB962C8B-B14F-4D97-AF65-F5344CB8AC3E}">
        <p14:creationId xmlns:p14="http://schemas.microsoft.com/office/powerpoint/2010/main" val="67718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Key points: How to build a Model?</a:t>
            </a:r>
            <a:endParaRPr lang="en-IN" dirty="0"/>
          </a:p>
        </p:txBody>
      </p:sp>
      <p:sp>
        <p:nvSpPr>
          <p:cNvPr id="3" name="Content Placeholder 2"/>
          <p:cNvSpPr>
            <a:spLocks noGrp="1"/>
          </p:cNvSpPr>
          <p:nvPr>
            <p:ph idx="1"/>
          </p:nvPr>
        </p:nvSpPr>
        <p:spPr/>
        <p:txBody>
          <a:bodyPr>
            <a:normAutofit lnSpcReduction="10000"/>
          </a:bodyPr>
          <a:lstStyle/>
          <a:p>
            <a:pPr lvl="0"/>
            <a:r>
              <a:rPr lang="en-IN" b="1" dirty="0"/>
              <a:t>Model building</a:t>
            </a:r>
            <a:r>
              <a:rPr lang="en-IN" dirty="0"/>
              <a:t> is not straightforward, and there are no global standards or obvious starting points. It requires making assumptions about the underlying structure of reality. </a:t>
            </a:r>
          </a:p>
          <a:p>
            <a:pPr lvl="0"/>
            <a:r>
              <a:rPr lang="en-IN" b="1" dirty="0"/>
              <a:t>Exploratory data analysis (EDA),</a:t>
            </a:r>
            <a:r>
              <a:rPr lang="en-IN" dirty="0"/>
              <a:t> which involves plotting and visualizing the data, can help build intuition about the dataset and guide the modeling process. </a:t>
            </a:r>
          </a:p>
          <a:p>
            <a:r>
              <a:rPr lang="en-IN" b="1" dirty="0"/>
              <a:t>The recommended approach</a:t>
            </a:r>
            <a:r>
              <a:rPr lang="en-IN" dirty="0"/>
              <a:t> is to start simple and then gradually increase the complexity of the </a:t>
            </a:r>
            <a:r>
              <a:rPr lang="en-IN" dirty="0" smtClean="0"/>
              <a:t>model</a:t>
            </a:r>
          </a:p>
          <a:p>
            <a:r>
              <a:rPr lang="en-IN" b="1" dirty="0"/>
              <a:t>Writing down assumptions</a:t>
            </a:r>
            <a:r>
              <a:rPr lang="en-IN" dirty="0"/>
              <a:t> in the form of equations and code </a:t>
            </a:r>
            <a:endParaRPr lang="en-IN" dirty="0" smtClean="0"/>
          </a:p>
          <a:p>
            <a:r>
              <a:rPr lang="en-IN" b="1" dirty="0"/>
              <a:t>There is a trade-off between simplicity and accuracy in modeling</a:t>
            </a:r>
            <a:endParaRPr lang="en-IN" dirty="0"/>
          </a:p>
        </p:txBody>
      </p:sp>
    </p:spTree>
    <p:extLst>
      <p:ext uri="{BB962C8B-B14F-4D97-AF65-F5344CB8AC3E}">
        <p14:creationId xmlns:p14="http://schemas.microsoft.com/office/powerpoint/2010/main" val="85580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Probability Distributions</a:t>
            </a:r>
            <a:endParaRPr lang="en-IN" dirty="0"/>
          </a:p>
        </p:txBody>
      </p:sp>
      <p:sp>
        <p:nvSpPr>
          <p:cNvPr id="3" name="Content Placeholder 2"/>
          <p:cNvSpPr>
            <a:spLocks noGrp="1"/>
          </p:cNvSpPr>
          <p:nvPr>
            <p:ph idx="1"/>
          </p:nvPr>
        </p:nvSpPr>
        <p:spPr/>
        <p:txBody>
          <a:bodyPr/>
          <a:lstStyle/>
          <a:p>
            <a:r>
              <a:rPr lang="en-IN" dirty="0"/>
              <a:t>They describe the probability of different outcomes or values of a random variable. Many common probability distributions like </a:t>
            </a:r>
            <a:r>
              <a:rPr lang="en-IN" b="1" i="1" dirty="0"/>
              <a:t>normal, Poisson, Weibull, etc</a:t>
            </a:r>
            <a:r>
              <a:rPr lang="en-IN" dirty="0"/>
              <a:t>. </a:t>
            </a:r>
            <a:endParaRPr lang="en-IN" dirty="0" smtClean="0"/>
          </a:p>
          <a:p>
            <a:r>
              <a:rPr lang="en-IN" dirty="0"/>
              <a:t>For example, the </a:t>
            </a:r>
            <a:r>
              <a:rPr lang="en-IN" b="1" dirty="0"/>
              <a:t>normal or Gaussian distribution</a:t>
            </a:r>
            <a:r>
              <a:rPr lang="en-IN" dirty="0"/>
              <a:t> was named after </a:t>
            </a:r>
            <a:r>
              <a:rPr lang="en-IN" b="1" dirty="0"/>
              <a:t>Gauss </a:t>
            </a:r>
            <a:r>
              <a:rPr lang="en-IN" dirty="0"/>
              <a:t>who noticed </a:t>
            </a:r>
            <a:r>
              <a:rPr lang="en-IN" dirty="0" smtClean="0"/>
              <a:t>human, </a:t>
            </a:r>
            <a:r>
              <a:rPr lang="en-IN" dirty="0"/>
              <a:t>heights followed a </a:t>
            </a:r>
            <a:r>
              <a:rPr lang="en-IN" b="1" dirty="0"/>
              <a:t>bell-shaped </a:t>
            </a:r>
            <a:r>
              <a:rPr lang="en-IN" b="1" dirty="0" smtClean="0"/>
              <a:t>curve.</a:t>
            </a:r>
            <a:r>
              <a:rPr lang="en-IN" dirty="0"/>
              <a:t> For instance, if </a:t>
            </a:r>
            <a:r>
              <a:rPr lang="en-IN" b="1" dirty="0"/>
              <a:t>X</a:t>
            </a:r>
            <a:r>
              <a:rPr lang="en-IN" dirty="0"/>
              <a:t> represents human height, it can be modeled by a normal distribution:</a:t>
            </a:r>
          </a:p>
          <a:p>
            <a:endParaRPr lang="en-IN" dirty="0"/>
          </a:p>
        </p:txBody>
      </p:sp>
      <p:pic>
        <p:nvPicPr>
          <p:cNvPr id="4" name="Picture 3"/>
          <p:cNvPicPr/>
          <p:nvPr/>
        </p:nvPicPr>
        <p:blipFill>
          <a:blip r:embed="rId3"/>
          <a:stretch>
            <a:fillRect/>
          </a:stretch>
        </p:blipFill>
        <p:spPr>
          <a:xfrm>
            <a:off x="3135085" y="4553436"/>
            <a:ext cx="3553991" cy="1506537"/>
          </a:xfrm>
          <a:prstGeom prst="rect">
            <a:avLst/>
          </a:prstGeom>
        </p:spPr>
      </p:pic>
    </p:spTree>
    <p:extLst>
      <p:ext uri="{BB962C8B-B14F-4D97-AF65-F5344CB8AC3E}">
        <p14:creationId xmlns:p14="http://schemas.microsoft.com/office/powerpoint/2010/main" val="243643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522514" y="0"/>
            <a:ext cx="10189029" cy="6858000"/>
          </a:xfrm>
          <a:prstGeom prst="rect">
            <a:avLst/>
          </a:prstGeom>
        </p:spPr>
      </p:pic>
    </p:spTree>
    <p:extLst>
      <p:ext uri="{BB962C8B-B14F-4D97-AF65-F5344CB8AC3E}">
        <p14:creationId xmlns:p14="http://schemas.microsoft.com/office/powerpoint/2010/main" val="224982135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Discrete and Continuous Probability Distributions</a:t>
            </a:r>
            <a:endParaRPr lang="en-IN" b="1" dirty="0"/>
          </a:p>
        </p:txBody>
      </p:sp>
      <p:sp>
        <p:nvSpPr>
          <p:cNvPr id="3" name="Content Placeholder 2"/>
          <p:cNvSpPr>
            <a:spLocks noGrp="1"/>
          </p:cNvSpPr>
          <p:nvPr>
            <p:ph idx="1"/>
          </p:nvPr>
        </p:nvSpPr>
        <p:spPr/>
        <p:txBody>
          <a:bodyPr/>
          <a:lstStyle/>
          <a:p>
            <a:r>
              <a:rPr lang="en-IN" dirty="0"/>
              <a:t>For discrete X, the probability distribution is described by:</a:t>
            </a:r>
          </a:p>
          <a:p>
            <a:endParaRPr lang="en-US" dirty="0" smtClean="0"/>
          </a:p>
          <a:p>
            <a:pPr marL="0" indent="0">
              <a:buNone/>
            </a:pPr>
            <a:r>
              <a:rPr lang="en-IN" dirty="0"/>
              <a:t>where  f(x) is the probability mass </a:t>
            </a:r>
            <a:r>
              <a:rPr lang="en-IN" dirty="0" smtClean="0"/>
              <a:t>function.</a:t>
            </a:r>
          </a:p>
          <a:p>
            <a:r>
              <a:rPr lang="en-IN" dirty="0"/>
              <a:t>For continuous X, the probability distribution is described by:</a:t>
            </a:r>
          </a:p>
          <a:p>
            <a:pPr marL="0" indent="0">
              <a:buNone/>
            </a:pPr>
            <a:endParaRPr lang="en-US" dirty="0" smtClean="0"/>
          </a:p>
          <a:p>
            <a:pPr marL="0" indent="0">
              <a:buNone/>
            </a:pPr>
            <a:endParaRPr lang="en-US" dirty="0"/>
          </a:p>
          <a:p>
            <a:pPr marL="0" indent="0">
              <a:buNone/>
            </a:pPr>
            <a:r>
              <a:rPr lang="en-IN" dirty="0"/>
              <a:t>where  f(x) is the probability density function.</a:t>
            </a:r>
          </a:p>
          <a:p>
            <a:pPr marL="0" indent="0">
              <a:buNone/>
            </a:pPr>
            <a:endParaRPr lang="en-IN" dirty="0"/>
          </a:p>
        </p:txBody>
      </p:sp>
      <p:pic>
        <p:nvPicPr>
          <p:cNvPr id="7" name="Picture 6"/>
          <p:cNvPicPr/>
          <p:nvPr/>
        </p:nvPicPr>
        <p:blipFill>
          <a:blip r:embed="rId2"/>
          <a:stretch>
            <a:fillRect/>
          </a:stretch>
        </p:blipFill>
        <p:spPr>
          <a:xfrm>
            <a:off x="1118022" y="2310396"/>
            <a:ext cx="3453978" cy="628747"/>
          </a:xfrm>
          <a:prstGeom prst="rect">
            <a:avLst/>
          </a:prstGeom>
        </p:spPr>
      </p:pic>
      <p:pic>
        <p:nvPicPr>
          <p:cNvPr id="8" name="Picture 7"/>
          <p:cNvPicPr/>
          <p:nvPr/>
        </p:nvPicPr>
        <p:blipFill>
          <a:blip r:embed="rId3"/>
          <a:stretch>
            <a:fillRect/>
          </a:stretch>
        </p:blipFill>
        <p:spPr>
          <a:xfrm>
            <a:off x="1545984" y="3825551"/>
            <a:ext cx="3819118" cy="746449"/>
          </a:xfrm>
          <a:prstGeom prst="rect">
            <a:avLst/>
          </a:prstGeom>
        </p:spPr>
      </p:pic>
    </p:spTree>
    <p:extLst>
      <p:ext uri="{BB962C8B-B14F-4D97-AF65-F5344CB8AC3E}">
        <p14:creationId xmlns:p14="http://schemas.microsoft.com/office/powerpoint/2010/main" val="69626691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45233"/>
            <a:ext cx="10515600" cy="5831730"/>
          </a:xfrm>
        </p:spPr>
        <p:txBody>
          <a:bodyPr/>
          <a:lstStyle/>
          <a:p>
            <a:r>
              <a:rPr lang="en-IN" b="1" dirty="0"/>
              <a:t>Example 1 (Discrete)</a:t>
            </a:r>
            <a:r>
              <a:rPr lang="en-IN" dirty="0"/>
              <a:t>: Consider a fair six-sided die roll 𝑋. The probability distribution P(X) can be described as</a:t>
            </a:r>
            <a:r>
              <a:rPr lang="en-IN" dirty="0" smtClean="0"/>
              <a:t>:</a:t>
            </a:r>
          </a:p>
          <a:p>
            <a:endParaRPr lang="en-US" dirty="0"/>
          </a:p>
          <a:p>
            <a:endParaRPr lang="en-US" dirty="0" smtClean="0"/>
          </a:p>
          <a:p>
            <a:endParaRPr lang="en-US" dirty="0"/>
          </a:p>
          <a:p>
            <a:r>
              <a:rPr lang="en-IN" b="1" dirty="0"/>
              <a:t>Example 2 (Continuous</a:t>
            </a:r>
            <a:r>
              <a:rPr lang="en-IN" dirty="0"/>
              <a:t>): Suppose X follows a normal distribution N(μ,σ</a:t>
            </a:r>
            <a:r>
              <a:rPr lang="en-IN" baseline="30000" dirty="0"/>
              <a:t>2</a:t>
            </a:r>
            <a:r>
              <a:rPr lang="en-IN" dirty="0"/>
              <a:t>), where μ is the mean and 𝜎</a:t>
            </a:r>
            <a:r>
              <a:rPr lang="en-IN" baseline="30000" dirty="0"/>
              <a:t>2</a:t>
            </a:r>
            <a:r>
              <a:rPr lang="en-IN" dirty="0"/>
              <a:t>  is the variance. The probability distribution P(X) is given by its probability density function</a:t>
            </a:r>
            <a:r>
              <a:rPr lang="en-IN" dirty="0" smtClean="0"/>
              <a:t>:</a:t>
            </a:r>
          </a:p>
          <a:p>
            <a:endParaRPr lang="en-IN" dirty="0"/>
          </a:p>
          <a:p>
            <a:endParaRPr lang="en-IN" dirty="0"/>
          </a:p>
          <a:p>
            <a:endParaRPr lang="en-IN" dirty="0"/>
          </a:p>
        </p:txBody>
      </p:sp>
      <p:pic>
        <p:nvPicPr>
          <p:cNvPr id="4" name="Picture 3"/>
          <p:cNvPicPr/>
          <p:nvPr/>
        </p:nvPicPr>
        <p:blipFill>
          <a:blip r:embed="rId2"/>
          <a:stretch>
            <a:fillRect/>
          </a:stretch>
        </p:blipFill>
        <p:spPr>
          <a:xfrm>
            <a:off x="1365502" y="1502229"/>
            <a:ext cx="6080326" cy="1045027"/>
          </a:xfrm>
          <a:prstGeom prst="rect">
            <a:avLst/>
          </a:prstGeom>
        </p:spPr>
      </p:pic>
      <p:pic>
        <p:nvPicPr>
          <p:cNvPr id="5" name="Picture 4"/>
          <p:cNvPicPr/>
          <p:nvPr/>
        </p:nvPicPr>
        <p:blipFill>
          <a:blip r:embed="rId3"/>
          <a:stretch>
            <a:fillRect/>
          </a:stretch>
        </p:blipFill>
        <p:spPr>
          <a:xfrm>
            <a:off x="1576873" y="4104069"/>
            <a:ext cx="5262466" cy="1652919"/>
          </a:xfrm>
          <a:prstGeom prst="rect">
            <a:avLst/>
          </a:prstGeom>
        </p:spPr>
      </p:pic>
    </p:spTree>
    <p:extLst>
      <p:ext uri="{BB962C8B-B14F-4D97-AF65-F5344CB8AC3E}">
        <p14:creationId xmlns:p14="http://schemas.microsoft.com/office/powerpoint/2010/main" val="119906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Univariate Probability distribution</a:t>
            </a:r>
            <a:endParaRPr lang="en-IN" dirty="0"/>
          </a:p>
        </p:txBody>
      </p:sp>
      <p:sp>
        <p:nvSpPr>
          <p:cNvPr id="3" name="Content Placeholder 2"/>
          <p:cNvSpPr>
            <a:spLocks noGrp="1"/>
          </p:cNvSpPr>
          <p:nvPr>
            <p:ph idx="1"/>
          </p:nvPr>
        </p:nvSpPr>
        <p:spPr>
          <a:xfrm>
            <a:off x="685800" y="2530475"/>
            <a:ext cx="10515600" cy="2460625"/>
          </a:xfrm>
        </p:spPr>
        <p:txBody>
          <a:bodyPr/>
          <a:lstStyle/>
          <a:p>
            <a:r>
              <a:rPr lang="en-IN" dirty="0"/>
              <a:t>A univariate probability distribution describes the probabilities associated with a </a:t>
            </a:r>
            <a:r>
              <a:rPr lang="en-IN" b="1" dirty="0"/>
              <a:t>single random </a:t>
            </a:r>
            <a:r>
              <a:rPr lang="en-IN" b="1" dirty="0" smtClean="0"/>
              <a:t>variable</a:t>
            </a:r>
          </a:p>
          <a:p>
            <a:r>
              <a:rPr lang="en-IN" dirty="0"/>
              <a:t>Let a </a:t>
            </a:r>
            <a:r>
              <a:rPr lang="en-IN" b="1" dirty="0"/>
              <a:t>single variable X represent </a:t>
            </a:r>
            <a:r>
              <a:rPr lang="en-IN" dirty="0"/>
              <a:t>the </a:t>
            </a:r>
            <a:r>
              <a:rPr lang="en-IN" b="1" dirty="0"/>
              <a:t>heights </a:t>
            </a:r>
            <a:r>
              <a:rPr lang="en-IN" dirty="0"/>
              <a:t>of adult males. </a:t>
            </a:r>
            <a:r>
              <a:rPr lang="en-IN" b="1" dirty="0"/>
              <a:t>X</a:t>
            </a:r>
            <a:r>
              <a:rPr lang="en-IN" dirty="0"/>
              <a:t> can be modeled by a normal distribution, with parameters </a:t>
            </a:r>
            <a:r>
              <a:rPr lang="en-IN" b="1" dirty="0"/>
              <a:t>μ</a:t>
            </a:r>
            <a:r>
              <a:rPr lang="en-IN" dirty="0"/>
              <a:t> (mean height) and </a:t>
            </a:r>
            <a:r>
              <a:rPr lang="en-IN" b="1" dirty="0"/>
              <a:t>σ</a:t>
            </a:r>
            <a:r>
              <a:rPr lang="en-IN" dirty="0"/>
              <a:t> (standard deviation of heights) estimated from data.</a:t>
            </a:r>
          </a:p>
        </p:txBody>
      </p:sp>
    </p:spTree>
    <p:extLst>
      <p:ext uri="{BB962C8B-B14F-4D97-AF65-F5344CB8AC3E}">
        <p14:creationId xmlns:p14="http://schemas.microsoft.com/office/powerpoint/2010/main" val="237631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Multivariate Probability Distribution</a:t>
            </a:r>
            <a:endParaRPr lang="en-IN" dirty="0"/>
          </a:p>
        </p:txBody>
      </p:sp>
      <p:sp>
        <p:nvSpPr>
          <p:cNvPr id="3" name="Content Placeholder 2"/>
          <p:cNvSpPr>
            <a:spLocks noGrp="1"/>
          </p:cNvSpPr>
          <p:nvPr>
            <p:ph idx="1"/>
          </p:nvPr>
        </p:nvSpPr>
        <p:spPr/>
        <p:txBody>
          <a:bodyPr/>
          <a:lstStyle/>
          <a:p>
            <a:r>
              <a:rPr lang="en-IN" dirty="0"/>
              <a:t>A multivariate probability distribution describes the probabilities associated with multiple random variables simultaneously</a:t>
            </a:r>
            <a:r>
              <a:rPr lang="en-IN" dirty="0" smtClean="0"/>
              <a:t>.</a:t>
            </a:r>
          </a:p>
          <a:p>
            <a:r>
              <a:rPr lang="en-US" b="1" dirty="0" smtClean="0"/>
              <a:t>Example</a:t>
            </a:r>
            <a:r>
              <a:rPr lang="en-US" dirty="0" smtClean="0"/>
              <a:t>: </a:t>
            </a:r>
            <a:r>
              <a:rPr lang="en-IN" dirty="0"/>
              <a:t>Let </a:t>
            </a:r>
            <a:r>
              <a:rPr lang="en-IN" b="1" dirty="0"/>
              <a:t>X</a:t>
            </a:r>
            <a:r>
              <a:rPr lang="en-IN" dirty="0"/>
              <a:t> represent the </a:t>
            </a:r>
            <a:r>
              <a:rPr lang="en-IN" b="1" dirty="0"/>
              <a:t>heights of individuals </a:t>
            </a:r>
            <a:r>
              <a:rPr lang="en-IN" dirty="0"/>
              <a:t>and </a:t>
            </a:r>
            <a:r>
              <a:rPr lang="en-IN" b="1" dirty="0"/>
              <a:t>Y</a:t>
            </a:r>
            <a:r>
              <a:rPr lang="en-IN" dirty="0"/>
              <a:t> represent </a:t>
            </a:r>
            <a:r>
              <a:rPr lang="en-IN" b="1" dirty="0"/>
              <a:t>their weights</a:t>
            </a:r>
            <a:r>
              <a:rPr lang="en-IN" dirty="0"/>
              <a:t>. The joint distribution of </a:t>
            </a:r>
            <a:r>
              <a:rPr lang="en-IN" b="1" dirty="0"/>
              <a:t>X</a:t>
            </a:r>
            <a:r>
              <a:rPr lang="en-IN" dirty="0"/>
              <a:t> and </a:t>
            </a:r>
            <a:r>
              <a:rPr lang="en-IN" b="1" dirty="0"/>
              <a:t>Y</a:t>
            </a:r>
            <a:r>
              <a:rPr lang="en-IN" dirty="0"/>
              <a:t> can be modeled by a bivariate normal distribution, with parameters </a:t>
            </a:r>
            <a:r>
              <a:rPr lang="en-IN" b="1" dirty="0" err="1"/>
              <a:t>μ_x</a:t>
            </a:r>
            <a:r>
              <a:rPr lang="en-IN" b="1" dirty="0"/>
              <a:t>, </a:t>
            </a:r>
            <a:r>
              <a:rPr lang="en-IN" b="1" dirty="0" err="1"/>
              <a:t>μ_y</a:t>
            </a:r>
            <a:r>
              <a:rPr lang="en-IN" dirty="0"/>
              <a:t> (means for height and weight), </a:t>
            </a:r>
            <a:r>
              <a:rPr lang="en-IN" b="1" dirty="0" err="1"/>
              <a:t>σ_x</a:t>
            </a:r>
            <a:r>
              <a:rPr lang="en-IN" b="1" dirty="0"/>
              <a:t>, </a:t>
            </a:r>
            <a:r>
              <a:rPr lang="en-IN" b="1" dirty="0" err="1"/>
              <a:t>σ_y</a:t>
            </a:r>
            <a:r>
              <a:rPr lang="en-IN" dirty="0"/>
              <a:t> (standard deviations for height and weight), and </a:t>
            </a:r>
            <a:r>
              <a:rPr lang="en-IN" b="1" dirty="0"/>
              <a:t>ρ</a:t>
            </a:r>
            <a:r>
              <a:rPr lang="en-IN" dirty="0"/>
              <a:t> (correlation coefficient between height and weight).</a:t>
            </a:r>
          </a:p>
          <a:p>
            <a:endParaRPr lang="en-IN" dirty="0"/>
          </a:p>
        </p:txBody>
      </p:sp>
    </p:spTree>
    <p:extLst>
      <p:ext uri="{BB962C8B-B14F-4D97-AF65-F5344CB8AC3E}">
        <p14:creationId xmlns:p14="http://schemas.microsoft.com/office/powerpoint/2010/main" val="102443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a:ln>
            <a:solidFill>
              <a:schemeClr val="accent1"/>
            </a:solidFill>
          </a:ln>
        </p:spPr>
        <p:txBody>
          <a:bodyPr/>
          <a:lstStyle/>
          <a:p>
            <a:r>
              <a:rPr lang="en-IN" b="1" dirty="0"/>
              <a:t>Conditional Probability Distribution</a:t>
            </a:r>
            <a:endParaRPr lang="en-IN" dirty="0"/>
          </a:p>
        </p:txBody>
      </p:sp>
      <p:sp>
        <p:nvSpPr>
          <p:cNvPr id="3" name="Content Placeholder 2"/>
          <p:cNvSpPr>
            <a:spLocks noGrp="1"/>
          </p:cNvSpPr>
          <p:nvPr>
            <p:ph idx="1"/>
          </p:nvPr>
        </p:nvSpPr>
        <p:spPr/>
        <p:txBody>
          <a:bodyPr/>
          <a:lstStyle/>
          <a:p>
            <a:r>
              <a:rPr lang="en-IN" dirty="0" smtClean="0"/>
              <a:t>Conditional </a:t>
            </a:r>
            <a:r>
              <a:rPr lang="en-IN" dirty="0"/>
              <a:t>probability distribution refers to the probability distribution of one or more random variables given specific values or conditions of other random variables</a:t>
            </a:r>
            <a:r>
              <a:rPr lang="en-IN" dirty="0" smtClean="0"/>
              <a:t>.</a:t>
            </a:r>
          </a:p>
          <a:p>
            <a:r>
              <a:rPr lang="en-US" b="1" dirty="0" smtClean="0"/>
              <a:t>Example:</a:t>
            </a:r>
            <a:r>
              <a:rPr lang="en-US" dirty="0" smtClean="0"/>
              <a:t> </a:t>
            </a:r>
            <a:r>
              <a:rPr lang="en-IN" dirty="0"/>
              <a:t>Let X represent the insurance claims of drivers. The condition is whether the driver is over 65 years old or not, represented by a binary </a:t>
            </a:r>
            <a:r>
              <a:rPr lang="en-IN" b="1" dirty="0"/>
              <a:t>variable A</a:t>
            </a:r>
            <a:r>
              <a:rPr lang="en-IN" dirty="0"/>
              <a:t> (1 for over 65, 0 for under 65). </a:t>
            </a:r>
            <a:endParaRPr lang="en-IN" dirty="0" smtClean="0"/>
          </a:p>
          <a:p>
            <a:r>
              <a:rPr lang="en-US" dirty="0" smtClean="0"/>
              <a:t>P(X|A==1)  or P(X|A==0)</a:t>
            </a:r>
            <a:endParaRPr lang="en-IN" dirty="0"/>
          </a:p>
        </p:txBody>
      </p:sp>
    </p:spTree>
    <p:extLst>
      <p:ext uri="{BB962C8B-B14F-4D97-AF65-F5344CB8AC3E}">
        <p14:creationId xmlns:p14="http://schemas.microsoft.com/office/powerpoint/2010/main" val="327088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03" y="299811"/>
            <a:ext cx="10515600" cy="605259"/>
          </a:xfrm>
          <a:solidFill>
            <a:schemeClr val="accent2">
              <a:lumMod val="20000"/>
              <a:lumOff val="80000"/>
            </a:schemeClr>
          </a:solidFill>
        </p:spPr>
        <p:txBody>
          <a:bodyPr>
            <a:normAutofit fontScale="90000"/>
          </a:bodyPr>
          <a:lstStyle/>
          <a:p>
            <a:r>
              <a:rPr lang="en-IN" b="1" dirty="0"/>
              <a:t>Fitting a Model:</a:t>
            </a:r>
            <a:endParaRPr lang="en-IN" dirty="0"/>
          </a:p>
        </p:txBody>
      </p:sp>
      <p:sp>
        <p:nvSpPr>
          <p:cNvPr id="3" name="Content Placeholder 2"/>
          <p:cNvSpPr>
            <a:spLocks noGrp="1"/>
          </p:cNvSpPr>
          <p:nvPr>
            <p:ph idx="1"/>
          </p:nvPr>
        </p:nvSpPr>
        <p:spPr>
          <a:xfrm>
            <a:off x="623595" y="1268963"/>
            <a:ext cx="11095653" cy="5355869"/>
          </a:xfrm>
        </p:spPr>
        <p:txBody>
          <a:bodyPr/>
          <a:lstStyle/>
          <a:p>
            <a:pPr marL="0" indent="0">
              <a:buNone/>
            </a:pPr>
            <a:r>
              <a:rPr lang="en-IN" dirty="0"/>
              <a:t>Fitting a model involves estimating the parameters of a mathematical model using observed or given data</a:t>
            </a:r>
            <a:r>
              <a:rPr lang="en-IN" dirty="0" smtClean="0"/>
              <a:t>.</a:t>
            </a:r>
          </a:p>
          <a:p>
            <a:r>
              <a:rPr lang="en-IN" b="1" dirty="0"/>
              <a:t>Estimating Parameters</a:t>
            </a:r>
            <a:r>
              <a:rPr lang="en-IN" dirty="0" smtClean="0"/>
              <a:t>:</a:t>
            </a:r>
            <a:r>
              <a:rPr lang="en-IN" dirty="0"/>
              <a:t> When fitting a model, you estimate parameters (like coefficients in a regression model) </a:t>
            </a:r>
            <a:r>
              <a:rPr lang="en-IN" dirty="0" smtClean="0"/>
              <a:t>,</a:t>
            </a:r>
            <a:r>
              <a:rPr lang="en-IN" dirty="0"/>
              <a:t> The aim is to find the best-fitting model that explains the relationship </a:t>
            </a:r>
            <a:r>
              <a:rPr lang="en-IN" b="1" dirty="0"/>
              <a:t>between variables based on the assumption of a certain mathematical form (e.g., linear, exponential</a:t>
            </a:r>
            <a:r>
              <a:rPr lang="en-IN" dirty="0" smtClean="0"/>
              <a:t>).</a:t>
            </a:r>
          </a:p>
          <a:p>
            <a:r>
              <a:rPr lang="en-IN" b="1" dirty="0"/>
              <a:t>Expressing the Model</a:t>
            </a:r>
            <a:r>
              <a:rPr lang="en-IN" dirty="0"/>
              <a:t>: Once the model is fitted, it can be expressed in a mathematical form like  </a:t>
            </a:r>
            <a:r>
              <a:rPr lang="en-IN" b="1" dirty="0"/>
              <a:t>𝑦 = 7.2 + 4.5𝑥</a:t>
            </a:r>
            <a:r>
              <a:rPr lang="en-IN" b="1" dirty="0" smtClean="0"/>
              <a:t>.</a:t>
            </a:r>
          </a:p>
          <a:p>
            <a:r>
              <a:rPr lang="en-IN" b="1" dirty="0"/>
              <a:t>Coding the Model</a:t>
            </a:r>
            <a:r>
              <a:rPr lang="en-IN" dirty="0"/>
              <a:t>: Implementing the fitted model involves coding the specified mathematical form (e.g., </a:t>
            </a:r>
            <a:r>
              <a:rPr lang="en-IN" b="1" dirty="0"/>
              <a:t>y=7.2+4.5x</a:t>
            </a:r>
            <a:r>
              <a:rPr lang="en-IN" dirty="0"/>
              <a:t>) into programming languages like </a:t>
            </a:r>
            <a:r>
              <a:rPr lang="en-IN" b="1" dirty="0"/>
              <a:t>R or Python</a:t>
            </a:r>
            <a:r>
              <a:rPr lang="en-IN" dirty="0"/>
              <a:t>.</a:t>
            </a:r>
          </a:p>
        </p:txBody>
      </p:sp>
    </p:spTree>
    <p:extLst>
      <p:ext uri="{BB962C8B-B14F-4D97-AF65-F5344CB8AC3E}">
        <p14:creationId xmlns:p14="http://schemas.microsoft.com/office/powerpoint/2010/main" val="350465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209" y="477094"/>
            <a:ext cx="10515600" cy="605259"/>
          </a:xfrm>
          <a:solidFill>
            <a:schemeClr val="accent2">
              <a:lumMod val="20000"/>
              <a:lumOff val="80000"/>
            </a:schemeClr>
          </a:solidFill>
        </p:spPr>
        <p:txBody>
          <a:bodyPr>
            <a:normAutofit fontScale="90000"/>
          </a:bodyPr>
          <a:lstStyle/>
          <a:p>
            <a:r>
              <a:rPr lang="en-IN" b="1" dirty="0"/>
              <a:t>Fitting a Model:</a:t>
            </a:r>
            <a:endParaRPr lang="en-IN" dirty="0"/>
          </a:p>
        </p:txBody>
      </p:sp>
      <p:sp>
        <p:nvSpPr>
          <p:cNvPr id="3" name="Content Placeholder 2"/>
          <p:cNvSpPr>
            <a:spLocks noGrp="1"/>
          </p:cNvSpPr>
          <p:nvPr>
            <p:ph idx="1"/>
          </p:nvPr>
        </p:nvSpPr>
        <p:spPr>
          <a:xfrm>
            <a:off x="660919" y="1558212"/>
            <a:ext cx="10515600" cy="4432041"/>
          </a:xfrm>
        </p:spPr>
        <p:txBody>
          <a:bodyPr/>
          <a:lstStyle/>
          <a:p>
            <a:r>
              <a:rPr lang="en-IN" b="1" dirty="0"/>
              <a:t>Optimization Methods</a:t>
            </a:r>
            <a:r>
              <a:rPr lang="en-IN" dirty="0"/>
              <a:t>: Optimization methods are used to find the best values of model parameters that maximize the likelihood of observing the given data</a:t>
            </a:r>
            <a:r>
              <a:rPr lang="en-IN" dirty="0" smtClean="0"/>
              <a:t>.</a:t>
            </a:r>
          </a:p>
          <a:p>
            <a:r>
              <a:rPr lang="en-IN" b="1" dirty="0"/>
              <a:t>Sophistication and Expertise</a:t>
            </a:r>
            <a:r>
              <a:rPr lang="en-IN" dirty="0"/>
              <a:t>: As you become more experienced or specialized in modeling, you may explore and customize optimization methods</a:t>
            </a:r>
            <a:r>
              <a:rPr lang="en-IN" dirty="0" smtClean="0"/>
              <a:t>.</a:t>
            </a:r>
          </a:p>
          <a:p>
            <a:r>
              <a:rPr lang="en-IN" dirty="0"/>
              <a:t>In summary, fitting a model involves the iterative process of </a:t>
            </a:r>
            <a:r>
              <a:rPr lang="en-IN" b="1" i="1" dirty="0"/>
              <a:t>parameter estimation, model specification, coding, and optimization </a:t>
            </a:r>
            <a:r>
              <a:rPr lang="en-IN" dirty="0"/>
              <a:t>to develop a statistical representation that explains the relationship within the </a:t>
            </a:r>
            <a:r>
              <a:rPr lang="en-IN" dirty="0" smtClean="0"/>
              <a:t>observed </a:t>
            </a:r>
            <a:r>
              <a:rPr lang="en-IN" dirty="0"/>
              <a:t>data. </a:t>
            </a:r>
          </a:p>
        </p:txBody>
      </p:sp>
    </p:spTree>
    <p:extLst>
      <p:ext uri="{BB962C8B-B14F-4D97-AF65-F5344CB8AC3E}">
        <p14:creationId xmlns:p14="http://schemas.microsoft.com/office/powerpoint/2010/main" val="222129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Overfitting</a:t>
            </a:r>
            <a:endParaRPr lang="en-IN" b="1" dirty="0"/>
          </a:p>
        </p:txBody>
      </p:sp>
      <p:sp>
        <p:nvSpPr>
          <p:cNvPr id="3" name="Content Placeholder 2"/>
          <p:cNvSpPr>
            <a:spLocks noGrp="1"/>
          </p:cNvSpPr>
          <p:nvPr>
            <p:ph idx="1"/>
          </p:nvPr>
        </p:nvSpPr>
        <p:spPr/>
        <p:txBody>
          <a:bodyPr>
            <a:normAutofit/>
          </a:bodyPr>
          <a:lstStyle/>
          <a:p>
            <a:r>
              <a:rPr lang="en-US" dirty="0"/>
              <a:t>Sometimes the </a:t>
            </a:r>
            <a:r>
              <a:rPr lang="en-US" dirty="0">
                <a:hlinkClick r:id="rId2"/>
              </a:rPr>
              <a:t>machine learning</a:t>
            </a:r>
            <a:r>
              <a:rPr lang="en-US" dirty="0"/>
              <a:t> model performs well with the training data but does not perform well with the test data. It means the model is not able to predict the output when deals with unseen data by introducing noise in the output, and hence the model is called </a:t>
            </a:r>
            <a:r>
              <a:rPr lang="en-US" dirty="0" err="1"/>
              <a:t>overfitted</a:t>
            </a:r>
            <a:r>
              <a:rPr lang="en-US" dirty="0"/>
              <a:t>.</a:t>
            </a:r>
            <a:endParaRPr lang="en-IN" dirty="0"/>
          </a:p>
        </p:txBody>
      </p:sp>
    </p:spTree>
    <p:extLst>
      <p:ext uri="{BB962C8B-B14F-4D97-AF65-F5344CB8AC3E}">
        <p14:creationId xmlns:p14="http://schemas.microsoft.com/office/powerpoint/2010/main" val="356270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Overfitting</a:t>
            </a:r>
            <a:endParaRPr lang="en-IN" b="1" dirty="0"/>
          </a:p>
        </p:txBody>
      </p:sp>
      <p:sp>
        <p:nvSpPr>
          <p:cNvPr id="3" name="Content Placeholder 2"/>
          <p:cNvSpPr>
            <a:spLocks noGrp="1"/>
          </p:cNvSpPr>
          <p:nvPr>
            <p:ph idx="1"/>
          </p:nvPr>
        </p:nvSpPr>
        <p:spPr/>
        <p:txBody>
          <a:bodyPr>
            <a:normAutofit fontScale="92500" lnSpcReduction="10000"/>
          </a:bodyPr>
          <a:lstStyle/>
          <a:p>
            <a:r>
              <a:rPr lang="en-IN" b="1" dirty="0"/>
              <a:t>Overfitting</a:t>
            </a:r>
            <a:r>
              <a:rPr lang="en-IN" dirty="0"/>
              <a:t> in model development refers to the phenomenon where a model learns not only the </a:t>
            </a:r>
            <a:r>
              <a:rPr lang="en-IN" b="1" i="1" dirty="0"/>
              <a:t>underlying patterns in the training data but also captures noise, random fluctuations, or outliers that are specific to the training dataset</a:t>
            </a:r>
            <a:r>
              <a:rPr lang="en-IN" dirty="0"/>
              <a:t>. This results in a model that performs </a:t>
            </a:r>
            <a:r>
              <a:rPr lang="en-IN" b="1" i="1" dirty="0"/>
              <a:t>extremely well on the training data </a:t>
            </a:r>
            <a:r>
              <a:rPr lang="en-IN" dirty="0"/>
              <a:t>but fails to generalize effectively to new, unseen data.</a:t>
            </a:r>
          </a:p>
          <a:p>
            <a:pPr lvl="0"/>
            <a:r>
              <a:rPr lang="en-IN" dirty="0"/>
              <a:t>When a model is </a:t>
            </a:r>
            <a:r>
              <a:rPr lang="en-IN" dirty="0" err="1"/>
              <a:t>overfitted</a:t>
            </a:r>
            <a:r>
              <a:rPr lang="en-IN" dirty="0"/>
              <a:t>, </a:t>
            </a:r>
            <a:r>
              <a:rPr lang="en-IN" b="1" dirty="0"/>
              <a:t>it may exhibit poor performance </a:t>
            </a:r>
            <a:r>
              <a:rPr lang="en-IN" dirty="0"/>
              <a:t>when applied to new data that was not part of the training dataset.</a:t>
            </a:r>
          </a:p>
          <a:p>
            <a:pPr lvl="0"/>
            <a:r>
              <a:rPr lang="en-IN" dirty="0" err="1"/>
              <a:t>Overfitted</a:t>
            </a:r>
            <a:r>
              <a:rPr lang="en-IN" dirty="0"/>
              <a:t> models tend to </a:t>
            </a:r>
            <a:r>
              <a:rPr lang="en-IN" b="1" dirty="0"/>
              <a:t>be too complex</a:t>
            </a:r>
            <a:r>
              <a:rPr lang="en-IN" dirty="0"/>
              <a:t>, capturing spurious relationships and details that are not reflective of the true underlying patterns in the data.</a:t>
            </a:r>
          </a:p>
          <a:p>
            <a:pPr lvl="0"/>
            <a:r>
              <a:rPr lang="en-IN" dirty="0"/>
              <a:t>Overfitting can lead to </a:t>
            </a:r>
            <a:r>
              <a:rPr lang="en-IN" b="1" dirty="0"/>
              <a:t>misleading conclusions </a:t>
            </a:r>
            <a:r>
              <a:rPr lang="en-IN" dirty="0"/>
              <a:t>and </a:t>
            </a:r>
            <a:r>
              <a:rPr lang="en-IN" b="1" dirty="0"/>
              <a:t>inaccurate predictions </a:t>
            </a:r>
            <a:r>
              <a:rPr lang="en-IN" dirty="0"/>
              <a:t>when deployed in real-world scenarios.</a:t>
            </a:r>
          </a:p>
          <a:p>
            <a:endParaRPr lang="en-IN" dirty="0"/>
          </a:p>
        </p:txBody>
      </p:sp>
    </p:spTree>
    <p:extLst>
      <p:ext uri="{BB962C8B-B14F-4D97-AF65-F5344CB8AC3E}">
        <p14:creationId xmlns:p14="http://schemas.microsoft.com/office/powerpoint/2010/main" val="46804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351"/>
            <a:ext cx="10515600" cy="1692274"/>
          </a:xfrm>
          <a:solidFill>
            <a:schemeClr val="accent2">
              <a:lumMod val="20000"/>
              <a:lumOff val="80000"/>
            </a:schemeClr>
          </a:solidFill>
        </p:spPr>
        <p:txBody>
          <a:bodyPr>
            <a:normAutofit fontScale="90000"/>
          </a:bodyPr>
          <a:lstStyle/>
          <a:p>
            <a:r>
              <a:rPr lang="en-IN" b="1" dirty="0"/>
              <a:t>Strategies to Mitigate Overfitting and Improve Model Generalizability</a:t>
            </a:r>
            <a:r>
              <a:rPr lang="en-IN" dirty="0"/>
              <a:t>:</a:t>
            </a:r>
            <a:br>
              <a:rPr lang="en-IN" dirty="0"/>
            </a:br>
            <a:endParaRPr lang="en-IN" dirty="0"/>
          </a:p>
        </p:txBody>
      </p:sp>
      <p:sp>
        <p:nvSpPr>
          <p:cNvPr id="3" name="Content Placeholder 2"/>
          <p:cNvSpPr>
            <a:spLocks noGrp="1"/>
          </p:cNvSpPr>
          <p:nvPr>
            <p:ph idx="1"/>
          </p:nvPr>
        </p:nvSpPr>
        <p:spPr>
          <a:xfrm>
            <a:off x="838200" y="2568575"/>
            <a:ext cx="10515600" cy="2851150"/>
          </a:xfrm>
        </p:spPr>
        <p:txBody>
          <a:bodyPr/>
          <a:lstStyle/>
          <a:p>
            <a:pPr lvl="0"/>
            <a:r>
              <a:rPr lang="en-IN" b="1" dirty="0"/>
              <a:t>Simplify the Model:</a:t>
            </a:r>
            <a:endParaRPr lang="en-IN" dirty="0"/>
          </a:p>
          <a:p>
            <a:pPr lvl="0"/>
            <a:r>
              <a:rPr lang="en-IN" b="1" dirty="0"/>
              <a:t>Regularization:</a:t>
            </a:r>
            <a:endParaRPr lang="en-IN" dirty="0"/>
          </a:p>
          <a:p>
            <a:pPr lvl="0"/>
            <a:r>
              <a:rPr lang="en-IN" b="1" dirty="0"/>
              <a:t>Cross-Validation:</a:t>
            </a:r>
            <a:endParaRPr lang="en-IN" dirty="0"/>
          </a:p>
          <a:p>
            <a:r>
              <a:rPr lang="en-IN" b="1" dirty="0"/>
              <a:t>Feature </a:t>
            </a:r>
            <a:r>
              <a:rPr lang="en-IN" b="1" dirty="0" smtClean="0"/>
              <a:t>Selection</a:t>
            </a:r>
          </a:p>
          <a:p>
            <a:r>
              <a:rPr lang="en-IN" b="1" dirty="0"/>
              <a:t>Early Stopping</a:t>
            </a:r>
            <a:endParaRPr lang="en-IN" dirty="0"/>
          </a:p>
        </p:txBody>
      </p:sp>
    </p:spTree>
    <p:extLst>
      <p:ext uri="{BB962C8B-B14F-4D97-AF65-F5344CB8AC3E}">
        <p14:creationId xmlns:p14="http://schemas.microsoft.com/office/powerpoint/2010/main" val="30892766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Regularization</a:t>
            </a:r>
            <a:endParaRPr lang="en-IN" dirty="0"/>
          </a:p>
        </p:txBody>
      </p:sp>
      <p:sp>
        <p:nvSpPr>
          <p:cNvPr id="3" name="Content Placeholder 2"/>
          <p:cNvSpPr>
            <a:spLocks noGrp="1"/>
          </p:cNvSpPr>
          <p:nvPr>
            <p:ph idx="1"/>
          </p:nvPr>
        </p:nvSpPr>
        <p:spPr/>
        <p:txBody>
          <a:bodyPr/>
          <a:lstStyle/>
          <a:p>
            <a:r>
              <a:rPr lang="en-US" dirty="0"/>
              <a:t>Regularization is one of the most important concepts of machine learning. It is a technique to prevent the model from overfitting by adding extra information to it</a:t>
            </a:r>
            <a:r>
              <a:rPr lang="en-US" dirty="0" smtClean="0"/>
              <a:t>.</a:t>
            </a:r>
          </a:p>
          <a:p>
            <a:endParaRPr lang="en-IN" dirty="0"/>
          </a:p>
        </p:txBody>
      </p:sp>
    </p:spTree>
    <p:extLst>
      <p:ext uri="{BB962C8B-B14F-4D97-AF65-F5344CB8AC3E}">
        <p14:creationId xmlns:p14="http://schemas.microsoft.com/office/powerpoint/2010/main" val="3783015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7" y="393117"/>
            <a:ext cx="11104984" cy="1325563"/>
          </a:xfrm>
          <a:solidFill>
            <a:schemeClr val="accent2">
              <a:lumMod val="20000"/>
              <a:lumOff val="80000"/>
            </a:schemeClr>
          </a:solidFill>
        </p:spPr>
        <p:txBody>
          <a:bodyPr/>
          <a:lstStyle/>
          <a:p>
            <a:r>
              <a:rPr lang="en-US" b="1" dirty="0" smtClean="0"/>
              <a:t>Library Assignment #1 [ on or before 15/5/2024]</a:t>
            </a:r>
            <a:endParaRPr lang="en-IN" b="1" dirty="0"/>
          </a:p>
        </p:txBody>
      </p:sp>
      <p:sp>
        <p:nvSpPr>
          <p:cNvPr id="3" name="Content Placeholder 2"/>
          <p:cNvSpPr>
            <a:spLocks noGrp="1"/>
          </p:cNvSpPr>
          <p:nvPr>
            <p:ph idx="1"/>
          </p:nvPr>
        </p:nvSpPr>
        <p:spPr>
          <a:xfrm>
            <a:off x="838199" y="1825625"/>
            <a:ext cx="10909041" cy="4304587"/>
          </a:xfrm>
        </p:spPr>
        <p:txBody>
          <a:bodyPr>
            <a:normAutofit fontScale="92500" lnSpcReduction="10000"/>
          </a:bodyPr>
          <a:lstStyle/>
          <a:p>
            <a:pPr marL="0" indent="0">
              <a:buNone/>
            </a:pPr>
            <a:r>
              <a:rPr lang="en-US" b="1" dirty="0" smtClean="0"/>
              <a:t>Student Details </a:t>
            </a:r>
          </a:p>
          <a:p>
            <a:r>
              <a:rPr lang="en-US" dirty="0" smtClean="0"/>
              <a:t>Name: </a:t>
            </a:r>
          </a:p>
          <a:p>
            <a:r>
              <a:rPr lang="en-US" dirty="0" smtClean="0"/>
              <a:t>USN:</a:t>
            </a:r>
          </a:p>
          <a:p>
            <a:r>
              <a:rPr lang="en-US" dirty="0" smtClean="0"/>
              <a:t>Sem: </a:t>
            </a:r>
          </a:p>
          <a:p>
            <a:r>
              <a:rPr lang="en-US" dirty="0" smtClean="0"/>
              <a:t>Date and Time Of Library Visit:</a:t>
            </a:r>
          </a:p>
          <a:p>
            <a:pPr marL="0" indent="0">
              <a:buNone/>
            </a:pPr>
            <a:r>
              <a:rPr lang="en-US" b="1" u="sng" dirty="0" smtClean="0"/>
              <a:t>Questions:</a:t>
            </a:r>
          </a:p>
          <a:p>
            <a:pPr marL="514350" indent="-514350">
              <a:buFont typeface="+mj-lt"/>
              <a:buAutoNum type="arabicPeriod"/>
            </a:pPr>
            <a:r>
              <a:rPr lang="en-US" dirty="0" smtClean="0"/>
              <a:t>Explain how  Cross validation and regularization are used to avoid overfitting in Data Science With Examples.</a:t>
            </a:r>
          </a:p>
          <a:p>
            <a:pPr marL="514350" indent="-514350">
              <a:buFont typeface="+mj-lt"/>
              <a:buAutoNum type="arabicPeriod"/>
            </a:pPr>
            <a:r>
              <a:rPr lang="en-US" dirty="0" smtClean="0"/>
              <a:t>Discuss different types of Regularization (like L1/L2/Elastic Net/Dropout ) in Data Science  with examples.</a:t>
            </a:r>
            <a:endParaRPr lang="en-IN" dirty="0"/>
          </a:p>
        </p:txBody>
      </p:sp>
    </p:spTree>
    <p:extLst>
      <p:ext uri="{BB962C8B-B14F-4D97-AF65-F5344CB8AC3E}">
        <p14:creationId xmlns:p14="http://schemas.microsoft.com/office/powerpoint/2010/main" val="167701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Module1</a:t>
            </a:r>
            <a:r>
              <a:rPr lang="en-US" dirty="0" smtClean="0"/>
              <a:t> : </a:t>
            </a:r>
            <a:r>
              <a:rPr lang="en-US" b="1" dirty="0"/>
              <a:t>Introduction to Data Science </a:t>
            </a:r>
            <a:r>
              <a:rPr lang="en-US" b="1" dirty="0" smtClean="0"/>
              <a:t>and Statistical Inference Needed</a:t>
            </a:r>
            <a:r>
              <a:rPr lang="en-US" dirty="0" smtClean="0"/>
              <a:t>: </a:t>
            </a:r>
            <a:endParaRPr lang="en-IN" dirty="0"/>
          </a:p>
        </p:txBody>
      </p:sp>
      <p:sp>
        <p:nvSpPr>
          <p:cNvPr id="3" name="Content Placeholder 2"/>
          <p:cNvSpPr>
            <a:spLocks noGrp="1"/>
          </p:cNvSpPr>
          <p:nvPr>
            <p:ph idx="1"/>
          </p:nvPr>
        </p:nvSpPr>
        <p:spPr>
          <a:xfrm>
            <a:off x="704850" y="2587625"/>
            <a:ext cx="10515600" cy="2508250"/>
          </a:xfrm>
        </p:spPr>
        <p:txBody>
          <a:bodyPr/>
          <a:lstStyle/>
          <a:p>
            <a:pPr marL="514350" indent="-514350">
              <a:buFont typeface="+mj-lt"/>
              <a:buAutoNum type="arabicPeriod"/>
            </a:pPr>
            <a:r>
              <a:rPr lang="en-US" b="1" dirty="0" smtClean="0"/>
              <a:t>Introduction </a:t>
            </a:r>
            <a:r>
              <a:rPr lang="en-US" dirty="0" smtClean="0"/>
              <a:t>: What </a:t>
            </a:r>
            <a:r>
              <a:rPr lang="en-US" dirty="0"/>
              <a:t>is Data Science? </a:t>
            </a:r>
            <a:r>
              <a:rPr lang="en-US" dirty="0" smtClean="0"/>
              <a:t>Big </a:t>
            </a:r>
            <a:r>
              <a:rPr lang="en-US" dirty="0"/>
              <a:t>Data and Data Science hype – and getting past the hype, Why now? </a:t>
            </a:r>
            <a:r>
              <a:rPr lang="en-US" dirty="0" smtClean="0"/>
              <a:t>Datafication</a:t>
            </a:r>
            <a:r>
              <a:rPr lang="en-US" dirty="0"/>
              <a:t>, </a:t>
            </a:r>
            <a:r>
              <a:rPr lang="en-US" dirty="0" smtClean="0"/>
              <a:t>Current </a:t>
            </a:r>
            <a:r>
              <a:rPr lang="en-US" dirty="0"/>
              <a:t>landscape of perspectives, </a:t>
            </a:r>
            <a:r>
              <a:rPr lang="en-US" dirty="0" smtClean="0"/>
              <a:t>Skill </a:t>
            </a:r>
            <a:r>
              <a:rPr lang="en-US" dirty="0"/>
              <a:t>sets. </a:t>
            </a:r>
            <a:endParaRPr lang="en-US" dirty="0" smtClean="0"/>
          </a:p>
          <a:p>
            <a:pPr marL="514350" indent="-514350">
              <a:buFont typeface="+mj-lt"/>
              <a:buAutoNum type="arabicPeriod"/>
            </a:pPr>
            <a:r>
              <a:rPr lang="en-US" b="1" dirty="0" smtClean="0"/>
              <a:t>Needed </a:t>
            </a:r>
            <a:r>
              <a:rPr lang="en-US" b="1" dirty="0"/>
              <a:t>Statistical Inference</a:t>
            </a:r>
            <a:r>
              <a:rPr lang="en-US" dirty="0"/>
              <a:t>: Populations and samples, Statistical modelling, probability distributions, fitting a model. </a:t>
            </a:r>
          </a:p>
          <a:p>
            <a:endParaRPr lang="en-IN" dirty="0"/>
          </a:p>
        </p:txBody>
      </p:sp>
    </p:spTree>
    <p:extLst>
      <p:ext uri="{BB962C8B-B14F-4D97-AF65-F5344CB8AC3E}">
        <p14:creationId xmlns:p14="http://schemas.microsoft.com/office/powerpoint/2010/main" val="92224506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Data Scientist Profile</a:t>
            </a:r>
            <a:endParaRPr lang="en-IN" b="1" dirty="0"/>
          </a:p>
        </p:txBody>
      </p:sp>
      <p:sp>
        <p:nvSpPr>
          <p:cNvPr id="3" name="Content Placeholder 2"/>
          <p:cNvSpPr>
            <a:spLocks noGrp="1"/>
          </p:cNvSpPr>
          <p:nvPr>
            <p:ph idx="1"/>
          </p:nvPr>
        </p:nvSpPr>
        <p:spPr>
          <a:xfrm>
            <a:off x="838200" y="1825625"/>
            <a:ext cx="10087947" cy="4351338"/>
          </a:xfrm>
        </p:spPr>
        <p:txBody>
          <a:bodyPr>
            <a:normAutofit/>
          </a:bodyPr>
          <a:lstStyle/>
          <a:p>
            <a:pPr marL="0" indent="0">
              <a:buNone/>
            </a:pPr>
            <a:r>
              <a:rPr lang="en-IN" dirty="0"/>
              <a:t>The key elements that define the Data Scientist Profile are:</a:t>
            </a:r>
          </a:p>
          <a:p>
            <a:pPr marL="914400" lvl="1" indent="-457200">
              <a:buFont typeface="+mj-lt"/>
              <a:buAutoNum type="arabicPeriod"/>
            </a:pPr>
            <a:r>
              <a:rPr lang="en-IN" sz="3200" dirty="0"/>
              <a:t>Computer science skills</a:t>
            </a:r>
          </a:p>
          <a:p>
            <a:pPr marL="914400" lvl="1" indent="-457200">
              <a:buFont typeface="+mj-lt"/>
              <a:buAutoNum type="arabicPeriod"/>
            </a:pPr>
            <a:r>
              <a:rPr lang="en-IN" sz="3200" dirty="0"/>
              <a:t>Mathematical skills</a:t>
            </a:r>
          </a:p>
          <a:p>
            <a:pPr marL="914400" lvl="1" indent="-457200">
              <a:buFont typeface="+mj-lt"/>
              <a:buAutoNum type="arabicPeriod"/>
            </a:pPr>
            <a:r>
              <a:rPr lang="en-IN" sz="3200" dirty="0"/>
              <a:t>Statistical skills</a:t>
            </a:r>
          </a:p>
          <a:p>
            <a:pPr marL="914400" lvl="1" indent="-457200">
              <a:buFont typeface="+mj-lt"/>
              <a:buAutoNum type="arabicPeriod"/>
            </a:pPr>
            <a:r>
              <a:rPr lang="en-IN" sz="3200" dirty="0"/>
              <a:t>Machine learning skills</a:t>
            </a:r>
          </a:p>
          <a:p>
            <a:pPr marL="914400" lvl="1" indent="-457200">
              <a:buFont typeface="+mj-lt"/>
              <a:buAutoNum type="arabicPeriod"/>
            </a:pPr>
            <a:r>
              <a:rPr lang="en-IN" sz="3200" dirty="0"/>
              <a:t>Domain expertise (subject matter knowledge)</a:t>
            </a:r>
          </a:p>
          <a:p>
            <a:pPr marL="914400" lvl="1" indent="-457200">
              <a:buFont typeface="+mj-lt"/>
              <a:buAutoNum type="arabicPeriod"/>
            </a:pPr>
            <a:r>
              <a:rPr lang="en-IN" sz="3200" dirty="0"/>
              <a:t>Communication and presentation skills</a:t>
            </a:r>
          </a:p>
          <a:p>
            <a:pPr marL="914400" lvl="1" indent="-457200">
              <a:buFont typeface="+mj-lt"/>
              <a:buAutoNum type="arabicPeriod"/>
            </a:pPr>
            <a:r>
              <a:rPr lang="en-IN" sz="3200" dirty="0"/>
              <a:t>Data visualization skills</a:t>
            </a:r>
          </a:p>
        </p:txBody>
      </p:sp>
    </p:spTree>
    <p:extLst>
      <p:ext uri="{BB962C8B-B14F-4D97-AF65-F5344CB8AC3E}">
        <p14:creationId xmlns:p14="http://schemas.microsoft.com/office/powerpoint/2010/main" val="289754614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What is Data Science?</a:t>
            </a:r>
            <a:endParaRPr lang="en-IN" b="1" dirty="0"/>
          </a:p>
        </p:txBody>
      </p:sp>
      <p:sp>
        <p:nvSpPr>
          <p:cNvPr id="3" name="Content Placeholder 2"/>
          <p:cNvSpPr>
            <a:spLocks noGrp="1"/>
          </p:cNvSpPr>
          <p:nvPr>
            <p:ph idx="1"/>
          </p:nvPr>
        </p:nvSpPr>
        <p:spPr/>
        <p:txBody>
          <a:bodyPr/>
          <a:lstStyle/>
          <a:p>
            <a:r>
              <a:rPr lang="en-US" b="1" dirty="0"/>
              <a:t>Data science is an interdisciplinary </a:t>
            </a:r>
            <a:r>
              <a:rPr lang="en-US" dirty="0"/>
              <a:t>field that involves using scientific methods, processes, algorithms, and systems to extract knowledge and insights from structured and unstructured data. It combines techniques and theories from </a:t>
            </a:r>
            <a:r>
              <a:rPr lang="en-US" b="1" dirty="0"/>
              <a:t>statistics, mathematics, computer </a:t>
            </a:r>
            <a:r>
              <a:rPr lang="en-US" b="1" dirty="0" smtClean="0"/>
              <a:t>science, AI, </a:t>
            </a:r>
            <a:r>
              <a:rPr lang="en-US" b="1" dirty="0"/>
              <a:t>information science, and domain-specific fields like business or healthcare </a:t>
            </a:r>
            <a:r>
              <a:rPr lang="en-US" dirty="0"/>
              <a:t>to analyze complex data sets</a:t>
            </a:r>
            <a:r>
              <a:rPr lang="en-US" dirty="0" smtClean="0"/>
              <a:t>.</a:t>
            </a:r>
          </a:p>
          <a:p>
            <a:r>
              <a:rPr lang="en-US" b="1" dirty="0"/>
              <a:t>The main goal of data science </a:t>
            </a:r>
            <a:r>
              <a:rPr lang="en-US" dirty="0"/>
              <a:t>is to turn raw data into actionable insights, predictions, and recommendations.</a:t>
            </a:r>
            <a:endParaRPr lang="en-IN" dirty="0"/>
          </a:p>
        </p:txBody>
      </p:sp>
    </p:spTree>
    <p:extLst>
      <p:ext uri="{BB962C8B-B14F-4D97-AF65-F5344CB8AC3E}">
        <p14:creationId xmlns:p14="http://schemas.microsoft.com/office/powerpoint/2010/main" val="287857943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7855"/>
          </a:xfrm>
          <a:solidFill>
            <a:schemeClr val="accent2">
              <a:lumMod val="20000"/>
              <a:lumOff val="80000"/>
            </a:schemeClr>
          </a:solidFill>
        </p:spPr>
        <p:txBody>
          <a:bodyPr>
            <a:normAutofit/>
          </a:bodyPr>
          <a:lstStyle/>
          <a:p>
            <a:pPr algn="ctr"/>
            <a:r>
              <a:rPr lang="en-US" sz="4000" b="1" dirty="0" smtClean="0"/>
              <a:t>Various </a:t>
            </a:r>
            <a:r>
              <a:rPr lang="en-US" sz="4000" b="1" dirty="0"/>
              <a:t>stages of data processing and </a:t>
            </a:r>
            <a:r>
              <a:rPr lang="en-US" sz="4000" b="1" dirty="0" smtClean="0"/>
              <a:t>analysis</a:t>
            </a:r>
            <a:endParaRPr lang="en-IN" sz="4000" b="1" dirty="0"/>
          </a:p>
        </p:txBody>
      </p:sp>
      <p:sp>
        <p:nvSpPr>
          <p:cNvPr id="3" name="Content Placeholder 2"/>
          <p:cNvSpPr>
            <a:spLocks noGrp="1"/>
          </p:cNvSpPr>
          <p:nvPr>
            <p:ph idx="1"/>
          </p:nvPr>
        </p:nvSpPr>
        <p:spPr>
          <a:xfrm>
            <a:off x="838200" y="1212980"/>
            <a:ext cx="10515600" cy="5402423"/>
          </a:xfrm>
        </p:spPr>
        <p:txBody>
          <a:bodyPr>
            <a:normAutofit fontScale="85000" lnSpcReduction="20000"/>
          </a:bodyPr>
          <a:lstStyle/>
          <a:p>
            <a:pPr marL="514350" indent="-514350">
              <a:buFont typeface="+mj-lt"/>
              <a:buAutoNum type="arabicPeriod"/>
            </a:pPr>
            <a:r>
              <a:rPr lang="en-US" b="1" dirty="0"/>
              <a:t>Data Collection</a:t>
            </a:r>
            <a:r>
              <a:rPr lang="en-US" dirty="0"/>
              <a:t>: Gathering data from various sources such as databases, APIs, sensors, or web scraping.</a:t>
            </a:r>
          </a:p>
          <a:p>
            <a:pPr marL="514350" indent="-514350">
              <a:buFont typeface="+mj-lt"/>
              <a:buAutoNum type="arabicPeriod"/>
            </a:pPr>
            <a:r>
              <a:rPr lang="en-US" b="1" dirty="0"/>
              <a:t>Data Cleaning</a:t>
            </a:r>
            <a:r>
              <a:rPr lang="en-US" dirty="0"/>
              <a:t>: Preprocessing and preparing the data by handling missing values, removing duplicates, and transforming data into a suitable format for analysis.</a:t>
            </a:r>
          </a:p>
          <a:p>
            <a:pPr marL="514350" indent="-514350">
              <a:buFont typeface="+mj-lt"/>
              <a:buAutoNum type="arabicPeriod"/>
            </a:pPr>
            <a:r>
              <a:rPr lang="en-US" b="1" dirty="0"/>
              <a:t>Exploratory Data Analysis (EDA)</a:t>
            </a:r>
            <a:r>
              <a:rPr lang="en-US" dirty="0"/>
              <a:t>: Understanding the data through statistical summaries, visualizations, and identifying patterns or anomalies.</a:t>
            </a:r>
          </a:p>
          <a:p>
            <a:pPr marL="514350" indent="-514350">
              <a:buFont typeface="+mj-lt"/>
              <a:buAutoNum type="arabicPeriod"/>
            </a:pPr>
            <a:r>
              <a:rPr lang="en-US" b="1" dirty="0"/>
              <a:t>Feature Engineering</a:t>
            </a:r>
            <a:r>
              <a:rPr lang="en-US" dirty="0"/>
              <a:t>: Creating new features or variables that can enhance the predictive power of machine learning models.</a:t>
            </a:r>
          </a:p>
          <a:p>
            <a:pPr marL="514350" indent="-514350">
              <a:buFont typeface="+mj-lt"/>
              <a:buAutoNum type="arabicPeriod"/>
            </a:pPr>
            <a:r>
              <a:rPr lang="en-US" b="1" dirty="0"/>
              <a:t>Machine Learning</a:t>
            </a:r>
            <a:r>
              <a:rPr lang="en-US" dirty="0"/>
              <a:t>: Applying statistical models and algorithms to build predictive models and make data-driven decisions. This includes supervised learning (classification, regression), unsupervised learning (clustering, dimensionality reduction), and other techniques.</a:t>
            </a:r>
          </a:p>
          <a:p>
            <a:pPr marL="514350" indent="-514350">
              <a:buFont typeface="+mj-lt"/>
              <a:buAutoNum type="arabicPeriod"/>
            </a:pPr>
            <a:r>
              <a:rPr lang="en-US" b="1" dirty="0"/>
              <a:t>Data Visualization</a:t>
            </a:r>
            <a:r>
              <a:rPr lang="en-US" dirty="0"/>
              <a:t>: Presenting findings and insights through charts, graphs, dashboards, and interactive visualizations.</a:t>
            </a:r>
          </a:p>
          <a:p>
            <a:pPr marL="514350" indent="-514350">
              <a:buFont typeface="+mj-lt"/>
              <a:buAutoNum type="arabicPeriod"/>
            </a:pPr>
            <a:r>
              <a:rPr lang="en-US" b="1" dirty="0"/>
              <a:t>Deployment and Monitoring</a:t>
            </a:r>
            <a:r>
              <a:rPr lang="en-US" dirty="0"/>
              <a:t>: Integrating data science solutions into production systems and continuously monitoring model performance.</a:t>
            </a:r>
          </a:p>
          <a:p>
            <a:pPr marL="514350" indent="-514350">
              <a:buFont typeface="+mj-lt"/>
              <a:buAutoNum type="arabicPeriod"/>
            </a:pPr>
            <a:endParaRPr lang="en-IN" dirty="0"/>
          </a:p>
        </p:txBody>
      </p:sp>
    </p:spTree>
    <p:extLst>
      <p:ext uri="{BB962C8B-B14F-4D97-AF65-F5344CB8AC3E}">
        <p14:creationId xmlns:p14="http://schemas.microsoft.com/office/powerpoint/2010/main" val="89073826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Model Questions</a:t>
            </a:r>
            <a:endParaRPr lang="en-IN" b="1" dirty="0"/>
          </a:p>
        </p:txBody>
      </p:sp>
      <p:sp>
        <p:nvSpPr>
          <p:cNvPr id="3" name="Content Placeholder 2"/>
          <p:cNvSpPr>
            <a:spLocks noGrp="1"/>
          </p:cNvSpPr>
          <p:nvPr>
            <p:ph idx="1"/>
          </p:nvPr>
        </p:nvSpPr>
        <p:spPr/>
        <p:txBody>
          <a:bodyPr>
            <a:normAutofit fontScale="92500"/>
          </a:bodyPr>
          <a:lstStyle/>
          <a:p>
            <a:pPr marL="514350" lvl="0" indent="-514350">
              <a:buFont typeface="+mj-lt"/>
              <a:buAutoNum type="arabicPeriod"/>
            </a:pPr>
            <a:r>
              <a:rPr lang="en-US" dirty="0"/>
              <a:t>What is Data Science? Explain the Venn Diagram of data Science.</a:t>
            </a:r>
            <a:endParaRPr lang="en-IN" dirty="0"/>
          </a:p>
          <a:p>
            <a:pPr marL="514350" lvl="0" indent="-514350">
              <a:buFont typeface="+mj-lt"/>
              <a:buAutoNum type="arabicPeriod"/>
            </a:pPr>
            <a:r>
              <a:rPr lang="en-US" dirty="0" smtClean="0"/>
              <a:t>Explain </a:t>
            </a:r>
            <a:r>
              <a:rPr lang="en-US" dirty="0"/>
              <a:t>in detail about BigData and Data Science Hype. Why </a:t>
            </a:r>
            <a:r>
              <a:rPr lang="en-US" dirty="0" smtClean="0"/>
              <a:t>Hype? How </a:t>
            </a:r>
            <a:r>
              <a:rPr lang="en-US" dirty="0"/>
              <a:t>to get past this hype?</a:t>
            </a:r>
            <a:endParaRPr lang="en-IN" dirty="0"/>
          </a:p>
          <a:p>
            <a:pPr marL="514350" lvl="0" indent="-514350">
              <a:buFont typeface="+mj-lt"/>
              <a:buAutoNum type="arabicPeriod"/>
            </a:pPr>
            <a:r>
              <a:rPr lang="en-US" dirty="0"/>
              <a:t>Explain the Data Science </a:t>
            </a:r>
            <a:r>
              <a:rPr lang="en-US" dirty="0" smtClean="0"/>
              <a:t>Profile. Explain </a:t>
            </a:r>
            <a:r>
              <a:rPr lang="en-US" dirty="0"/>
              <a:t>the work of the Data Scientist in academia and industry.</a:t>
            </a:r>
            <a:endParaRPr lang="en-IN" dirty="0"/>
          </a:p>
          <a:p>
            <a:pPr marL="514350" lvl="0" indent="-514350">
              <a:buFont typeface="+mj-lt"/>
              <a:buAutoNum type="arabicPeriod"/>
            </a:pPr>
            <a:r>
              <a:rPr lang="en-US" dirty="0" smtClean="0"/>
              <a:t>“</a:t>
            </a:r>
            <a:r>
              <a:rPr lang="en-US" dirty="0"/>
              <a:t>The Data Scientists play a major role in Academics and industry”. Justify.</a:t>
            </a:r>
            <a:endParaRPr lang="en-IN" dirty="0"/>
          </a:p>
          <a:p>
            <a:pPr marL="514350" lvl="0" indent="-514350">
              <a:buFont typeface="+mj-lt"/>
              <a:buAutoNum type="arabicPeriod"/>
            </a:pPr>
            <a:r>
              <a:rPr lang="en-US" dirty="0"/>
              <a:t>Explain the concept of </a:t>
            </a:r>
            <a:r>
              <a:rPr lang="en-US" dirty="0" err="1"/>
              <a:t>Datafication</a:t>
            </a:r>
            <a:r>
              <a:rPr lang="en-US" dirty="0"/>
              <a:t> with example. Why it is required in the current scenario?</a:t>
            </a:r>
            <a:endParaRPr lang="en-US" dirty="0" smtClean="0"/>
          </a:p>
          <a:p>
            <a:pPr marL="514350" lvl="0" indent="-514350">
              <a:buFont typeface="+mj-lt"/>
              <a:buAutoNum type="arabicPeriod"/>
            </a:pPr>
            <a:r>
              <a:rPr lang="en-US" dirty="0" smtClean="0"/>
              <a:t> Discuss </a:t>
            </a:r>
            <a:r>
              <a:rPr lang="en-US" dirty="0"/>
              <a:t>in detail about the current landscape of perspectives and skill sets.</a:t>
            </a:r>
            <a:endParaRPr lang="en-IN" dirty="0"/>
          </a:p>
          <a:p>
            <a:endParaRPr lang="en-IN" dirty="0"/>
          </a:p>
        </p:txBody>
      </p:sp>
    </p:spTree>
    <p:extLst>
      <p:ext uri="{BB962C8B-B14F-4D97-AF65-F5344CB8AC3E}">
        <p14:creationId xmlns:p14="http://schemas.microsoft.com/office/powerpoint/2010/main" val="15141358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132976" cy="829193"/>
          </a:xfrm>
          <a:solidFill>
            <a:schemeClr val="accent2">
              <a:lumMod val="20000"/>
              <a:lumOff val="80000"/>
            </a:schemeClr>
          </a:solidFill>
        </p:spPr>
        <p:txBody>
          <a:bodyPr/>
          <a:lstStyle/>
          <a:p>
            <a:r>
              <a:rPr lang="en-US" b="1" dirty="0" smtClean="0"/>
              <a:t>Model Questions</a:t>
            </a:r>
            <a:endParaRPr lang="en-IN" b="1" dirty="0"/>
          </a:p>
        </p:txBody>
      </p:sp>
      <p:sp>
        <p:nvSpPr>
          <p:cNvPr id="3" name="Content Placeholder 2"/>
          <p:cNvSpPr>
            <a:spLocks noGrp="1"/>
          </p:cNvSpPr>
          <p:nvPr>
            <p:ph idx="1"/>
          </p:nvPr>
        </p:nvSpPr>
        <p:spPr>
          <a:xfrm>
            <a:off x="502298" y="1321771"/>
            <a:ext cx="11235612" cy="5358947"/>
          </a:xfrm>
        </p:spPr>
        <p:txBody>
          <a:bodyPr>
            <a:normAutofit fontScale="92500" lnSpcReduction="20000"/>
          </a:bodyPr>
          <a:lstStyle/>
          <a:p>
            <a:pPr marL="514350" lvl="0" indent="-514350">
              <a:buFont typeface="+mj-lt"/>
              <a:buAutoNum type="arabicPeriod" startAt="7"/>
            </a:pPr>
            <a:r>
              <a:rPr lang="en-US" dirty="0"/>
              <a:t>There are varieties of types of data that a Data Scientist has to deal”, explain the statement with examples.  </a:t>
            </a:r>
            <a:endParaRPr lang="en-IN" sz="2000" dirty="0"/>
          </a:p>
          <a:p>
            <a:pPr marL="514350" lvl="0" indent="-514350">
              <a:buFont typeface="+mj-lt"/>
              <a:buAutoNum type="arabicPeriod" startAt="7"/>
            </a:pPr>
            <a:r>
              <a:rPr lang="en-IN" dirty="0"/>
              <a:t>Explain the following concepts involved in building models: </a:t>
            </a:r>
            <a:endParaRPr lang="en-IN" sz="2000" dirty="0"/>
          </a:p>
          <a:p>
            <a:pPr lvl="2"/>
            <a:r>
              <a:rPr lang="en-IN" sz="2100" dirty="0"/>
              <a:t>Statistical modeling. </a:t>
            </a:r>
          </a:p>
          <a:p>
            <a:pPr lvl="2"/>
            <a:r>
              <a:rPr lang="en-IN" sz="2100" dirty="0"/>
              <a:t>Probability distributions </a:t>
            </a:r>
          </a:p>
          <a:p>
            <a:pPr lvl="2"/>
            <a:r>
              <a:rPr lang="en-IN" sz="2100" dirty="0"/>
              <a:t>Fitting and overfitting</a:t>
            </a:r>
          </a:p>
          <a:p>
            <a:pPr marL="514350" lvl="0" indent="-514350">
              <a:buFont typeface="+mj-lt"/>
              <a:buAutoNum type="arabicPeriod" startAt="7"/>
            </a:pPr>
            <a:r>
              <a:rPr lang="en-US" dirty="0"/>
              <a:t>What is Statistical Thinking? Discuss in details statistical inferences and also explain about population and Samples</a:t>
            </a:r>
            <a:endParaRPr lang="en-IN" sz="2000" dirty="0"/>
          </a:p>
          <a:p>
            <a:pPr marL="514350" indent="-514350">
              <a:buFont typeface="+mj-lt"/>
              <a:buAutoNum type="arabicPeriod" startAt="7"/>
            </a:pPr>
            <a:r>
              <a:rPr lang="en-US" dirty="0"/>
              <a:t>What is Statistical Modelling</a:t>
            </a:r>
            <a:r>
              <a:rPr lang="en-US" dirty="0" smtClean="0"/>
              <a:t>?</a:t>
            </a:r>
            <a:r>
              <a:rPr lang="en-US" dirty="0"/>
              <a:t> How do you build a model?</a:t>
            </a:r>
            <a:endParaRPr lang="en-IN" sz="2000" dirty="0"/>
          </a:p>
          <a:p>
            <a:pPr marL="514350" lvl="0" indent="-514350">
              <a:buFont typeface="+mj-lt"/>
              <a:buAutoNum type="arabicPeriod" startAt="7"/>
            </a:pPr>
            <a:r>
              <a:rPr lang="en-US" dirty="0" smtClean="0"/>
              <a:t> </a:t>
            </a:r>
            <a:r>
              <a:rPr lang="en-US" dirty="0"/>
              <a:t>Explain in detail about probability distribution </a:t>
            </a:r>
            <a:r>
              <a:rPr lang="en-US" dirty="0" smtClean="0"/>
              <a:t>with examples and </a:t>
            </a:r>
            <a:r>
              <a:rPr lang="en-US" dirty="0"/>
              <a:t>fitting a model. Write about over fitting.</a:t>
            </a:r>
            <a:endParaRPr lang="en-IN" sz="2000" dirty="0"/>
          </a:p>
          <a:p>
            <a:pPr marL="514350" lvl="0" indent="-514350">
              <a:buFont typeface="+mj-lt"/>
              <a:buAutoNum type="arabicPeriod" startAt="7"/>
            </a:pPr>
            <a:r>
              <a:rPr lang="en-US" dirty="0"/>
              <a:t>Explain the following concepts with examples</a:t>
            </a:r>
            <a:endParaRPr lang="en-IN" sz="2000" dirty="0"/>
          </a:p>
          <a:p>
            <a:pPr lvl="2"/>
            <a:r>
              <a:rPr lang="en-US" sz="2100" dirty="0"/>
              <a:t>Statistical inference</a:t>
            </a:r>
            <a:endParaRPr lang="en-IN" sz="2100" dirty="0"/>
          </a:p>
          <a:p>
            <a:pPr lvl="2"/>
            <a:r>
              <a:rPr lang="en-US" sz="2100" dirty="0"/>
              <a:t>Population</a:t>
            </a:r>
            <a:endParaRPr lang="en-IN" sz="2100" dirty="0"/>
          </a:p>
          <a:p>
            <a:pPr lvl="2"/>
            <a:r>
              <a:rPr lang="en-US" sz="2100" dirty="0"/>
              <a:t>Samples</a:t>
            </a:r>
            <a:endParaRPr lang="en-IN" sz="2100" dirty="0"/>
          </a:p>
          <a:p>
            <a:pPr lvl="2"/>
            <a:r>
              <a:rPr lang="en-US" sz="2100" dirty="0"/>
              <a:t>Types of </a:t>
            </a:r>
            <a:r>
              <a:rPr lang="en-US" sz="2100" dirty="0" smtClean="0"/>
              <a:t>Data</a:t>
            </a:r>
            <a:endParaRPr lang="en-IN" sz="2100" dirty="0"/>
          </a:p>
        </p:txBody>
      </p:sp>
    </p:spTree>
    <p:extLst>
      <p:ext uri="{BB962C8B-B14F-4D97-AF65-F5344CB8AC3E}">
        <p14:creationId xmlns:p14="http://schemas.microsoft.com/office/powerpoint/2010/main" val="31439688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9776" y="2063297"/>
            <a:ext cx="4517571" cy="1325563"/>
          </a:xfrm>
        </p:spPr>
        <p:txBody>
          <a:bodyPr/>
          <a:lstStyle/>
          <a:p>
            <a:r>
              <a:rPr lang="en-US" b="1" dirty="0" smtClean="0"/>
              <a:t>End of Module1</a:t>
            </a:r>
            <a:endParaRPr lang="en-IN" b="1" dirty="0"/>
          </a:p>
        </p:txBody>
      </p:sp>
    </p:spTree>
    <p:extLst>
      <p:ext uri="{BB962C8B-B14F-4D97-AF65-F5344CB8AC3E}">
        <p14:creationId xmlns:p14="http://schemas.microsoft.com/office/powerpoint/2010/main" val="3082666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3367</TotalTime>
  <Words>7000</Words>
  <Application>Microsoft Office PowerPoint</Application>
  <PresentationFormat>Widescreen</PresentationFormat>
  <Paragraphs>445</Paragraphs>
  <Slides>96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96</vt:i4>
      </vt:variant>
    </vt:vector>
  </HeadingPairs>
  <TitlesOfParts>
    <vt:vector size="101" baseType="lpstr">
      <vt:lpstr>Arial</vt:lpstr>
      <vt:lpstr>Calibri</vt:lpstr>
      <vt:lpstr>Calibri Light</vt:lpstr>
      <vt:lpstr>Times New Roman</vt:lpstr>
      <vt:lpstr>Office Theme</vt:lpstr>
      <vt:lpstr>PowerPoint Presentation</vt:lpstr>
      <vt:lpstr>Course Learning Objectives </vt:lpstr>
      <vt:lpstr>Syllabus</vt:lpstr>
      <vt:lpstr>Syllabus</vt:lpstr>
      <vt:lpstr>Syllabus</vt:lpstr>
      <vt:lpstr>Course Outcomes </vt:lpstr>
      <vt:lpstr>Assessment Details (both CIE and SEE) </vt:lpstr>
      <vt:lpstr>Continuous Internal Evaluation:</vt:lpstr>
      <vt:lpstr>Semester End Examination: </vt:lpstr>
      <vt:lpstr>Textbooks</vt:lpstr>
      <vt:lpstr>Textbooks</vt:lpstr>
      <vt:lpstr>Reference: </vt:lpstr>
      <vt:lpstr>Weblinks and Video Lectures (e-Resources): </vt:lpstr>
      <vt:lpstr>Module1 : Introduction to Data Science and Statistical Inference Needed: </vt:lpstr>
      <vt:lpstr>Background of Book</vt:lpstr>
      <vt:lpstr>Big Data and Data Science Hype: </vt:lpstr>
      <vt:lpstr>Getting Past the Hype</vt:lpstr>
      <vt:lpstr>Getting Past the Hype (Continued--)</vt:lpstr>
      <vt:lpstr>Why now the Data Science is Emerging?</vt:lpstr>
      <vt:lpstr>Datafication and its Implications</vt:lpstr>
      <vt:lpstr>Datafication and its Implications (Continued)</vt:lpstr>
      <vt:lpstr>What is Data Science? The Current Landscape (with a Little History)/Different Perspectives</vt:lpstr>
      <vt:lpstr>What is Data Science? The Current Landscape (with a Little History)/Different Perspectives</vt:lpstr>
      <vt:lpstr>What is Data Science? The Current Landscape (with a Little History)/Different Perspectives</vt:lpstr>
      <vt:lpstr>What is Data Science? The Current Landscape (with a Little History)/Different Perspectives</vt:lpstr>
      <vt:lpstr>The Role of the Social Scientist in Data Science </vt:lpstr>
      <vt:lpstr>The Role of the Social Scientist in Data Science </vt:lpstr>
      <vt:lpstr>PowerPoint Presentation</vt:lpstr>
      <vt:lpstr>Course Learning Objectives </vt:lpstr>
      <vt:lpstr>Syllabus</vt:lpstr>
      <vt:lpstr>Module1 : Introduction to Data Science and Statistical Inference Needed: </vt:lpstr>
      <vt:lpstr>Data Scientist Jobs [ During 2010 – 2014]</vt:lpstr>
      <vt:lpstr>Data Science Jobs in India</vt:lpstr>
      <vt:lpstr>PowerPoint Presentation</vt:lpstr>
      <vt:lpstr>PowerPoint Presentation</vt:lpstr>
      <vt:lpstr>PowerPoint Presentation</vt:lpstr>
      <vt:lpstr>PowerPoint Presentation</vt:lpstr>
      <vt:lpstr>Data Scientist Profile</vt:lpstr>
      <vt:lpstr>Data Scientist Profile</vt:lpstr>
      <vt:lpstr>PowerPoint Presentation</vt:lpstr>
      <vt:lpstr>Thought Experiment:</vt:lpstr>
      <vt:lpstr>PowerPoint Presentation</vt:lpstr>
      <vt:lpstr>Who is Data Scientist in the context of academia and industry?</vt:lpstr>
      <vt:lpstr>Academic</vt:lpstr>
      <vt:lpstr>Industry</vt:lpstr>
      <vt:lpstr>What is Data Science?</vt:lpstr>
      <vt:lpstr>Various stages of data processing and analysis</vt:lpstr>
      <vt:lpstr>Terminology: Big Data</vt:lpstr>
      <vt:lpstr>Key characteristics of Big Data</vt:lpstr>
      <vt:lpstr>Definition of Big Data According to Steve Lohr</vt:lpstr>
      <vt:lpstr>Examples of Big Data</vt:lpstr>
      <vt:lpstr>Examples of Big Data</vt:lpstr>
      <vt:lpstr>Examples of Big Data</vt:lpstr>
      <vt:lpstr>New Kinds of Data</vt:lpstr>
      <vt:lpstr>Statistical Thinking in the Age of Big Data</vt:lpstr>
      <vt:lpstr>Statistics for Data Science</vt:lpstr>
      <vt:lpstr>Statistical Inference</vt:lpstr>
      <vt:lpstr>What is Population?</vt:lpstr>
      <vt:lpstr>Sample:</vt:lpstr>
      <vt:lpstr>The main reasons for using a sample instead of studying the entire population are:</vt:lpstr>
      <vt:lpstr>Goal of sampling</vt:lpstr>
      <vt:lpstr>Example 1: Studying student performance in a school district</vt:lpstr>
      <vt:lpstr>Example 2: Estimating customer satisfaction for a retail chain</vt:lpstr>
      <vt:lpstr>Example 3: Measuring public opinion on a political issue</vt:lpstr>
      <vt:lpstr>Example 4: Testing the effectiveness of a new medication</vt:lpstr>
      <vt:lpstr>Example 5: Analyzing consumer preferences for a new product</vt:lpstr>
      <vt:lpstr>Big Data Can Mean Big Assumptions</vt:lpstr>
      <vt:lpstr>Modeling </vt:lpstr>
      <vt:lpstr>The key aspects of modeling in data science include</vt:lpstr>
      <vt:lpstr>2.2.4 What is Model?</vt:lpstr>
      <vt:lpstr>Key points about models:</vt:lpstr>
      <vt:lpstr>Key points about models:</vt:lpstr>
      <vt:lpstr>Statistical Modeling</vt:lpstr>
      <vt:lpstr>Key aspects of Statistical Modeling</vt:lpstr>
      <vt:lpstr>Key points: How to build a Model?</vt:lpstr>
      <vt:lpstr>Probability Distributions</vt:lpstr>
      <vt:lpstr>PowerPoint Presentation</vt:lpstr>
      <vt:lpstr>Discrete and Continuous Probability Distributions</vt:lpstr>
      <vt:lpstr>PowerPoint Presentation</vt:lpstr>
      <vt:lpstr>Univariate Probability distribution</vt:lpstr>
      <vt:lpstr>Multivariate Probability Distribution</vt:lpstr>
      <vt:lpstr>Conditional Probability Distribution</vt:lpstr>
      <vt:lpstr>Fitting a Model:</vt:lpstr>
      <vt:lpstr>Fitting a Model:</vt:lpstr>
      <vt:lpstr>Overfitting</vt:lpstr>
      <vt:lpstr>Overfitting</vt:lpstr>
      <vt:lpstr>Strategies to Mitigate Overfitting and Improve Model Generalizability: </vt:lpstr>
      <vt:lpstr>Regularization</vt:lpstr>
      <vt:lpstr>Library Assignment #1 [ on or before 15/5/2024]</vt:lpstr>
      <vt:lpstr>Module1 : Introduction to Data Science and Statistical Inference Needed: </vt:lpstr>
      <vt:lpstr>Data Scientist Profile</vt:lpstr>
      <vt:lpstr>What is Data Science?</vt:lpstr>
      <vt:lpstr>Various stages of data processing and analysis</vt:lpstr>
      <vt:lpstr>Model Questions</vt:lpstr>
      <vt:lpstr>Model Questions</vt:lpstr>
      <vt:lpstr>End of Module1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Thyagaraju GS</dc:creator>
  <cp:lastModifiedBy>Thyagaraju GS</cp:lastModifiedBy>
  <cp:revision>192</cp:revision>
  <dcterms:created xsi:type="dcterms:W3CDTF">2024-04-23T06:02:33Z</dcterms:created>
  <dcterms:modified xsi:type="dcterms:W3CDTF">2024-05-08T10:00:36Z</dcterms:modified>
</cp:coreProperties>
</file>